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bookmarkIdSeed="2">
  <p:sldMasterIdLst>
    <p:sldMasterId id="2147483664" r:id="rId1"/>
    <p:sldMasterId id="2147483711" r:id="rId2"/>
  </p:sldMasterIdLst>
  <p:notesMasterIdLst>
    <p:notesMasterId r:id="rId176"/>
  </p:notesMasterIdLst>
  <p:handoutMasterIdLst>
    <p:handoutMasterId r:id="rId177"/>
  </p:handoutMasterIdLst>
  <p:sldIdLst>
    <p:sldId id="1191" r:id="rId3"/>
    <p:sldId id="1194" r:id="rId4"/>
    <p:sldId id="1195" r:id="rId5"/>
    <p:sldId id="1045" r:id="rId6"/>
    <p:sldId id="1081" r:id="rId7"/>
    <p:sldId id="1129" r:id="rId8"/>
    <p:sldId id="1131" r:id="rId9"/>
    <p:sldId id="1130" r:id="rId10"/>
    <p:sldId id="1143" r:id="rId11"/>
    <p:sldId id="1046" r:id="rId12"/>
    <p:sldId id="1098" r:id="rId13"/>
    <p:sldId id="1097" r:id="rId14"/>
    <p:sldId id="1047" r:id="rId15"/>
    <p:sldId id="1048" r:id="rId16"/>
    <p:sldId id="1144" r:id="rId17"/>
    <p:sldId id="1049" r:id="rId18"/>
    <p:sldId id="1053" r:id="rId19"/>
    <p:sldId id="1058" r:id="rId20"/>
    <p:sldId id="1145" r:id="rId21"/>
    <p:sldId id="1060" r:id="rId22"/>
    <p:sldId id="1064" r:id="rId23"/>
    <p:sldId id="1061" r:id="rId24"/>
    <p:sldId id="1062" r:id="rId25"/>
    <p:sldId id="1065" r:id="rId26"/>
    <p:sldId id="1055" r:id="rId27"/>
    <p:sldId id="1056" r:id="rId28"/>
    <p:sldId id="1066" r:id="rId29"/>
    <p:sldId id="1067" r:id="rId30"/>
    <p:sldId id="1146" r:id="rId31"/>
    <p:sldId id="1085" r:id="rId32"/>
    <p:sldId id="1034" r:id="rId33"/>
    <p:sldId id="1035" r:id="rId34"/>
    <p:sldId id="1086" r:id="rId35"/>
    <p:sldId id="1090" r:id="rId36"/>
    <p:sldId id="1091" r:id="rId37"/>
    <p:sldId id="1136" r:id="rId38"/>
    <p:sldId id="1036" r:id="rId39"/>
    <p:sldId id="1147" r:id="rId40"/>
    <p:sldId id="1037" r:id="rId41"/>
    <p:sldId id="1148" r:id="rId42"/>
    <p:sldId id="1031" r:id="rId43"/>
    <p:sldId id="1149" r:id="rId44"/>
    <p:sldId id="1138" r:id="rId45"/>
    <p:sldId id="1032" r:id="rId46"/>
    <p:sldId id="1087" r:id="rId47"/>
    <p:sldId id="1188" r:id="rId48"/>
    <p:sldId id="1192" r:id="rId49"/>
    <p:sldId id="1189" r:id="rId50"/>
    <p:sldId id="1080" r:id="rId51"/>
    <p:sldId id="1038" r:id="rId52"/>
    <p:sldId id="1139" r:id="rId53"/>
    <p:sldId id="1039" r:id="rId54"/>
    <p:sldId id="1040" r:id="rId55"/>
    <p:sldId id="1041" r:id="rId56"/>
    <p:sldId id="1042" r:id="rId57"/>
    <p:sldId id="1043" r:id="rId58"/>
    <p:sldId id="1044" r:id="rId59"/>
    <p:sldId id="1230" r:id="rId60"/>
    <p:sldId id="1107" r:id="rId61"/>
    <p:sldId id="1082" r:id="rId62"/>
    <p:sldId id="1099" r:id="rId63"/>
    <p:sldId id="1100" r:id="rId64"/>
    <p:sldId id="1101" r:id="rId65"/>
    <p:sldId id="1102" r:id="rId66"/>
    <p:sldId id="1103" r:id="rId67"/>
    <p:sldId id="1104" r:id="rId68"/>
    <p:sldId id="1140" r:id="rId69"/>
    <p:sldId id="1105" r:id="rId70"/>
    <p:sldId id="1108" r:id="rId71"/>
    <p:sldId id="1109" r:id="rId72"/>
    <p:sldId id="1110" r:id="rId73"/>
    <p:sldId id="1111" r:id="rId74"/>
    <p:sldId id="1127" r:id="rId75"/>
    <p:sldId id="1141" r:id="rId76"/>
    <p:sldId id="1112" r:id="rId77"/>
    <p:sldId id="1142" r:id="rId78"/>
    <p:sldId id="1113" r:id="rId79"/>
    <p:sldId id="1114" r:id="rId80"/>
    <p:sldId id="1117" r:id="rId81"/>
    <p:sldId id="1118" r:id="rId82"/>
    <p:sldId id="1119" r:id="rId83"/>
    <p:sldId id="1120" r:id="rId84"/>
    <p:sldId id="1121" r:id="rId85"/>
    <p:sldId id="1122" r:id="rId86"/>
    <p:sldId id="1116" r:id="rId87"/>
    <p:sldId id="1126" r:id="rId88"/>
    <p:sldId id="1115" r:id="rId89"/>
    <p:sldId id="1128" r:id="rId90"/>
    <p:sldId id="1072" r:id="rId91"/>
    <p:sldId id="1073" r:id="rId92"/>
    <p:sldId id="1074" r:id="rId93"/>
    <p:sldId id="1075" r:id="rId94"/>
    <p:sldId id="1076" r:id="rId95"/>
    <p:sldId id="1077" r:id="rId96"/>
    <p:sldId id="1198" r:id="rId97"/>
    <p:sldId id="1197" r:id="rId98"/>
    <p:sldId id="1186" r:id="rId99"/>
    <p:sldId id="1187" r:id="rId100"/>
    <p:sldId id="1177" r:id="rId101"/>
    <p:sldId id="1154" r:id="rId102"/>
    <p:sldId id="1155" r:id="rId103"/>
    <p:sldId id="1157" r:id="rId104"/>
    <p:sldId id="1180" r:id="rId105"/>
    <p:sldId id="1182" r:id="rId106"/>
    <p:sldId id="1183" r:id="rId107"/>
    <p:sldId id="1178" r:id="rId108"/>
    <p:sldId id="1176" r:id="rId109"/>
    <p:sldId id="1079" r:id="rId110"/>
    <p:sldId id="1159" r:id="rId111"/>
    <p:sldId id="1160" r:id="rId112"/>
    <p:sldId id="1161" r:id="rId113"/>
    <p:sldId id="1162" r:id="rId114"/>
    <p:sldId id="1163" r:id="rId115"/>
    <p:sldId id="1173" r:id="rId116"/>
    <p:sldId id="1174" r:id="rId117"/>
    <p:sldId id="1175" r:id="rId118"/>
    <p:sldId id="1165" r:id="rId119"/>
    <p:sldId id="1196" r:id="rId120"/>
    <p:sldId id="1166" r:id="rId121"/>
    <p:sldId id="1167" r:id="rId122"/>
    <p:sldId id="1199" r:id="rId123"/>
    <p:sldId id="1215" r:id="rId124"/>
    <p:sldId id="1168" r:id="rId125"/>
    <p:sldId id="1169" r:id="rId126"/>
    <p:sldId id="1170" r:id="rId127"/>
    <p:sldId id="1200" r:id="rId128"/>
    <p:sldId id="1201" r:id="rId129"/>
    <p:sldId id="1202" r:id="rId130"/>
    <p:sldId id="1203" r:id="rId131"/>
    <p:sldId id="1204" r:id="rId132"/>
    <p:sldId id="1205" r:id="rId133"/>
    <p:sldId id="1206" r:id="rId134"/>
    <p:sldId id="1208" r:id="rId135"/>
    <p:sldId id="1209" r:id="rId136"/>
    <p:sldId id="1216" r:id="rId137"/>
    <p:sldId id="1210" r:id="rId138"/>
    <p:sldId id="1211" r:id="rId139"/>
    <p:sldId id="1212" r:id="rId140"/>
    <p:sldId id="1213" r:id="rId141"/>
    <p:sldId id="1214" r:id="rId142"/>
    <p:sldId id="1217" r:id="rId143"/>
    <p:sldId id="1218" r:id="rId144"/>
    <p:sldId id="1219" r:id="rId145"/>
    <p:sldId id="1244" r:id="rId146"/>
    <p:sldId id="1245" r:id="rId147"/>
    <p:sldId id="1261" r:id="rId148"/>
    <p:sldId id="1247" r:id="rId149"/>
    <p:sldId id="1248" r:id="rId150"/>
    <p:sldId id="1249" r:id="rId151"/>
    <p:sldId id="1250" r:id="rId152"/>
    <p:sldId id="1251" r:id="rId153"/>
    <p:sldId id="1252" r:id="rId154"/>
    <p:sldId id="1253" r:id="rId155"/>
    <p:sldId id="1254" r:id="rId156"/>
    <p:sldId id="1255" r:id="rId157"/>
    <p:sldId id="1256" r:id="rId158"/>
    <p:sldId id="1257" r:id="rId159"/>
    <p:sldId id="1258" r:id="rId160"/>
    <p:sldId id="1259" r:id="rId161"/>
    <p:sldId id="1260" r:id="rId162"/>
    <p:sldId id="1231" r:id="rId163"/>
    <p:sldId id="1232" r:id="rId164"/>
    <p:sldId id="1233" r:id="rId165"/>
    <p:sldId id="1234" r:id="rId166"/>
    <p:sldId id="1235" r:id="rId167"/>
    <p:sldId id="1236" r:id="rId168"/>
    <p:sldId id="1237" r:id="rId169"/>
    <p:sldId id="1238" r:id="rId170"/>
    <p:sldId id="1239" r:id="rId171"/>
    <p:sldId id="1240" r:id="rId172"/>
    <p:sldId id="1241" r:id="rId173"/>
    <p:sldId id="1242" r:id="rId174"/>
    <p:sldId id="1243" r:id="rId1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1191"/>
            <p14:sldId id="1194"/>
            <p14:sldId id="1195"/>
            <p14:sldId id="1045"/>
            <p14:sldId id="1081"/>
            <p14:sldId id="1129"/>
            <p14:sldId id="1131"/>
            <p14:sldId id="1130"/>
            <p14:sldId id="1143"/>
            <p14:sldId id="1046"/>
            <p14:sldId id="1098"/>
            <p14:sldId id="1097"/>
            <p14:sldId id="1047"/>
            <p14:sldId id="1048"/>
            <p14:sldId id="1144"/>
            <p14:sldId id="1049"/>
            <p14:sldId id="1053"/>
            <p14:sldId id="1058"/>
            <p14:sldId id="1145"/>
            <p14:sldId id="1060"/>
            <p14:sldId id="1064"/>
            <p14:sldId id="1061"/>
            <p14:sldId id="1062"/>
            <p14:sldId id="1065"/>
            <p14:sldId id="1055"/>
            <p14:sldId id="1056"/>
            <p14:sldId id="1066"/>
            <p14:sldId id="1067"/>
            <p14:sldId id="1146"/>
            <p14:sldId id="1085"/>
            <p14:sldId id="1034"/>
            <p14:sldId id="1035"/>
            <p14:sldId id="1086"/>
            <p14:sldId id="1090"/>
            <p14:sldId id="1091"/>
            <p14:sldId id="1136"/>
            <p14:sldId id="1036"/>
            <p14:sldId id="1147"/>
            <p14:sldId id="1037"/>
            <p14:sldId id="1148"/>
            <p14:sldId id="1031"/>
            <p14:sldId id="1149"/>
            <p14:sldId id="1138"/>
            <p14:sldId id="1032"/>
            <p14:sldId id="1087"/>
            <p14:sldId id="1188"/>
            <p14:sldId id="1192"/>
            <p14:sldId id="1189"/>
            <p14:sldId id="1080"/>
            <p14:sldId id="1038"/>
            <p14:sldId id="1139"/>
            <p14:sldId id="1039"/>
            <p14:sldId id="1040"/>
            <p14:sldId id="1041"/>
            <p14:sldId id="1042"/>
            <p14:sldId id="1043"/>
            <p14:sldId id="1044"/>
            <p14:sldId id="1230"/>
            <p14:sldId id="1107"/>
            <p14:sldId id="1082"/>
            <p14:sldId id="1099"/>
            <p14:sldId id="1100"/>
            <p14:sldId id="1101"/>
            <p14:sldId id="1102"/>
            <p14:sldId id="1103"/>
            <p14:sldId id="1104"/>
            <p14:sldId id="1140"/>
            <p14:sldId id="1105"/>
            <p14:sldId id="1108"/>
            <p14:sldId id="1109"/>
            <p14:sldId id="1110"/>
            <p14:sldId id="1111"/>
            <p14:sldId id="1127"/>
            <p14:sldId id="1141"/>
            <p14:sldId id="1112"/>
            <p14:sldId id="1142"/>
            <p14:sldId id="1113"/>
            <p14:sldId id="1114"/>
            <p14:sldId id="1117"/>
            <p14:sldId id="1118"/>
            <p14:sldId id="1119"/>
            <p14:sldId id="1120"/>
            <p14:sldId id="1121"/>
            <p14:sldId id="1122"/>
            <p14:sldId id="1116"/>
            <p14:sldId id="1126"/>
            <p14:sldId id="1115"/>
            <p14:sldId id="1128"/>
            <p14:sldId id="1072"/>
            <p14:sldId id="1073"/>
            <p14:sldId id="1074"/>
            <p14:sldId id="1075"/>
            <p14:sldId id="1076"/>
            <p14:sldId id="1077"/>
            <p14:sldId id="1198"/>
            <p14:sldId id="1197"/>
            <p14:sldId id="1186"/>
            <p14:sldId id="1187"/>
            <p14:sldId id="1177"/>
            <p14:sldId id="1154"/>
            <p14:sldId id="1155"/>
            <p14:sldId id="1157"/>
            <p14:sldId id="1180"/>
            <p14:sldId id="1182"/>
            <p14:sldId id="1183"/>
            <p14:sldId id="1178"/>
            <p14:sldId id="1176"/>
            <p14:sldId id="1079"/>
            <p14:sldId id="1159"/>
            <p14:sldId id="1160"/>
            <p14:sldId id="1161"/>
            <p14:sldId id="1162"/>
            <p14:sldId id="1163"/>
            <p14:sldId id="1173"/>
            <p14:sldId id="1174"/>
            <p14:sldId id="1175"/>
            <p14:sldId id="1165"/>
            <p14:sldId id="1196"/>
            <p14:sldId id="1166"/>
            <p14:sldId id="1167"/>
            <p14:sldId id="1199"/>
            <p14:sldId id="1215"/>
            <p14:sldId id="1168"/>
            <p14:sldId id="1169"/>
            <p14:sldId id="1170"/>
            <p14:sldId id="1200"/>
            <p14:sldId id="1201"/>
            <p14:sldId id="1202"/>
            <p14:sldId id="1203"/>
            <p14:sldId id="1204"/>
            <p14:sldId id="1205"/>
            <p14:sldId id="1206"/>
            <p14:sldId id="1208"/>
            <p14:sldId id="1209"/>
            <p14:sldId id="1216"/>
            <p14:sldId id="1210"/>
            <p14:sldId id="1211"/>
            <p14:sldId id="1212"/>
            <p14:sldId id="1213"/>
            <p14:sldId id="1214"/>
            <p14:sldId id="1217"/>
            <p14:sldId id="1218"/>
            <p14:sldId id="1219"/>
            <p14:sldId id="1244"/>
            <p14:sldId id="1245"/>
            <p14:sldId id="1261"/>
            <p14:sldId id="1247"/>
            <p14:sldId id="1248"/>
            <p14:sldId id="1249"/>
            <p14:sldId id="1250"/>
            <p14:sldId id="1251"/>
            <p14:sldId id="1252"/>
            <p14:sldId id="1253"/>
            <p14:sldId id="1254"/>
            <p14:sldId id="1255"/>
            <p14:sldId id="1256"/>
            <p14:sldId id="1257"/>
            <p14:sldId id="1258"/>
            <p14:sldId id="1259"/>
            <p14:sldId id="1260"/>
            <p14:sldId id="1231"/>
            <p14:sldId id="1232"/>
            <p14:sldId id="1233"/>
            <p14:sldId id="1234"/>
            <p14:sldId id="1235"/>
            <p14:sldId id="1236"/>
            <p14:sldId id="1237"/>
            <p14:sldId id="1238"/>
            <p14:sldId id="1239"/>
            <p14:sldId id="1240"/>
            <p14:sldId id="1241"/>
            <p14:sldId id="1242"/>
            <p14:sldId id="1243"/>
          </p14:sldIdLst>
        </p14:section>
        <p14:section name="Topic 1" id="{6D9936A3-3945-4757-BC8B-B5C252D8E0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CC"/>
    <a:srgbClr val="005000"/>
    <a:srgbClr val="006600"/>
    <a:srgbClr val="005A00"/>
    <a:srgbClr val="F3FBFF"/>
    <a:srgbClr val="005500"/>
    <a:srgbClr val="004600"/>
    <a:srgbClr val="004100"/>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925" autoAdjust="0"/>
    <p:restoredTop sz="98783" autoAdjust="0"/>
  </p:normalViewPr>
  <p:slideViewPr>
    <p:cSldViewPr>
      <p:cViewPr varScale="1">
        <p:scale>
          <a:sx n="77" d="100"/>
          <a:sy n="77" d="100"/>
        </p:scale>
        <p:origin x="864" y="72"/>
      </p:cViewPr>
      <p:guideLst>
        <p:guide orient="horz" pos="2160"/>
        <p:guide pos="2880"/>
      </p:guideLst>
    </p:cSldViewPr>
  </p:slideViewPr>
  <p:outlineViewPr>
    <p:cViewPr>
      <p:scale>
        <a:sx n="33" d="100"/>
        <a:sy n="33" d="100"/>
      </p:scale>
      <p:origin x="0" y="492"/>
    </p:cViewPr>
  </p:outlineViewPr>
  <p:notesTextViewPr>
    <p:cViewPr>
      <p:scale>
        <a:sx n="100" d="100"/>
        <a:sy n="100" d="100"/>
      </p:scale>
      <p:origin x="0" y="0"/>
    </p:cViewPr>
  </p:notesTextViewPr>
  <p:sorterViewPr>
    <p:cViewPr>
      <p:scale>
        <a:sx n="154" d="100"/>
        <a:sy n="154" d="100"/>
      </p:scale>
      <p:origin x="0" y="14340"/>
    </p:cViewPr>
  </p:sorterViewPr>
  <p:notesViewPr>
    <p:cSldViewPr>
      <p:cViewPr varScale="1">
        <p:scale>
          <a:sx n="49" d="100"/>
          <a:sy n="49" d="100"/>
        </p:scale>
        <p:origin x="-13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tableStyles" Target="tableStyle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handoutMaster" Target="handoutMasters/handoutMaster1.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theme" Target="theme/theme1.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notesMaster" Target="notesMasters/notesMaster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s>
</file>

<file path=ppt/diagrams/_rels/data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slide" Target="../slides/slide31.xml"/><Relationship Id="rId7" Type="http://schemas.openxmlformats.org/officeDocument/2006/relationships/slide" Target="../slides/slide44.xml"/><Relationship Id="rId2" Type="http://schemas.openxmlformats.org/officeDocument/2006/relationships/slide" Target="../slides/slide32.xml"/><Relationship Id="rId1" Type="http://schemas.openxmlformats.org/officeDocument/2006/relationships/slide" Target="../slides/slide39.xml"/><Relationship Id="rId6" Type="http://schemas.openxmlformats.org/officeDocument/2006/relationships/slide" Target="../slides/slide33.xml"/><Relationship Id="rId5" Type="http://schemas.openxmlformats.org/officeDocument/2006/relationships/slide" Target="../slides/slide45.xml"/><Relationship Id="rId4" Type="http://schemas.openxmlformats.org/officeDocument/2006/relationships/slide" Target="../slides/slide37.xml"/></Relationships>
</file>

<file path=ppt/diagrams/_rels/data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slide" Target="../slides/slide52.xml"/><Relationship Id="rId1" Type="http://schemas.openxmlformats.org/officeDocument/2006/relationships/slide" Target="../slides/slide50.xml"/><Relationship Id="rId6" Type="http://schemas.openxmlformats.org/officeDocument/2006/relationships/slide" Target="../slides/slide57.xml"/><Relationship Id="rId5" Type="http://schemas.openxmlformats.org/officeDocument/2006/relationships/slide" Target="../slides/slide56.xml"/><Relationship Id="rId4" Type="http://schemas.openxmlformats.org/officeDocument/2006/relationships/slide" Target="../slides/slide55.xml"/></Relationships>
</file>

<file path=ppt/diagrams/_rels/data4.xml.rels><?xml version="1.0" encoding="UTF-8" standalone="yes"?>
<Relationships xmlns="http://schemas.openxmlformats.org/package/2006/relationships"><Relationship Id="rId3" Type="http://schemas.openxmlformats.org/officeDocument/2006/relationships/slide" Target="../slides/slide31.xml"/><Relationship Id="rId7" Type="http://schemas.openxmlformats.org/officeDocument/2006/relationships/slide" Target="../slides/slide44.xml"/><Relationship Id="rId2" Type="http://schemas.openxmlformats.org/officeDocument/2006/relationships/slide" Target="../slides/slide32.xml"/><Relationship Id="rId1" Type="http://schemas.openxmlformats.org/officeDocument/2006/relationships/slide" Target="../slides/slide39.xml"/><Relationship Id="rId6" Type="http://schemas.openxmlformats.org/officeDocument/2006/relationships/slide" Target="../slides/slide33.xml"/><Relationship Id="rId5" Type="http://schemas.openxmlformats.org/officeDocument/2006/relationships/slide" Target="../slides/slide45.xml"/><Relationship Id="rId4" Type="http://schemas.openxmlformats.org/officeDocument/2006/relationships/slide" Target="../slides/slide37.xml"/></Relationships>
</file>

<file path=ppt/diagrams/_rels/data5.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slide" Target="../slides/slide52.xml"/><Relationship Id="rId1" Type="http://schemas.openxmlformats.org/officeDocument/2006/relationships/slide" Target="../slides/slide50.xml"/><Relationship Id="rId6" Type="http://schemas.openxmlformats.org/officeDocument/2006/relationships/slide" Target="../slides/slide57.xml"/><Relationship Id="rId5" Type="http://schemas.openxmlformats.org/officeDocument/2006/relationships/slide" Target="../slides/slide56.xml"/><Relationship Id="rId4"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1C266-CE0B-4D3D-B077-1CF99D84FA83}" type="doc">
      <dgm:prSet loTypeId="urn:microsoft.com/office/officeart/2005/8/layout/orgChart1" loCatId="hierarchy" qsTypeId="urn:microsoft.com/office/officeart/2005/8/quickstyle/3d2" qsCatId="3D" csTypeId="urn:microsoft.com/office/officeart/2005/8/colors/colorful5" csCatId="colorful" phldr="1"/>
      <dgm:spPr/>
      <dgm:t>
        <a:bodyPr/>
        <a:lstStyle/>
        <a:p>
          <a:pPr rtl="1"/>
          <a:endParaRPr lang="fa-IR"/>
        </a:p>
      </dgm:t>
    </dgm:pt>
    <dgm:pt modelId="{D51CB450-A6BD-4351-9E1E-9709F5F1AADB}">
      <dgm:prSet custT="1"/>
      <dgm:spPr/>
      <dgm:t>
        <a:bodyPr/>
        <a:lstStyle/>
        <a:p>
          <a:pPr rtl="1"/>
          <a:r>
            <a:rPr lang="fa-IR" sz="6000" b="1" dirty="0" smtClean="0">
              <a:solidFill>
                <a:schemeClr val="tx1"/>
              </a:solidFill>
              <a:latin typeface="Arial" pitchFamily="34" charset="0"/>
              <a:ea typeface="Tahoma" pitchFamily="34" charset="0"/>
              <a:cs typeface="Arial" pitchFamily="34" charset="0"/>
            </a:rPr>
            <a:t>فضيلت فاطمه زهرا(س) </a:t>
          </a:r>
          <a:endParaRPr lang="fa-IR" sz="6000" b="1" dirty="0">
            <a:solidFill>
              <a:schemeClr val="tx1"/>
            </a:solidFill>
            <a:latin typeface="Arial" pitchFamily="34" charset="0"/>
            <a:ea typeface="Tahoma" pitchFamily="34" charset="0"/>
            <a:cs typeface="Arial" pitchFamily="34" charset="0"/>
          </a:endParaRPr>
        </a:p>
      </dgm:t>
    </dgm:pt>
    <dgm:pt modelId="{4C0C9902-0E60-4664-AEE8-C96AF19F5CDB}" type="parTrans" cxnId="{4E735575-7265-46D6-BA17-45BB3A61506E}">
      <dgm:prSet/>
      <dgm:spPr/>
      <dgm:t>
        <a:bodyPr/>
        <a:lstStyle/>
        <a:p>
          <a:pPr rtl="1"/>
          <a:endParaRPr lang="fa-IR" sz="4800" b="0">
            <a:latin typeface="Tahoma" pitchFamily="34" charset="0"/>
            <a:ea typeface="Tahoma" pitchFamily="34" charset="0"/>
            <a:cs typeface="Lotus" pitchFamily="2" charset="-78"/>
          </a:endParaRPr>
        </a:p>
      </dgm:t>
    </dgm:pt>
    <dgm:pt modelId="{1F372281-7DCC-4C0A-9C3C-F99B007735A8}" type="sibTrans" cxnId="{4E735575-7265-46D6-BA17-45BB3A61506E}">
      <dgm:prSet/>
      <dgm:spPr/>
      <dgm:t>
        <a:bodyPr/>
        <a:lstStyle/>
        <a:p>
          <a:pPr rtl="1"/>
          <a:endParaRPr lang="fa-IR" sz="4800" b="0">
            <a:latin typeface="Tahoma" pitchFamily="34" charset="0"/>
            <a:ea typeface="Tahoma" pitchFamily="34" charset="0"/>
            <a:cs typeface="Lotus" pitchFamily="2" charset="-78"/>
          </a:endParaRPr>
        </a:p>
      </dgm:t>
    </dgm:pt>
    <dgm:pt modelId="{5D1960FF-4219-4D80-9B67-B79EB020D4C0}">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6000" b="1" dirty="0" smtClean="0">
              <a:solidFill>
                <a:schemeClr val="tx1"/>
              </a:solidFill>
              <a:latin typeface="Arial" pitchFamily="34" charset="0"/>
              <a:ea typeface="Tahoma" pitchFamily="34" charset="0"/>
              <a:cs typeface="Arial" pitchFamily="34" charset="0"/>
            </a:rPr>
            <a:t>در كتب شيعه</a:t>
          </a:r>
          <a:endParaRPr lang="fa-IR" sz="6000" b="1" dirty="0">
            <a:solidFill>
              <a:schemeClr val="tx1"/>
            </a:solidFill>
            <a:latin typeface="Arial" pitchFamily="34" charset="0"/>
            <a:ea typeface="Tahoma"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3A23220-EF41-4F19-BEC2-73A935AC0A6B}" type="parTrans" cxnId="{B590334D-B5D2-4275-9CCC-88D74ED23BBF}">
      <dgm:prSet/>
      <dgm:spPr/>
      <dgm:t>
        <a:bodyPr/>
        <a:lstStyle/>
        <a:p>
          <a:pPr rtl="1"/>
          <a:endParaRPr lang="fa-IR" sz="4800" b="0">
            <a:latin typeface="Tahoma" pitchFamily="34" charset="0"/>
            <a:ea typeface="Tahoma" pitchFamily="34" charset="0"/>
            <a:cs typeface="Lotus" pitchFamily="2" charset="-78"/>
          </a:endParaRPr>
        </a:p>
      </dgm:t>
    </dgm:pt>
    <dgm:pt modelId="{6F1D4E03-1DAC-4D79-90E6-A93D9F1B373F}" type="sibTrans" cxnId="{B590334D-B5D2-4275-9CCC-88D74ED23BBF}">
      <dgm:prSet/>
      <dgm:spPr/>
      <dgm:t>
        <a:bodyPr/>
        <a:lstStyle/>
        <a:p>
          <a:pPr rtl="1"/>
          <a:endParaRPr lang="fa-IR" sz="4800" b="0">
            <a:latin typeface="Tahoma" pitchFamily="34" charset="0"/>
            <a:ea typeface="Tahoma" pitchFamily="34" charset="0"/>
            <a:cs typeface="Lotus" pitchFamily="2" charset="-78"/>
          </a:endParaRPr>
        </a:p>
      </dgm:t>
    </dgm:pt>
    <dgm:pt modelId="{DEF45867-876F-4E89-860E-E85075AC7F59}">
      <dgm:prSet custT="1">
        <dgm:style>
          <a:lnRef idx="1">
            <a:schemeClr val="accent4"/>
          </a:lnRef>
          <a:fillRef idx="3">
            <a:schemeClr val="accent4"/>
          </a:fillRef>
          <a:effectRef idx="2">
            <a:schemeClr val="accent4"/>
          </a:effectRef>
          <a:fontRef idx="minor">
            <a:schemeClr val="lt1"/>
          </a:fontRef>
        </dgm:style>
      </dgm:prSet>
      <dgm:spPr/>
      <dgm:t>
        <a:bodyPr/>
        <a:lstStyle/>
        <a:p>
          <a:pPr rtl="1"/>
          <a:r>
            <a:rPr lang="fa-IR" sz="6000" b="1" dirty="0" smtClean="0">
              <a:solidFill>
                <a:schemeClr val="tx1"/>
              </a:solidFill>
              <a:latin typeface="Arial" pitchFamily="34" charset="0"/>
              <a:ea typeface="Tahoma" pitchFamily="34" charset="0"/>
              <a:cs typeface="Arial" pitchFamily="34" charset="0"/>
            </a:rPr>
            <a:t>در كتب اهلسنت</a:t>
          </a:r>
          <a:endParaRPr lang="fa-IR" sz="6000" b="1" dirty="0">
            <a:solidFill>
              <a:schemeClr val="tx1"/>
            </a:solidFill>
            <a:latin typeface="Arial" pitchFamily="34" charset="0"/>
            <a:ea typeface="Tahoma"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9E4285F-DF27-4E47-9C5D-3B4418D0A0DD}" type="parTrans" cxnId="{6ACD129B-523A-46AF-AD76-3ACA4A10D521}">
      <dgm:prSet/>
      <dgm:spPr/>
      <dgm:t>
        <a:bodyPr/>
        <a:lstStyle/>
        <a:p>
          <a:pPr rtl="1"/>
          <a:endParaRPr lang="fa-IR" sz="4800" b="0">
            <a:latin typeface="Tahoma" pitchFamily="34" charset="0"/>
            <a:ea typeface="Tahoma" pitchFamily="34" charset="0"/>
            <a:cs typeface="Lotus" pitchFamily="2" charset="-78"/>
          </a:endParaRPr>
        </a:p>
      </dgm:t>
    </dgm:pt>
    <dgm:pt modelId="{5801694B-B5FB-4006-A316-E0A9AB348CB2}" type="sibTrans" cxnId="{6ACD129B-523A-46AF-AD76-3ACA4A10D521}">
      <dgm:prSet/>
      <dgm:spPr/>
      <dgm:t>
        <a:bodyPr/>
        <a:lstStyle/>
        <a:p>
          <a:pPr rtl="1"/>
          <a:endParaRPr lang="fa-IR" sz="4800" b="0">
            <a:latin typeface="Tahoma" pitchFamily="34" charset="0"/>
            <a:ea typeface="Tahoma" pitchFamily="34" charset="0"/>
            <a:cs typeface="Lotus" pitchFamily="2" charset="-78"/>
          </a:endParaRPr>
        </a:p>
      </dgm:t>
    </dgm:pt>
    <dgm:pt modelId="{40A750FB-DB01-417F-B780-5CC3D37CAB78}" type="pres">
      <dgm:prSet presAssocID="{D0C1C266-CE0B-4D3D-B077-1CF99D84FA83}" presName="hierChild1" presStyleCnt="0">
        <dgm:presLayoutVars>
          <dgm:orgChart val="1"/>
          <dgm:chPref val="1"/>
          <dgm:dir val="rev"/>
          <dgm:animOne val="branch"/>
          <dgm:animLvl val="lvl"/>
          <dgm:resizeHandles/>
        </dgm:presLayoutVars>
      </dgm:prSet>
      <dgm:spPr/>
      <dgm:t>
        <a:bodyPr/>
        <a:lstStyle/>
        <a:p>
          <a:pPr rtl="1"/>
          <a:endParaRPr lang="fa-IR"/>
        </a:p>
      </dgm:t>
    </dgm:pt>
    <dgm:pt modelId="{9D2DE34B-2EC0-4ABC-BA88-063D8D5ABF9D}" type="pres">
      <dgm:prSet presAssocID="{D51CB450-A6BD-4351-9E1E-9709F5F1AADB}" presName="hierRoot1" presStyleCnt="0">
        <dgm:presLayoutVars>
          <dgm:hierBranch val="init"/>
        </dgm:presLayoutVars>
      </dgm:prSet>
      <dgm:spPr/>
    </dgm:pt>
    <dgm:pt modelId="{2DAB2D37-D23A-43DA-805F-53EB6AAF9392}" type="pres">
      <dgm:prSet presAssocID="{D51CB450-A6BD-4351-9E1E-9709F5F1AADB}" presName="rootComposite1" presStyleCnt="0"/>
      <dgm:spPr/>
    </dgm:pt>
    <dgm:pt modelId="{028DCF08-D2F6-4C45-841E-63C430A61B9A}" type="pres">
      <dgm:prSet presAssocID="{D51CB450-A6BD-4351-9E1E-9709F5F1AADB}" presName="rootText1" presStyleLbl="node0" presStyleIdx="0" presStyleCnt="1" custScaleX="151717" custScaleY="51912" custLinFactNeighborX="2805" custLinFactNeighborY="-10853">
        <dgm:presLayoutVars>
          <dgm:chPref val="3"/>
        </dgm:presLayoutVars>
      </dgm:prSet>
      <dgm:spPr/>
      <dgm:t>
        <a:bodyPr/>
        <a:lstStyle/>
        <a:p>
          <a:pPr rtl="1"/>
          <a:endParaRPr lang="fa-IR"/>
        </a:p>
      </dgm:t>
    </dgm:pt>
    <dgm:pt modelId="{33375A1B-4588-4EDB-9BCC-C85E5A1F422A}" type="pres">
      <dgm:prSet presAssocID="{D51CB450-A6BD-4351-9E1E-9709F5F1AADB}" presName="rootConnector1" presStyleLbl="node1" presStyleIdx="0" presStyleCnt="0"/>
      <dgm:spPr/>
      <dgm:t>
        <a:bodyPr/>
        <a:lstStyle/>
        <a:p>
          <a:pPr rtl="1"/>
          <a:endParaRPr lang="fa-IR"/>
        </a:p>
      </dgm:t>
    </dgm:pt>
    <dgm:pt modelId="{BCC7981B-260D-4378-982B-DF74C01D049B}" type="pres">
      <dgm:prSet presAssocID="{D51CB450-A6BD-4351-9E1E-9709F5F1AADB}" presName="hierChild2" presStyleCnt="0"/>
      <dgm:spPr/>
    </dgm:pt>
    <dgm:pt modelId="{15AF701A-C853-4542-BCA0-D19FDB9C053D}" type="pres">
      <dgm:prSet presAssocID="{E3A23220-EF41-4F19-BEC2-73A935AC0A6B}" presName="Name37" presStyleLbl="parChTrans1D2" presStyleIdx="0" presStyleCnt="2"/>
      <dgm:spPr/>
      <dgm:t>
        <a:bodyPr/>
        <a:lstStyle/>
        <a:p>
          <a:pPr rtl="1"/>
          <a:endParaRPr lang="fa-IR"/>
        </a:p>
      </dgm:t>
    </dgm:pt>
    <dgm:pt modelId="{DD2ED345-8426-4353-876B-FC73222C94AD}" type="pres">
      <dgm:prSet presAssocID="{5D1960FF-4219-4D80-9B67-B79EB020D4C0}" presName="hierRoot2" presStyleCnt="0">
        <dgm:presLayoutVars>
          <dgm:hierBranch val="init"/>
        </dgm:presLayoutVars>
      </dgm:prSet>
      <dgm:spPr/>
    </dgm:pt>
    <dgm:pt modelId="{ADBEEB80-EF84-4FFD-AE67-F89EC12966FD}" type="pres">
      <dgm:prSet presAssocID="{5D1960FF-4219-4D80-9B67-B79EB020D4C0}" presName="rootComposite" presStyleCnt="0"/>
      <dgm:spPr/>
    </dgm:pt>
    <dgm:pt modelId="{2E3E6FF3-3524-4A4B-BCB6-300A6B37C512}" type="pres">
      <dgm:prSet presAssocID="{5D1960FF-4219-4D80-9B67-B79EB020D4C0}" presName="rootText" presStyleLbl="node2" presStyleIdx="0" presStyleCnt="2" custScaleX="90909" custScaleY="100000" custLinFactNeighborX="-5018" custLinFactNeighborY="-2479">
        <dgm:presLayoutVars>
          <dgm:chPref val="3"/>
        </dgm:presLayoutVars>
      </dgm:prSet>
      <dgm:spPr/>
      <dgm:t>
        <a:bodyPr/>
        <a:lstStyle/>
        <a:p>
          <a:pPr rtl="1"/>
          <a:endParaRPr lang="fa-IR"/>
        </a:p>
      </dgm:t>
    </dgm:pt>
    <dgm:pt modelId="{304AC469-8615-4A7F-8C72-5964E25E3B48}" type="pres">
      <dgm:prSet presAssocID="{5D1960FF-4219-4D80-9B67-B79EB020D4C0}" presName="rootConnector" presStyleLbl="node2" presStyleIdx="0" presStyleCnt="2"/>
      <dgm:spPr/>
      <dgm:t>
        <a:bodyPr/>
        <a:lstStyle/>
        <a:p>
          <a:pPr rtl="1"/>
          <a:endParaRPr lang="fa-IR"/>
        </a:p>
      </dgm:t>
    </dgm:pt>
    <dgm:pt modelId="{EE93D870-A528-4D31-BE89-ADF9B6E65EAB}" type="pres">
      <dgm:prSet presAssocID="{5D1960FF-4219-4D80-9B67-B79EB020D4C0}" presName="hierChild4" presStyleCnt="0"/>
      <dgm:spPr/>
    </dgm:pt>
    <dgm:pt modelId="{6B84E6CA-4968-406C-8189-94A9FDD24352}" type="pres">
      <dgm:prSet presAssocID="{5D1960FF-4219-4D80-9B67-B79EB020D4C0}" presName="hierChild5" presStyleCnt="0"/>
      <dgm:spPr/>
    </dgm:pt>
    <dgm:pt modelId="{7039D9CF-08BA-4611-A008-8F8A53F12B1A}" type="pres">
      <dgm:prSet presAssocID="{A9E4285F-DF27-4E47-9C5D-3B4418D0A0DD}" presName="Name37" presStyleLbl="parChTrans1D2" presStyleIdx="1" presStyleCnt="2"/>
      <dgm:spPr/>
      <dgm:t>
        <a:bodyPr/>
        <a:lstStyle/>
        <a:p>
          <a:pPr rtl="1"/>
          <a:endParaRPr lang="fa-IR"/>
        </a:p>
      </dgm:t>
    </dgm:pt>
    <dgm:pt modelId="{5E76B5E2-2866-4698-8D06-2ED57F75B7C5}" type="pres">
      <dgm:prSet presAssocID="{DEF45867-876F-4E89-860E-E85075AC7F59}" presName="hierRoot2" presStyleCnt="0">
        <dgm:presLayoutVars>
          <dgm:hierBranch val="init"/>
        </dgm:presLayoutVars>
      </dgm:prSet>
      <dgm:spPr/>
    </dgm:pt>
    <dgm:pt modelId="{FF194B72-4567-4B17-9C5F-51E461A81AD7}" type="pres">
      <dgm:prSet presAssocID="{DEF45867-876F-4E89-860E-E85075AC7F59}" presName="rootComposite" presStyleCnt="0"/>
      <dgm:spPr/>
    </dgm:pt>
    <dgm:pt modelId="{CB0B960B-3627-49CF-8164-B1EB24A95BC3}" type="pres">
      <dgm:prSet presAssocID="{DEF45867-876F-4E89-860E-E85075AC7F59}" presName="rootText" presStyleLbl="node2" presStyleIdx="1" presStyleCnt="2" custLinFactNeighborX="4282" custLinFactNeighborY="-2344">
        <dgm:presLayoutVars>
          <dgm:chPref val="3"/>
        </dgm:presLayoutVars>
      </dgm:prSet>
      <dgm:spPr/>
      <dgm:t>
        <a:bodyPr/>
        <a:lstStyle/>
        <a:p>
          <a:pPr rtl="1"/>
          <a:endParaRPr lang="fa-IR"/>
        </a:p>
      </dgm:t>
    </dgm:pt>
    <dgm:pt modelId="{963C1433-6F2B-405F-903C-3308A0849EFE}" type="pres">
      <dgm:prSet presAssocID="{DEF45867-876F-4E89-860E-E85075AC7F59}" presName="rootConnector" presStyleLbl="node2" presStyleIdx="1" presStyleCnt="2"/>
      <dgm:spPr/>
      <dgm:t>
        <a:bodyPr/>
        <a:lstStyle/>
        <a:p>
          <a:pPr rtl="1"/>
          <a:endParaRPr lang="fa-IR"/>
        </a:p>
      </dgm:t>
    </dgm:pt>
    <dgm:pt modelId="{4807A2B5-5522-4558-8EDF-D78BE32CC860}" type="pres">
      <dgm:prSet presAssocID="{DEF45867-876F-4E89-860E-E85075AC7F59}" presName="hierChild4" presStyleCnt="0"/>
      <dgm:spPr/>
    </dgm:pt>
    <dgm:pt modelId="{72399379-2848-4CA1-AA50-6F7A96C5676B}" type="pres">
      <dgm:prSet presAssocID="{DEF45867-876F-4E89-860E-E85075AC7F59}" presName="hierChild5" presStyleCnt="0"/>
      <dgm:spPr/>
    </dgm:pt>
    <dgm:pt modelId="{5F7C67C7-A0D3-4494-B401-35533ED11A73}" type="pres">
      <dgm:prSet presAssocID="{D51CB450-A6BD-4351-9E1E-9709F5F1AADB}" presName="hierChild3" presStyleCnt="0"/>
      <dgm:spPr/>
    </dgm:pt>
  </dgm:ptLst>
  <dgm:cxnLst>
    <dgm:cxn modelId="{DD68DCAB-867E-45B1-94DB-A54DAA89638C}" type="presOf" srcId="{D51CB450-A6BD-4351-9E1E-9709F5F1AADB}" destId="{028DCF08-D2F6-4C45-841E-63C430A61B9A}" srcOrd="0" destOrd="0" presId="urn:microsoft.com/office/officeart/2005/8/layout/orgChart1"/>
    <dgm:cxn modelId="{D05D3429-683B-4FF9-ABBA-4A6BF14ECFFC}" type="presOf" srcId="{D0C1C266-CE0B-4D3D-B077-1CF99D84FA83}" destId="{40A750FB-DB01-417F-B780-5CC3D37CAB78}" srcOrd="0" destOrd="0" presId="urn:microsoft.com/office/officeart/2005/8/layout/orgChart1"/>
    <dgm:cxn modelId="{6ACD129B-523A-46AF-AD76-3ACA4A10D521}" srcId="{D51CB450-A6BD-4351-9E1E-9709F5F1AADB}" destId="{DEF45867-876F-4E89-860E-E85075AC7F59}" srcOrd="1" destOrd="0" parTransId="{A9E4285F-DF27-4E47-9C5D-3B4418D0A0DD}" sibTransId="{5801694B-B5FB-4006-A316-E0A9AB348CB2}"/>
    <dgm:cxn modelId="{B590334D-B5D2-4275-9CCC-88D74ED23BBF}" srcId="{D51CB450-A6BD-4351-9E1E-9709F5F1AADB}" destId="{5D1960FF-4219-4D80-9B67-B79EB020D4C0}" srcOrd="0" destOrd="0" parTransId="{E3A23220-EF41-4F19-BEC2-73A935AC0A6B}" sibTransId="{6F1D4E03-1DAC-4D79-90E6-A93D9F1B373F}"/>
    <dgm:cxn modelId="{D6C5D252-81D8-4E4A-B28B-B24C613F1D9D}" type="presOf" srcId="{5D1960FF-4219-4D80-9B67-B79EB020D4C0}" destId="{2E3E6FF3-3524-4A4B-BCB6-300A6B37C512}" srcOrd="0" destOrd="0" presId="urn:microsoft.com/office/officeart/2005/8/layout/orgChart1"/>
    <dgm:cxn modelId="{C8CBF002-2B9C-45CD-B3AC-9EB228BC26C8}" type="presOf" srcId="{DEF45867-876F-4E89-860E-E85075AC7F59}" destId="{963C1433-6F2B-405F-903C-3308A0849EFE}" srcOrd="1" destOrd="0" presId="urn:microsoft.com/office/officeart/2005/8/layout/orgChart1"/>
    <dgm:cxn modelId="{5E6A58F0-B70C-44B4-BA12-408A92CD641A}" type="presOf" srcId="{5D1960FF-4219-4D80-9B67-B79EB020D4C0}" destId="{304AC469-8615-4A7F-8C72-5964E25E3B48}" srcOrd="1" destOrd="0" presId="urn:microsoft.com/office/officeart/2005/8/layout/orgChart1"/>
    <dgm:cxn modelId="{4E735575-7265-46D6-BA17-45BB3A61506E}" srcId="{D0C1C266-CE0B-4D3D-B077-1CF99D84FA83}" destId="{D51CB450-A6BD-4351-9E1E-9709F5F1AADB}" srcOrd="0" destOrd="0" parTransId="{4C0C9902-0E60-4664-AEE8-C96AF19F5CDB}" sibTransId="{1F372281-7DCC-4C0A-9C3C-F99B007735A8}"/>
    <dgm:cxn modelId="{46D0BC21-D36D-4CA3-8644-7FD92A8AEE78}" type="presOf" srcId="{DEF45867-876F-4E89-860E-E85075AC7F59}" destId="{CB0B960B-3627-49CF-8164-B1EB24A95BC3}" srcOrd="0" destOrd="0" presId="urn:microsoft.com/office/officeart/2005/8/layout/orgChart1"/>
    <dgm:cxn modelId="{2208E327-2E28-4196-9708-4AE20C0C9A26}" type="presOf" srcId="{D51CB450-A6BD-4351-9E1E-9709F5F1AADB}" destId="{33375A1B-4588-4EDB-9BCC-C85E5A1F422A}" srcOrd="1" destOrd="0" presId="urn:microsoft.com/office/officeart/2005/8/layout/orgChart1"/>
    <dgm:cxn modelId="{D825BA96-6D56-4495-8F9A-FADCFEECABE1}" type="presOf" srcId="{A9E4285F-DF27-4E47-9C5D-3B4418D0A0DD}" destId="{7039D9CF-08BA-4611-A008-8F8A53F12B1A}" srcOrd="0" destOrd="0" presId="urn:microsoft.com/office/officeart/2005/8/layout/orgChart1"/>
    <dgm:cxn modelId="{BC3E84EE-B09F-4D39-AD67-C6DACED6CB73}" type="presOf" srcId="{E3A23220-EF41-4F19-BEC2-73A935AC0A6B}" destId="{15AF701A-C853-4542-BCA0-D19FDB9C053D}" srcOrd="0" destOrd="0" presId="urn:microsoft.com/office/officeart/2005/8/layout/orgChart1"/>
    <dgm:cxn modelId="{0BEC31D5-7D94-453A-94F8-65EC993546E9}" type="presParOf" srcId="{40A750FB-DB01-417F-B780-5CC3D37CAB78}" destId="{9D2DE34B-2EC0-4ABC-BA88-063D8D5ABF9D}" srcOrd="0" destOrd="0" presId="urn:microsoft.com/office/officeart/2005/8/layout/orgChart1"/>
    <dgm:cxn modelId="{AA865FCE-9884-455C-A2A9-DFD1E85BF6F1}" type="presParOf" srcId="{9D2DE34B-2EC0-4ABC-BA88-063D8D5ABF9D}" destId="{2DAB2D37-D23A-43DA-805F-53EB6AAF9392}" srcOrd="0" destOrd="0" presId="urn:microsoft.com/office/officeart/2005/8/layout/orgChart1"/>
    <dgm:cxn modelId="{3FA90D79-4157-49D1-B1E6-B87F68DDA1DD}" type="presParOf" srcId="{2DAB2D37-D23A-43DA-805F-53EB6AAF9392}" destId="{028DCF08-D2F6-4C45-841E-63C430A61B9A}" srcOrd="0" destOrd="0" presId="urn:microsoft.com/office/officeart/2005/8/layout/orgChart1"/>
    <dgm:cxn modelId="{3629DD13-D848-4D69-95A1-BB1203839B4A}" type="presParOf" srcId="{2DAB2D37-D23A-43DA-805F-53EB6AAF9392}" destId="{33375A1B-4588-4EDB-9BCC-C85E5A1F422A}" srcOrd="1" destOrd="0" presId="urn:microsoft.com/office/officeart/2005/8/layout/orgChart1"/>
    <dgm:cxn modelId="{12C597F8-7A5B-437B-8882-0C53F0415EA9}" type="presParOf" srcId="{9D2DE34B-2EC0-4ABC-BA88-063D8D5ABF9D}" destId="{BCC7981B-260D-4378-982B-DF74C01D049B}" srcOrd="1" destOrd="0" presId="urn:microsoft.com/office/officeart/2005/8/layout/orgChart1"/>
    <dgm:cxn modelId="{30F7B797-9833-4262-BF1A-C4E3C8946085}" type="presParOf" srcId="{BCC7981B-260D-4378-982B-DF74C01D049B}" destId="{15AF701A-C853-4542-BCA0-D19FDB9C053D}" srcOrd="0" destOrd="0" presId="urn:microsoft.com/office/officeart/2005/8/layout/orgChart1"/>
    <dgm:cxn modelId="{9ADF5A40-FB60-414E-B99A-965891E94F6F}" type="presParOf" srcId="{BCC7981B-260D-4378-982B-DF74C01D049B}" destId="{DD2ED345-8426-4353-876B-FC73222C94AD}" srcOrd="1" destOrd="0" presId="urn:microsoft.com/office/officeart/2005/8/layout/orgChart1"/>
    <dgm:cxn modelId="{E6CD6526-9990-470C-A3BB-129281900CC8}" type="presParOf" srcId="{DD2ED345-8426-4353-876B-FC73222C94AD}" destId="{ADBEEB80-EF84-4FFD-AE67-F89EC12966FD}" srcOrd="0" destOrd="0" presId="urn:microsoft.com/office/officeart/2005/8/layout/orgChart1"/>
    <dgm:cxn modelId="{57C547C0-3375-4D04-8A73-2864DB08276D}" type="presParOf" srcId="{ADBEEB80-EF84-4FFD-AE67-F89EC12966FD}" destId="{2E3E6FF3-3524-4A4B-BCB6-300A6B37C512}" srcOrd="0" destOrd="0" presId="urn:microsoft.com/office/officeart/2005/8/layout/orgChart1"/>
    <dgm:cxn modelId="{04604AC3-4511-4B01-8944-842FB996FA04}" type="presParOf" srcId="{ADBEEB80-EF84-4FFD-AE67-F89EC12966FD}" destId="{304AC469-8615-4A7F-8C72-5964E25E3B48}" srcOrd="1" destOrd="0" presId="urn:microsoft.com/office/officeart/2005/8/layout/orgChart1"/>
    <dgm:cxn modelId="{1A6F2E2E-B9BD-496B-B401-7C8A2390A266}" type="presParOf" srcId="{DD2ED345-8426-4353-876B-FC73222C94AD}" destId="{EE93D870-A528-4D31-BE89-ADF9B6E65EAB}" srcOrd="1" destOrd="0" presId="urn:microsoft.com/office/officeart/2005/8/layout/orgChart1"/>
    <dgm:cxn modelId="{8580C6EB-A6ED-4CE0-9AF8-DAAAA2D5B239}" type="presParOf" srcId="{DD2ED345-8426-4353-876B-FC73222C94AD}" destId="{6B84E6CA-4968-406C-8189-94A9FDD24352}" srcOrd="2" destOrd="0" presId="urn:microsoft.com/office/officeart/2005/8/layout/orgChart1"/>
    <dgm:cxn modelId="{7A2B10EB-A9C9-4E04-8E12-1772964D8505}" type="presParOf" srcId="{BCC7981B-260D-4378-982B-DF74C01D049B}" destId="{7039D9CF-08BA-4611-A008-8F8A53F12B1A}" srcOrd="2" destOrd="0" presId="urn:microsoft.com/office/officeart/2005/8/layout/orgChart1"/>
    <dgm:cxn modelId="{58B318F0-4B93-4EA1-9B21-F675B9B523C6}" type="presParOf" srcId="{BCC7981B-260D-4378-982B-DF74C01D049B}" destId="{5E76B5E2-2866-4698-8D06-2ED57F75B7C5}" srcOrd="3" destOrd="0" presId="urn:microsoft.com/office/officeart/2005/8/layout/orgChart1"/>
    <dgm:cxn modelId="{DD206AB0-32E2-43D6-B613-C97E373EEB68}" type="presParOf" srcId="{5E76B5E2-2866-4698-8D06-2ED57F75B7C5}" destId="{FF194B72-4567-4B17-9C5F-51E461A81AD7}" srcOrd="0" destOrd="0" presId="urn:microsoft.com/office/officeart/2005/8/layout/orgChart1"/>
    <dgm:cxn modelId="{076DE4AF-FA1D-4490-A88B-0F7E94B066A1}" type="presParOf" srcId="{FF194B72-4567-4B17-9C5F-51E461A81AD7}" destId="{CB0B960B-3627-49CF-8164-B1EB24A95BC3}" srcOrd="0" destOrd="0" presId="urn:microsoft.com/office/officeart/2005/8/layout/orgChart1"/>
    <dgm:cxn modelId="{7CD3E079-E116-403E-BE1A-06A6D84AD093}" type="presParOf" srcId="{FF194B72-4567-4B17-9C5F-51E461A81AD7}" destId="{963C1433-6F2B-405F-903C-3308A0849EFE}" srcOrd="1" destOrd="0" presId="urn:microsoft.com/office/officeart/2005/8/layout/orgChart1"/>
    <dgm:cxn modelId="{4C4D9EF0-798E-4864-BEBA-9F2AA550D5DB}" type="presParOf" srcId="{5E76B5E2-2866-4698-8D06-2ED57F75B7C5}" destId="{4807A2B5-5522-4558-8EDF-D78BE32CC860}" srcOrd="1" destOrd="0" presId="urn:microsoft.com/office/officeart/2005/8/layout/orgChart1"/>
    <dgm:cxn modelId="{17F3D856-931F-4B44-B790-3C100D2B0567}" type="presParOf" srcId="{5E76B5E2-2866-4698-8D06-2ED57F75B7C5}" destId="{72399379-2848-4CA1-AA50-6F7A96C5676B}" srcOrd="2" destOrd="0" presId="urn:microsoft.com/office/officeart/2005/8/layout/orgChart1"/>
    <dgm:cxn modelId="{885ECCB6-D79B-4E4F-8539-A608249FBA76}" type="presParOf" srcId="{9D2DE34B-2EC0-4ABC-BA88-063D8D5ABF9D}" destId="{5F7C67C7-A0D3-4494-B401-35533ED11A7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16726E-D742-4CA1-A6FC-8928E59DD367}" type="doc">
      <dgm:prSet loTypeId="urn:microsoft.com/office/officeart/2005/8/layout/radial1" loCatId="relationship" qsTypeId="urn:microsoft.com/office/officeart/2005/8/quickstyle/simple1" qsCatId="simple" csTypeId="urn:microsoft.com/office/officeart/2005/8/colors/accent1_2" csCatId="accent1" phldr="1"/>
      <dgm:spPr/>
    </dgm:pt>
    <dgm:pt modelId="{9025B266-AF04-49E0-B51C-06C0BFDA69E8}">
      <dgm:prSet custT="1">
        <dgm:style>
          <a:lnRef idx="1">
            <a:schemeClr val="accent1"/>
          </a:lnRef>
          <a:fillRef idx="2">
            <a:schemeClr val="accent1"/>
          </a:fillRef>
          <a:effectRef idx="1">
            <a:schemeClr val="accent1"/>
          </a:effectRef>
          <a:fontRef idx="minor">
            <a:schemeClr val="dk1"/>
          </a:fontRef>
        </dgm:style>
      </dgm:prSet>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a:solidFill>
            <a:srgbClr val="7030A0"/>
          </a:solidFill>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200" b="1" dirty="0" smtClean="0">
              <a:solidFill>
                <a:srgbClr val="0000FF"/>
              </a:solidFill>
              <a:latin typeface="Arial" pitchFamily="34" charset="0"/>
              <a:cs typeface="Arial" pitchFamily="34" charset="0"/>
            </a:rPr>
            <a:t>فضائل فاطمه در كتب اهل سنت </a:t>
          </a:r>
          <a:endParaRPr kumimoji="0" lang="en-US" sz="2800" b="1" i="0" u="sng" strike="noStrike" cap="none" normalizeH="0" baseline="0" dirty="0" smtClean="0">
            <a:ln>
              <a:noFill/>
            </a:ln>
            <a:solidFill>
              <a:srgbClr val="0000FF"/>
            </a:solidFill>
            <a:effectLst/>
            <a:latin typeface="Arial" pitchFamily="34" charset="0"/>
            <a:cs typeface="Arial" pitchFamily="34" charset="0"/>
          </a:endParaRPr>
        </a:p>
      </dgm:t>
    </dgm:pt>
    <dgm:pt modelId="{96806DF3-5C3C-454F-B514-9CEE8E585818}" type="parTrans" cxnId="{3D5BD304-9705-462D-862E-76776DB23FA8}">
      <dgm:prSet/>
      <dgm:spPr/>
      <dgm:t>
        <a:bodyPr/>
        <a:lstStyle/>
        <a:p>
          <a:endParaRPr lang="en-US"/>
        </a:p>
      </dgm:t>
    </dgm:pt>
    <dgm:pt modelId="{57CE4B10-ED20-4B85-8073-C2B476DD9CE3}" type="sibTrans" cxnId="{3D5BD304-9705-462D-862E-76776DB23FA8}">
      <dgm:prSet/>
      <dgm:spPr/>
      <dgm:t>
        <a:bodyPr/>
        <a:lstStyle/>
        <a:p>
          <a:endParaRPr lang="en-US"/>
        </a:p>
      </dgm:t>
    </dgm:pt>
    <dgm:pt modelId="{47923E30-A4C5-4C73-8E04-AB6E8481E4F0}">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400" b="1" dirty="0" smtClean="0">
              <a:solidFill>
                <a:srgbClr val="000080"/>
              </a:solidFill>
              <a:latin typeface="Arial" pitchFamily="34" charset="0"/>
              <a:cs typeface="Arial" pitchFamily="34" charset="0"/>
            </a:rPr>
            <a:t>غضب او غضب پيامبر</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B398FD7-4484-4253-A038-1F2E41E5E4E8}" type="parTrans" cxnId="{14E155E0-CE18-478A-AB24-85EA594E7E36}">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06377291-9005-4287-BFA6-CC088032BA48}" type="sibTrans" cxnId="{14E155E0-CE18-478A-AB24-85EA594E7E36}">
      <dgm:prSet/>
      <dgm:spPr/>
      <dgm:t>
        <a:bodyPr/>
        <a:lstStyle/>
        <a:p>
          <a:endParaRPr lang="en-US"/>
        </a:p>
      </dgm:t>
    </dgm:pt>
    <dgm:pt modelId="{93A1C1EF-EF13-48E1-B385-448CE47A004D}">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روح و جان پيامبر</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4D80F5B-AF12-433C-962B-DCFA30DBDB5D}" type="parTrans" cxnId="{20C6AF96-903E-49B7-8B10-5CFB13DC66AB}">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F3CB5784-86C2-4012-BBA0-86DFE8E26480}" type="sibTrans" cxnId="{20C6AF96-903E-49B7-8B10-5CFB13DC66AB}">
      <dgm:prSet/>
      <dgm:spPr/>
      <dgm:t>
        <a:bodyPr/>
        <a:lstStyle/>
        <a:p>
          <a:endParaRPr lang="en-US"/>
        </a:p>
      </dgm:t>
    </dgm:pt>
    <dgm:pt modelId="{2DC2B406-BA59-4244-B812-BB4CFD8DB5AE}">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سرور زنان عالم</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7306072-DFE5-42C0-9CEC-404F60CE1B6A}" type="parTrans" cxnId="{794E4911-9BBD-4408-B464-C570603AA5CD}">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480F07EE-125B-48B0-8E0E-8DA0D0110AFC}" type="sibTrans" cxnId="{794E4911-9BBD-4408-B464-C570603AA5CD}">
      <dgm:prSet/>
      <dgm:spPr/>
      <dgm:t>
        <a:bodyPr/>
        <a:lstStyle/>
        <a:p>
          <a:endParaRPr lang="en-US"/>
        </a:p>
      </dgm:t>
    </dgm:pt>
    <dgm:pt modelId="{29E1D149-0548-4C66-9356-B0BB4AF80D20}">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احترام ويژه پيامبر</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35F3888-BFB1-48D2-B2C8-C5D8276A2581}" type="parTrans" cxnId="{43D4213B-1BEC-4868-89ED-96B4DE525D90}">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698A6E22-53B0-41F5-B1C3-94CC25DB5D98}" type="sibTrans" cxnId="{43D4213B-1BEC-4868-89ED-96B4DE525D90}">
      <dgm:prSet/>
      <dgm:spPr/>
      <dgm:t>
        <a:bodyPr/>
        <a:lstStyle/>
        <a:p>
          <a:endParaRPr lang="en-US"/>
        </a:p>
      </dgm:t>
    </dgm:pt>
    <dgm:pt modelId="{00DAB109-E474-4B67-90DA-EDCD3ABD5C8A}">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افضل از عائشه و خلفا</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52C5FC7-3823-4910-9592-C0D1DF0D6815}" type="parTrans" cxnId="{67A610D5-FFC2-4237-99C5-61437419D9CF}">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46B4BFFD-AD31-433C-B1AD-388A65337D5F}" type="sibTrans" cxnId="{67A610D5-FFC2-4237-99C5-61437419D9CF}">
      <dgm:prSet/>
      <dgm:spPr/>
      <dgm:t>
        <a:bodyPr/>
        <a:lstStyle/>
        <a:p>
          <a:endParaRPr lang="en-US"/>
        </a:p>
      </dgm:t>
    </dgm:pt>
    <dgm:pt modelId="{D6A515B9-C726-4A3F-83E6-3384A33B5330}">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پاره تن پيامبر</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621DA72-3D6E-466A-92D9-3C7640120A0E}" type="parTrans" cxnId="{44351C13-6973-4FBF-949F-FC48466E6C8B}">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7557C66F-20AC-4B53-88C4-E637817A5678}" type="sibTrans" cxnId="{44351C13-6973-4FBF-949F-FC48466E6C8B}">
      <dgm:prSet/>
      <dgm:spPr/>
      <dgm:t>
        <a:bodyPr/>
        <a:lstStyle/>
        <a:p>
          <a:endParaRPr lang="en-US"/>
        </a:p>
      </dgm:t>
    </dgm:pt>
    <dgm:pt modelId="{29A54E91-0E8E-417D-BB2C-AC6A59B5ED4B}">
      <dgm:prSet custT="1">
        <dgm:style>
          <a:lnRef idx="1">
            <a:schemeClr val="accent4"/>
          </a:lnRef>
          <a:fillRef idx="2">
            <a:schemeClr val="accent4"/>
          </a:fillRef>
          <a:effectRef idx="1">
            <a:schemeClr val="accent4"/>
          </a:effectRef>
          <a:fontRef idx="minor">
            <a:schemeClr val="dk1"/>
          </a:fontRef>
        </dgm:style>
      </dgm:prSet>
      <dgm:spPr>
        <a:ln/>
      </dgm:spPr>
      <dgm:t>
        <a:bodyPr/>
        <a:lstStyle/>
        <a:p>
          <a:pPr marR="0" rtl="1" eaLnBrk="1" fontAlgn="base" latinLnBrk="0" hangingPunct="1">
            <a:buClrTx/>
            <a:buSzTx/>
            <a:buFontTx/>
            <a:tabLst/>
          </a:pPr>
          <a:r>
            <a:rPr lang="fa-IR" sz="3600" b="1" dirty="0" smtClean="0">
              <a:solidFill>
                <a:srgbClr val="000080"/>
              </a:solidFill>
              <a:latin typeface="Arial" pitchFamily="34" charset="0"/>
              <a:cs typeface="Arial" pitchFamily="34" charset="0"/>
            </a:rPr>
            <a:t>محبوبترين انسانها نزد پيامبر</a:t>
          </a:r>
          <a:endParaRPr kumimoji="0" lang="en-US" sz="36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623A248B-C25B-4C0E-ADFB-C95DDBEB904E}" type="parTrans" cxnId="{F12100AF-ABB9-4AD6-83E7-5F874EE5134F}">
      <dgm:prSet>
        <dgm:style>
          <a:lnRef idx="1">
            <a:schemeClr val="accent4"/>
          </a:lnRef>
          <a:fillRef idx="2">
            <a:schemeClr val="accent4"/>
          </a:fillRef>
          <a:effectRef idx="1">
            <a:schemeClr val="accent4"/>
          </a:effectRef>
          <a:fontRef idx="minor">
            <a:schemeClr val="dk1"/>
          </a:fontRef>
        </dgm:style>
      </dgm:prSet>
      <dgm:spPr/>
      <dgm:t>
        <a:bodyPr/>
        <a:lstStyle/>
        <a:p>
          <a:endParaRPr lang="en-US">
            <a:latin typeface="Arial" pitchFamily="34" charset="0"/>
            <a:cs typeface="Arial" pitchFamily="34" charset="0"/>
          </a:endParaRPr>
        </a:p>
      </dgm:t>
    </dgm:pt>
    <dgm:pt modelId="{01F0F686-370E-41F8-ACC7-4BDA969FEC29}" type="sibTrans" cxnId="{F12100AF-ABB9-4AD6-83E7-5F874EE5134F}">
      <dgm:prSet/>
      <dgm:spPr/>
      <dgm:t>
        <a:bodyPr/>
        <a:lstStyle/>
        <a:p>
          <a:endParaRPr lang="en-US"/>
        </a:p>
      </dgm:t>
    </dgm:pt>
    <dgm:pt modelId="{17280914-0AEE-4D7B-8075-F444E6A481B0}" type="pres">
      <dgm:prSet presAssocID="{8916726E-D742-4CA1-A6FC-8928E59DD367}" presName="cycle" presStyleCnt="0">
        <dgm:presLayoutVars>
          <dgm:chMax val="1"/>
          <dgm:dir/>
          <dgm:animLvl val="ctr"/>
          <dgm:resizeHandles val="exact"/>
        </dgm:presLayoutVars>
      </dgm:prSet>
      <dgm:spPr/>
    </dgm:pt>
    <dgm:pt modelId="{7F49051C-C94F-4667-B768-8F65B9497AEF}" type="pres">
      <dgm:prSet presAssocID="{9025B266-AF04-49E0-B51C-06C0BFDA69E8}" presName="centerShape" presStyleLbl="node0" presStyleIdx="0" presStyleCnt="1" custScaleX="169698" custScaleY="132402"/>
      <dgm:spPr/>
      <dgm:t>
        <a:bodyPr/>
        <a:lstStyle/>
        <a:p>
          <a:endParaRPr lang="en-US"/>
        </a:p>
      </dgm:t>
    </dgm:pt>
    <dgm:pt modelId="{7E0C6EFD-8E98-4E6C-A75B-29F5B3F61B0D}" type="pres">
      <dgm:prSet presAssocID="{3B398FD7-4484-4253-A038-1F2E41E5E4E8}" presName="Name9" presStyleLbl="parChTrans1D2" presStyleIdx="0" presStyleCnt="7"/>
      <dgm:spPr/>
      <dgm:t>
        <a:bodyPr/>
        <a:lstStyle/>
        <a:p>
          <a:endParaRPr lang="en-US"/>
        </a:p>
      </dgm:t>
    </dgm:pt>
    <dgm:pt modelId="{AA5BB66F-3108-433F-8997-A79B2DE524EF}" type="pres">
      <dgm:prSet presAssocID="{3B398FD7-4484-4253-A038-1F2E41E5E4E8}" presName="connTx" presStyleLbl="parChTrans1D2" presStyleIdx="0" presStyleCnt="7"/>
      <dgm:spPr/>
      <dgm:t>
        <a:bodyPr/>
        <a:lstStyle/>
        <a:p>
          <a:endParaRPr lang="en-US"/>
        </a:p>
      </dgm:t>
    </dgm:pt>
    <dgm:pt modelId="{BA192AC4-3294-412C-84FD-167773AE5E40}" type="pres">
      <dgm:prSet presAssocID="{47923E30-A4C5-4C73-8E04-AB6E8481E4F0}" presName="node" presStyleLbl="node1" presStyleIdx="0" presStyleCnt="7" custScaleX="158789" custScaleY="102438" custRadScaleRad="117195" custRadScaleInc="367857">
        <dgm:presLayoutVars>
          <dgm:bulletEnabled val="1"/>
        </dgm:presLayoutVars>
      </dgm:prSet>
      <dgm:spPr/>
      <dgm:t>
        <a:bodyPr/>
        <a:lstStyle/>
        <a:p>
          <a:endParaRPr lang="en-US"/>
        </a:p>
      </dgm:t>
    </dgm:pt>
    <dgm:pt modelId="{CDF66993-BF09-46C1-8705-D8CB87144A4F}" type="pres">
      <dgm:prSet presAssocID="{B4D80F5B-AF12-433C-962B-DCFA30DBDB5D}" presName="Name9" presStyleLbl="parChTrans1D2" presStyleIdx="1" presStyleCnt="7"/>
      <dgm:spPr/>
      <dgm:t>
        <a:bodyPr/>
        <a:lstStyle/>
        <a:p>
          <a:endParaRPr lang="en-US"/>
        </a:p>
      </dgm:t>
    </dgm:pt>
    <dgm:pt modelId="{D77574F0-2842-46CA-B286-33AAD5B71659}" type="pres">
      <dgm:prSet presAssocID="{B4D80F5B-AF12-433C-962B-DCFA30DBDB5D}" presName="connTx" presStyleLbl="parChTrans1D2" presStyleIdx="1" presStyleCnt="7"/>
      <dgm:spPr/>
      <dgm:t>
        <a:bodyPr/>
        <a:lstStyle/>
        <a:p>
          <a:endParaRPr lang="en-US"/>
        </a:p>
      </dgm:t>
    </dgm:pt>
    <dgm:pt modelId="{A74A01C4-4D54-464C-8940-A1CA206BAD33}" type="pres">
      <dgm:prSet presAssocID="{93A1C1EF-EF13-48E1-B385-448CE47A004D}" presName="node" presStyleLbl="node1" presStyleIdx="1" presStyleCnt="7" custScaleX="161051" custRadScaleRad="134693" custRadScaleInc="16133">
        <dgm:presLayoutVars>
          <dgm:bulletEnabled val="1"/>
        </dgm:presLayoutVars>
      </dgm:prSet>
      <dgm:spPr/>
      <dgm:t>
        <a:bodyPr/>
        <a:lstStyle/>
        <a:p>
          <a:endParaRPr lang="en-US"/>
        </a:p>
      </dgm:t>
    </dgm:pt>
    <dgm:pt modelId="{B89D1ADC-6779-4776-9BA8-AC1A0C3D673E}" type="pres">
      <dgm:prSet presAssocID="{17306072-DFE5-42C0-9CEC-404F60CE1B6A}" presName="Name9" presStyleLbl="parChTrans1D2" presStyleIdx="2" presStyleCnt="7"/>
      <dgm:spPr/>
      <dgm:t>
        <a:bodyPr/>
        <a:lstStyle/>
        <a:p>
          <a:endParaRPr lang="en-US"/>
        </a:p>
      </dgm:t>
    </dgm:pt>
    <dgm:pt modelId="{BF740CAE-9117-4910-9D31-0BA165659871}" type="pres">
      <dgm:prSet presAssocID="{17306072-DFE5-42C0-9CEC-404F60CE1B6A}" presName="connTx" presStyleLbl="parChTrans1D2" presStyleIdx="2" presStyleCnt="7"/>
      <dgm:spPr/>
      <dgm:t>
        <a:bodyPr/>
        <a:lstStyle/>
        <a:p>
          <a:endParaRPr lang="en-US"/>
        </a:p>
      </dgm:t>
    </dgm:pt>
    <dgm:pt modelId="{4983C481-7728-48BE-B363-05F04EF15277}" type="pres">
      <dgm:prSet presAssocID="{2DC2B406-BA59-4244-B812-BB4CFD8DB5AE}" presName="node" presStyleLbl="node1" presStyleIdx="2" presStyleCnt="7" custScaleX="161051" custRadScaleRad="134754" custRadScaleInc="-624705">
        <dgm:presLayoutVars>
          <dgm:bulletEnabled val="1"/>
        </dgm:presLayoutVars>
      </dgm:prSet>
      <dgm:spPr/>
      <dgm:t>
        <a:bodyPr/>
        <a:lstStyle/>
        <a:p>
          <a:endParaRPr lang="en-US"/>
        </a:p>
      </dgm:t>
    </dgm:pt>
    <dgm:pt modelId="{9257E30D-D13E-44CF-9DDF-2FB31F8B270B}" type="pres">
      <dgm:prSet presAssocID="{C35F3888-BFB1-48D2-B2C8-C5D8276A2581}" presName="Name9" presStyleLbl="parChTrans1D2" presStyleIdx="3" presStyleCnt="7"/>
      <dgm:spPr/>
      <dgm:t>
        <a:bodyPr/>
        <a:lstStyle/>
        <a:p>
          <a:endParaRPr lang="en-US"/>
        </a:p>
      </dgm:t>
    </dgm:pt>
    <dgm:pt modelId="{DD406EAD-1903-47D2-BE1C-623544F5AF9F}" type="pres">
      <dgm:prSet presAssocID="{C35F3888-BFB1-48D2-B2C8-C5D8276A2581}" presName="connTx" presStyleLbl="parChTrans1D2" presStyleIdx="3" presStyleCnt="7"/>
      <dgm:spPr/>
      <dgm:t>
        <a:bodyPr/>
        <a:lstStyle/>
        <a:p>
          <a:endParaRPr lang="en-US"/>
        </a:p>
      </dgm:t>
    </dgm:pt>
    <dgm:pt modelId="{78837C63-4F03-4288-A86F-F7E3AF912E10}" type="pres">
      <dgm:prSet presAssocID="{29E1D149-0548-4C66-9356-B0BB4AF80D20}" presName="node" presStyleLbl="node1" presStyleIdx="3" presStyleCnt="7" custScaleX="153234" custScaleY="99010" custRadScaleRad="125611" custRadScaleInc="440075">
        <dgm:presLayoutVars>
          <dgm:bulletEnabled val="1"/>
        </dgm:presLayoutVars>
      </dgm:prSet>
      <dgm:spPr/>
      <dgm:t>
        <a:bodyPr/>
        <a:lstStyle/>
        <a:p>
          <a:endParaRPr lang="en-US"/>
        </a:p>
      </dgm:t>
    </dgm:pt>
    <dgm:pt modelId="{A89026BF-5FE6-4499-9642-38D5B4AFEF9B}" type="pres">
      <dgm:prSet presAssocID="{952C5FC7-3823-4910-9592-C0D1DF0D6815}" presName="Name9" presStyleLbl="parChTrans1D2" presStyleIdx="4" presStyleCnt="7"/>
      <dgm:spPr/>
      <dgm:t>
        <a:bodyPr/>
        <a:lstStyle/>
        <a:p>
          <a:endParaRPr lang="en-US"/>
        </a:p>
      </dgm:t>
    </dgm:pt>
    <dgm:pt modelId="{03A06B11-B112-4173-A598-6CAC0B77CA0B}" type="pres">
      <dgm:prSet presAssocID="{952C5FC7-3823-4910-9592-C0D1DF0D6815}" presName="connTx" presStyleLbl="parChTrans1D2" presStyleIdx="4" presStyleCnt="7"/>
      <dgm:spPr/>
      <dgm:t>
        <a:bodyPr/>
        <a:lstStyle/>
        <a:p>
          <a:endParaRPr lang="en-US"/>
        </a:p>
      </dgm:t>
    </dgm:pt>
    <dgm:pt modelId="{8E35F63B-04F1-445D-AA13-B9D83CAC22BD}" type="pres">
      <dgm:prSet presAssocID="{00DAB109-E474-4B67-90DA-EDCD3ABD5C8A}" presName="node" presStyleLbl="node1" presStyleIdx="4" presStyleCnt="7" custScaleX="165932" custScaleY="117442" custRadScaleRad="137373" custRadScaleInc="18595">
        <dgm:presLayoutVars>
          <dgm:bulletEnabled val="1"/>
        </dgm:presLayoutVars>
      </dgm:prSet>
      <dgm:spPr/>
      <dgm:t>
        <a:bodyPr/>
        <a:lstStyle/>
        <a:p>
          <a:endParaRPr lang="en-US"/>
        </a:p>
      </dgm:t>
    </dgm:pt>
    <dgm:pt modelId="{DCCB4AE2-F7D2-4E74-8AA1-14F00E1364FF}" type="pres">
      <dgm:prSet presAssocID="{623A248B-C25B-4C0E-ADFB-C95DDBEB904E}" presName="Name9" presStyleLbl="parChTrans1D2" presStyleIdx="5" presStyleCnt="7"/>
      <dgm:spPr/>
      <dgm:t>
        <a:bodyPr/>
        <a:lstStyle/>
        <a:p>
          <a:endParaRPr lang="en-US"/>
        </a:p>
      </dgm:t>
    </dgm:pt>
    <dgm:pt modelId="{E02FE68F-605E-446B-AADD-BB2E826F4E84}" type="pres">
      <dgm:prSet presAssocID="{623A248B-C25B-4C0E-ADFB-C95DDBEB904E}" presName="connTx" presStyleLbl="parChTrans1D2" presStyleIdx="5" presStyleCnt="7"/>
      <dgm:spPr/>
      <dgm:t>
        <a:bodyPr/>
        <a:lstStyle/>
        <a:p>
          <a:endParaRPr lang="en-US"/>
        </a:p>
      </dgm:t>
    </dgm:pt>
    <dgm:pt modelId="{1E16E768-13A9-4552-86C5-2A6A22736477}" type="pres">
      <dgm:prSet presAssocID="{29A54E91-0E8E-417D-BB2C-AC6A59B5ED4B}" presName="node" presStyleLbl="node1" presStyleIdx="5" presStyleCnt="7" custScaleX="197958" custScaleY="122725" custRadScaleRad="120871" custRadScaleInc="-462876">
        <dgm:presLayoutVars>
          <dgm:bulletEnabled val="1"/>
        </dgm:presLayoutVars>
      </dgm:prSet>
      <dgm:spPr/>
      <dgm:t>
        <a:bodyPr/>
        <a:lstStyle/>
        <a:p>
          <a:endParaRPr lang="en-US"/>
        </a:p>
      </dgm:t>
    </dgm:pt>
    <dgm:pt modelId="{A45C1730-6731-43AB-8A8B-4FFE5BDB2E77}" type="pres">
      <dgm:prSet presAssocID="{D621DA72-3D6E-466A-92D9-3C7640120A0E}" presName="Name9" presStyleLbl="parChTrans1D2" presStyleIdx="6" presStyleCnt="7"/>
      <dgm:spPr/>
      <dgm:t>
        <a:bodyPr/>
        <a:lstStyle/>
        <a:p>
          <a:endParaRPr lang="en-US"/>
        </a:p>
      </dgm:t>
    </dgm:pt>
    <dgm:pt modelId="{0DE8D580-A8B4-4FAD-8EF5-2D8421790136}" type="pres">
      <dgm:prSet presAssocID="{D621DA72-3D6E-466A-92D9-3C7640120A0E}" presName="connTx" presStyleLbl="parChTrans1D2" presStyleIdx="6" presStyleCnt="7"/>
      <dgm:spPr/>
      <dgm:t>
        <a:bodyPr/>
        <a:lstStyle/>
        <a:p>
          <a:endParaRPr lang="en-US"/>
        </a:p>
      </dgm:t>
    </dgm:pt>
    <dgm:pt modelId="{0DAB8F0F-26F5-49D1-B208-E08D415D6BB2}" type="pres">
      <dgm:prSet presAssocID="{D6A515B9-C726-4A3F-83E6-3384A33B5330}" presName="node" presStyleLbl="node1" presStyleIdx="6" presStyleCnt="7" custScaleX="161051" custRadScaleRad="98345" custRadScaleInc="204962">
        <dgm:presLayoutVars>
          <dgm:bulletEnabled val="1"/>
        </dgm:presLayoutVars>
      </dgm:prSet>
      <dgm:spPr/>
      <dgm:t>
        <a:bodyPr/>
        <a:lstStyle/>
        <a:p>
          <a:endParaRPr lang="en-US"/>
        </a:p>
      </dgm:t>
    </dgm:pt>
  </dgm:ptLst>
  <dgm:cxnLst>
    <dgm:cxn modelId="{44351C13-6973-4FBF-949F-FC48466E6C8B}" srcId="{9025B266-AF04-49E0-B51C-06C0BFDA69E8}" destId="{D6A515B9-C726-4A3F-83E6-3384A33B5330}" srcOrd="6" destOrd="0" parTransId="{D621DA72-3D6E-466A-92D9-3C7640120A0E}" sibTransId="{7557C66F-20AC-4B53-88C4-E637817A5678}"/>
    <dgm:cxn modelId="{9D91944B-EC2C-4263-BFC9-F2CB7A87FE9E}" type="presOf" srcId="{D621DA72-3D6E-466A-92D9-3C7640120A0E}" destId="{0DE8D580-A8B4-4FAD-8EF5-2D8421790136}" srcOrd="1" destOrd="0" presId="urn:microsoft.com/office/officeart/2005/8/layout/radial1"/>
    <dgm:cxn modelId="{ACAB947F-B975-4C60-83F9-991CB1E82BB4}" type="presOf" srcId="{952C5FC7-3823-4910-9592-C0D1DF0D6815}" destId="{03A06B11-B112-4173-A598-6CAC0B77CA0B}" srcOrd="1" destOrd="0" presId="urn:microsoft.com/office/officeart/2005/8/layout/radial1"/>
    <dgm:cxn modelId="{93A7AADA-DEB3-4E72-B80C-361294B40311}" type="presOf" srcId="{623A248B-C25B-4C0E-ADFB-C95DDBEB904E}" destId="{DCCB4AE2-F7D2-4E74-8AA1-14F00E1364FF}" srcOrd="0" destOrd="0" presId="urn:microsoft.com/office/officeart/2005/8/layout/radial1"/>
    <dgm:cxn modelId="{6399598F-302B-43B2-99C9-231A181A0784}" type="presOf" srcId="{00DAB109-E474-4B67-90DA-EDCD3ABD5C8A}" destId="{8E35F63B-04F1-445D-AA13-B9D83CAC22BD}" srcOrd="0" destOrd="0" presId="urn:microsoft.com/office/officeart/2005/8/layout/radial1"/>
    <dgm:cxn modelId="{9127A3AF-8108-4755-95A9-6E5342101ED7}" type="presOf" srcId="{C35F3888-BFB1-48D2-B2C8-C5D8276A2581}" destId="{DD406EAD-1903-47D2-BE1C-623544F5AF9F}" srcOrd="1" destOrd="0" presId="urn:microsoft.com/office/officeart/2005/8/layout/radial1"/>
    <dgm:cxn modelId="{711FAB98-2757-4B70-99B6-BFC190BF7366}" type="presOf" srcId="{29A54E91-0E8E-417D-BB2C-AC6A59B5ED4B}" destId="{1E16E768-13A9-4552-86C5-2A6A22736477}" srcOrd="0" destOrd="0" presId="urn:microsoft.com/office/officeart/2005/8/layout/radial1"/>
    <dgm:cxn modelId="{B98884FC-EB83-47D7-8935-3C03028AF86B}" type="presOf" srcId="{29E1D149-0548-4C66-9356-B0BB4AF80D20}" destId="{78837C63-4F03-4288-A86F-F7E3AF912E10}" srcOrd="0" destOrd="0" presId="urn:microsoft.com/office/officeart/2005/8/layout/radial1"/>
    <dgm:cxn modelId="{DC533811-A3A2-42BE-9CFE-262F59E3E5E8}" type="presOf" srcId="{17306072-DFE5-42C0-9CEC-404F60CE1B6A}" destId="{BF740CAE-9117-4910-9D31-0BA165659871}" srcOrd="1" destOrd="0" presId="urn:microsoft.com/office/officeart/2005/8/layout/radial1"/>
    <dgm:cxn modelId="{5516F6D8-B116-47A6-8936-6A76AC5CB301}" type="presOf" srcId="{3B398FD7-4484-4253-A038-1F2E41E5E4E8}" destId="{AA5BB66F-3108-433F-8997-A79B2DE524EF}" srcOrd="1" destOrd="0" presId="urn:microsoft.com/office/officeart/2005/8/layout/radial1"/>
    <dgm:cxn modelId="{605ED9BD-9EAE-416F-9AAD-04E4C58DD03C}" type="presOf" srcId="{8916726E-D742-4CA1-A6FC-8928E59DD367}" destId="{17280914-0AEE-4D7B-8075-F444E6A481B0}" srcOrd="0" destOrd="0" presId="urn:microsoft.com/office/officeart/2005/8/layout/radial1"/>
    <dgm:cxn modelId="{14E155E0-CE18-478A-AB24-85EA594E7E36}" srcId="{9025B266-AF04-49E0-B51C-06C0BFDA69E8}" destId="{47923E30-A4C5-4C73-8E04-AB6E8481E4F0}" srcOrd="0" destOrd="0" parTransId="{3B398FD7-4484-4253-A038-1F2E41E5E4E8}" sibTransId="{06377291-9005-4287-BFA6-CC088032BA48}"/>
    <dgm:cxn modelId="{43D4213B-1BEC-4868-89ED-96B4DE525D90}" srcId="{9025B266-AF04-49E0-B51C-06C0BFDA69E8}" destId="{29E1D149-0548-4C66-9356-B0BB4AF80D20}" srcOrd="3" destOrd="0" parTransId="{C35F3888-BFB1-48D2-B2C8-C5D8276A2581}" sibTransId="{698A6E22-53B0-41F5-B1C3-94CC25DB5D98}"/>
    <dgm:cxn modelId="{3D5BD304-9705-462D-862E-76776DB23FA8}" srcId="{8916726E-D742-4CA1-A6FC-8928E59DD367}" destId="{9025B266-AF04-49E0-B51C-06C0BFDA69E8}" srcOrd="0" destOrd="0" parTransId="{96806DF3-5C3C-454F-B514-9CEE8E585818}" sibTransId="{57CE4B10-ED20-4B85-8073-C2B476DD9CE3}"/>
    <dgm:cxn modelId="{794E4911-9BBD-4408-B464-C570603AA5CD}" srcId="{9025B266-AF04-49E0-B51C-06C0BFDA69E8}" destId="{2DC2B406-BA59-4244-B812-BB4CFD8DB5AE}" srcOrd="2" destOrd="0" parTransId="{17306072-DFE5-42C0-9CEC-404F60CE1B6A}" sibTransId="{480F07EE-125B-48B0-8E0E-8DA0D0110AFC}"/>
    <dgm:cxn modelId="{20C6AF96-903E-49B7-8B10-5CFB13DC66AB}" srcId="{9025B266-AF04-49E0-B51C-06C0BFDA69E8}" destId="{93A1C1EF-EF13-48E1-B385-448CE47A004D}" srcOrd="1" destOrd="0" parTransId="{B4D80F5B-AF12-433C-962B-DCFA30DBDB5D}" sibTransId="{F3CB5784-86C2-4012-BBA0-86DFE8E26480}"/>
    <dgm:cxn modelId="{DB02FD64-9863-428B-82EE-4463F21DE558}" type="presOf" srcId="{3B398FD7-4484-4253-A038-1F2E41E5E4E8}" destId="{7E0C6EFD-8E98-4E6C-A75B-29F5B3F61B0D}" srcOrd="0" destOrd="0" presId="urn:microsoft.com/office/officeart/2005/8/layout/radial1"/>
    <dgm:cxn modelId="{9AFAE2F0-E09B-4711-89A5-61D92746A76E}" type="presOf" srcId="{9025B266-AF04-49E0-B51C-06C0BFDA69E8}" destId="{7F49051C-C94F-4667-B768-8F65B9497AEF}" srcOrd="0" destOrd="0" presId="urn:microsoft.com/office/officeart/2005/8/layout/radial1"/>
    <dgm:cxn modelId="{BB4B477C-9257-4E16-AF64-84785B57A53B}" type="presOf" srcId="{47923E30-A4C5-4C73-8E04-AB6E8481E4F0}" destId="{BA192AC4-3294-412C-84FD-167773AE5E40}" srcOrd="0" destOrd="0" presId="urn:microsoft.com/office/officeart/2005/8/layout/radial1"/>
    <dgm:cxn modelId="{9237E375-0047-46A1-A56F-5E471F3C3506}" type="presOf" srcId="{952C5FC7-3823-4910-9592-C0D1DF0D6815}" destId="{A89026BF-5FE6-4499-9642-38D5B4AFEF9B}" srcOrd="0" destOrd="0" presId="urn:microsoft.com/office/officeart/2005/8/layout/radial1"/>
    <dgm:cxn modelId="{F12100AF-ABB9-4AD6-83E7-5F874EE5134F}" srcId="{9025B266-AF04-49E0-B51C-06C0BFDA69E8}" destId="{29A54E91-0E8E-417D-BB2C-AC6A59B5ED4B}" srcOrd="5" destOrd="0" parTransId="{623A248B-C25B-4C0E-ADFB-C95DDBEB904E}" sibTransId="{01F0F686-370E-41F8-ACC7-4BDA969FEC29}"/>
    <dgm:cxn modelId="{ABAAFF67-6A52-4EA5-8762-E4769B9E165D}" type="presOf" srcId="{B4D80F5B-AF12-433C-962B-DCFA30DBDB5D}" destId="{CDF66993-BF09-46C1-8705-D8CB87144A4F}" srcOrd="0" destOrd="0" presId="urn:microsoft.com/office/officeart/2005/8/layout/radial1"/>
    <dgm:cxn modelId="{B9F94445-426E-4017-8193-17B9886ED5D2}" type="presOf" srcId="{D621DA72-3D6E-466A-92D9-3C7640120A0E}" destId="{A45C1730-6731-43AB-8A8B-4FFE5BDB2E77}" srcOrd="0" destOrd="0" presId="urn:microsoft.com/office/officeart/2005/8/layout/radial1"/>
    <dgm:cxn modelId="{F599EF67-ED4D-40E7-935B-CF87565AAEAC}" type="presOf" srcId="{2DC2B406-BA59-4244-B812-BB4CFD8DB5AE}" destId="{4983C481-7728-48BE-B363-05F04EF15277}" srcOrd="0" destOrd="0" presId="urn:microsoft.com/office/officeart/2005/8/layout/radial1"/>
    <dgm:cxn modelId="{E31EEDB6-DD6C-4FEE-B09B-5D68C4FFC865}" type="presOf" srcId="{C35F3888-BFB1-48D2-B2C8-C5D8276A2581}" destId="{9257E30D-D13E-44CF-9DDF-2FB31F8B270B}" srcOrd="0" destOrd="0" presId="urn:microsoft.com/office/officeart/2005/8/layout/radial1"/>
    <dgm:cxn modelId="{84C46F23-4833-478C-B8F7-86566F3DC86B}" type="presOf" srcId="{D6A515B9-C726-4A3F-83E6-3384A33B5330}" destId="{0DAB8F0F-26F5-49D1-B208-E08D415D6BB2}" srcOrd="0" destOrd="0" presId="urn:microsoft.com/office/officeart/2005/8/layout/radial1"/>
    <dgm:cxn modelId="{CDD29294-C58F-47CA-873A-C578C1AF7201}" type="presOf" srcId="{17306072-DFE5-42C0-9CEC-404F60CE1B6A}" destId="{B89D1ADC-6779-4776-9BA8-AC1A0C3D673E}" srcOrd="0" destOrd="0" presId="urn:microsoft.com/office/officeart/2005/8/layout/radial1"/>
    <dgm:cxn modelId="{67A610D5-FFC2-4237-99C5-61437419D9CF}" srcId="{9025B266-AF04-49E0-B51C-06C0BFDA69E8}" destId="{00DAB109-E474-4B67-90DA-EDCD3ABD5C8A}" srcOrd="4" destOrd="0" parTransId="{952C5FC7-3823-4910-9592-C0D1DF0D6815}" sibTransId="{46B4BFFD-AD31-433C-B1AD-388A65337D5F}"/>
    <dgm:cxn modelId="{3863AB1C-5E6F-47A8-8B10-E548E648B0FC}" type="presOf" srcId="{B4D80F5B-AF12-433C-962B-DCFA30DBDB5D}" destId="{D77574F0-2842-46CA-B286-33AAD5B71659}" srcOrd="1" destOrd="0" presId="urn:microsoft.com/office/officeart/2005/8/layout/radial1"/>
    <dgm:cxn modelId="{81CDFFAC-DBC1-41DA-BE4C-87E7D6E77E1C}" type="presOf" srcId="{93A1C1EF-EF13-48E1-B385-448CE47A004D}" destId="{A74A01C4-4D54-464C-8940-A1CA206BAD33}" srcOrd="0" destOrd="0" presId="urn:microsoft.com/office/officeart/2005/8/layout/radial1"/>
    <dgm:cxn modelId="{8C000524-C62D-4417-A922-5486C1D0D52D}" type="presOf" srcId="{623A248B-C25B-4C0E-ADFB-C95DDBEB904E}" destId="{E02FE68F-605E-446B-AADD-BB2E826F4E84}" srcOrd="1" destOrd="0" presId="urn:microsoft.com/office/officeart/2005/8/layout/radial1"/>
    <dgm:cxn modelId="{E91D2018-83B9-47B6-9A46-6322CFD1B199}" type="presParOf" srcId="{17280914-0AEE-4D7B-8075-F444E6A481B0}" destId="{7F49051C-C94F-4667-B768-8F65B9497AEF}" srcOrd="0" destOrd="0" presId="urn:microsoft.com/office/officeart/2005/8/layout/radial1"/>
    <dgm:cxn modelId="{4A1C322E-9D7B-4EA5-8B12-2544ECE64525}" type="presParOf" srcId="{17280914-0AEE-4D7B-8075-F444E6A481B0}" destId="{7E0C6EFD-8E98-4E6C-A75B-29F5B3F61B0D}" srcOrd="1" destOrd="0" presId="urn:microsoft.com/office/officeart/2005/8/layout/radial1"/>
    <dgm:cxn modelId="{33FC571E-4B67-423F-986B-8FCA4D23A302}" type="presParOf" srcId="{7E0C6EFD-8E98-4E6C-A75B-29F5B3F61B0D}" destId="{AA5BB66F-3108-433F-8997-A79B2DE524EF}" srcOrd="0" destOrd="0" presId="urn:microsoft.com/office/officeart/2005/8/layout/radial1"/>
    <dgm:cxn modelId="{F2015AC5-590E-43F5-B73B-3255919704DA}" type="presParOf" srcId="{17280914-0AEE-4D7B-8075-F444E6A481B0}" destId="{BA192AC4-3294-412C-84FD-167773AE5E40}" srcOrd="2" destOrd="0" presId="urn:microsoft.com/office/officeart/2005/8/layout/radial1"/>
    <dgm:cxn modelId="{DF26B02A-06AE-4CBF-922C-61E5FCFC309E}" type="presParOf" srcId="{17280914-0AEE-4D7B-8075-F444E6A481B0}" destId="{CDF66993-BF09-46C1-8705-D8CB87144A4F}" srcOrd="3" destOrd="0" presId="urn:microsoft.com/office/officeart/2005/8/layout/radial1"/>
    <dgm:cxn modelId="{574B2A5B-BB36-42F4-A20E-204861BBDDCA}" type="presParOf" srcId="{CDF66993-BF09-46C1-8705-D8CB87144A4F}" destId="{D77574F0-2842-46CA-B286-33AAD5B71659}" srcOrd="0" destOrd="0" presId="urn:microsoft.com/office/officeart/2005/8/layout/radial1"/>
    <dgm:cxn modelId="{BA25C9EF-0C8F-452A-A9A7-4640AC495D2C}" type="presParOf" srcId="{17280914-0AEE-4D7B-8075-F444E6A481B0}" destId="{A74A01C4-4D54-464C-8940-A1CA206BAD33}" srcOrd="4" destOrd="0" presId="urn:microsoft.com/office/officeart/2005/8/layout/radial1"/>
    <dgm:cxn modelId="{02B1D2F7-A470-47D5-85B1-BAF4D02FDBBD}" type="presParOf" srcId="{17280914-0AEE-4D7B-8075-F444E6A481B0}" destId="{B89D1ADC-6779-4776-9BA8-AC1A0C3D673E}" srcOrd="5" destOrd="0" presId="urn:microsoft.com/office/officeart/2005/8/layout/radial1"/>
    <dgm:cxn modelId="{856B5E91-66AD-454B-9239-9D86B7A62C4A}" type="presParOf" srcId="{B89D1ADC-6779-4776-9BA8-AC1A0C3D673E}" destId="{BF740CAE-9117-4910-9D31-0BA165659871}" srcOrd="0" destOrd="0" presId="urn:microsoft.com/office/officeart/2005/8/layout/radial1"/>
    <dgm:cxn modelId="{2030039F-9722-4CC0-8EA3-E4AFAAB022E3}" type="presParOf" srcId="{17280914-0AEE-4D7B-8075-F444E6A481B0}" destId="{4983C481-7728-48BE-B363-05F04EF15277}" srcOrd="6" destOrd="0" presId="urn:microsoft.com/office/officeart/2005/8/layout/radial1"/>
    <dgm:cxn modelId="{EC7305C6-8684-43D0-B02E-0B374AB224DC}" type="presParOf" srcId="{17280914-0AEE-4D7B-8075-F444E6A481B0}" destId="{9257E30D-D13E-44CF-9DDF-2FB31F8B270B}" srcOrd="7" destOrd="0" presId="urn:microsoft.com/office/officeart/2005/8/layout/radial1"/>
    <dgm:cxn modelId="{554C1FC6-BCA1-4439-81D8-9044E661D129}" type="presParOf" srcId="{9257E30D-D13E-44CF-9DDF-2FB31F8B270B}" destId="{DD406EAD-1903-47D2-BE1C-623544F5AF9F}" srcOrd="0" destOrd="0" presId="urn:microsoft.com/office/officeart/2005/8/layout/radial1"/>
    <dgm:cxn modelId="{D317E289-9EC9-45E3-81A1-248FEF04EF53}" type="presParOf" srcId="{17280914-0AEE-4D7B-8075-F444E6A481B0}" destId="{78837C63-4F03-4288-A86F-F7E3AF912E10}" srcOrd="8" destOrd="0" presId="urn:microsoft.com/office/officeart/2005/8/layout/radial1"/>
    <dgm:cxn modelId="{5758FD1C-5B82-4641-8123-4D6D22E83C91}" type="presParOf" srcId="{17280914-0AEE-4D7B-8075-F444E6A481B0}" destId="{A89026BF-5FE6-4499-9642-38D5B4AFEF9B}" srcOrd="9" destOrd="0" presId="urn:microsoft.com/office/officeart/2005/8/layout/radial1"/>
    <dgm:cxn modelId="{0AA08AB0-BFD0-4785-A04E-5A64CDD602DB}" type="presParOf" srcId="{A89026BF-5FE6-4499-9642-38D5B4AFEF9B}" destId="{03A06B11-B112-4173-A598-6CAC0B77CA0B}" srcOrd="0" destOrd="0" presId="urn:microsoft.com/office/officeart/2005/8/layout/radial1"/>
    <dgm:cxn modelId="{0079ED8B-2816-4ACB-9687-ABDAC4739597}" type="presParOf" srcId="{17280914-0AEE-4D7B-8075-F444E6A481B0}" destId="{8E35F63B-04F1-445D-AA13-B9D83CAC22BD}" srcOrd="10" destOrd="0" presId="urn:microsoft.com/office/officeart/2005/8/layout/radial1"/>
    <dgm:cxn modelId="{3DAF66C1-7695-4DE8-98C1-ECDBFE9E3EA6}" type="presParOf" srcId="{17280914-0AEE-4D7B-8075-F444E6A481B0}" destId="{DCCB4AE2-F7D2-4E74-8AA1-14F00E1364FF}" srcOrd="11" destOrd="0" presId="urn:microsoft.com/office/officeart/2005/8/layout/radial1"/>
    <dgm:cxn modelId="{1CFB9695-248B-4B38-9A79-056E94649C3C}" type="presParOf" srcId="{DCCB4AE2-F7D2-4E74-8AA1-14F00E1364FF}" destId="{E02FE68F-605E-446B-AADD-BB2E826F4E84}" srcOrd="0" destOrd="0" presId="urn:microsoft.com/office/officeart/2005/8/layout/radial1"/>
    <dgm:cxn modelId="{DC15C86A-DFEE-4AFC-8655-2F079962254F}" type="presParOf" srcId="{17280914-0AEE-4D7B-8075-F444E6A481B0}" destId="{1E16E768-13A9-4552-86C5-2A6A22736477}" srcOrd="12" destOrd="0" presId="urn:microsoft.com/office/officeart/2005/8/layout/radial1"/>
    <dgm:cxn modelId="{02D16690-0FA3-4540-BD70-8991A2C63254}" type="presParOf" srcId="{17280914-0AEE-4D7B-8075-F444E6A481B0}" destId="{A45C1730-6731-43AB-8A8B-4FFE5BDB2E77}" srcOrd="13" destOrd="0" presId="urn:microsoft.com/office/officeart/2005/8/layout/radial1"/>
    <dgm:cxn modelId="{59A32EF2-F40C-4B90-A928-C258966F13DD}" type="presParOf" srcId="{A45C1730-6731-43AB-8A8B-4FFE5BDB2E77}" destId="{0DE8D580-A8B4-4FAD-8EF5-2D8421790136}" srcOrd="0" destOrd="0" presId="urn:microsoft.com/office/officeart/2005/8/layout/radial1"/>
    <dgm:cxn modelId="{56F311E2-B901-4375-83BC-EAC7C01FA977}" type="presParOf" srcId="{17280914-0AEE-4D7B-8075-F444E6A481B0}" destId="{0DAB8F0F-26F5-49D1-B208-E08D415D6BB2}"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D0DC4C-5691-454A-9F13-0CEEF645169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B22A4109-2F30-418A-9998-147EA14FCE8B}">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rgbClr val="FFF200"/>
            </a:gs>
            <a:gs pos="45000">
              <a:srgbClr val="FF7A00"/>
            </a:gs>
            <a:gs pos="70000">
              <a:srgbClr val="FF0300"/>
            </a:gs>
            <a:gs pos="100000">
              <a:srgbClr val="4D0808"/>
            </a:gs>
          </a:gsLst>
          <a:lin ang="0" scaled="1"/>
          <a:tileRect/>
        </a:gradFill>
      </dgm:spPr>
      <dgm:t>
        <a:bodyPr/>
        <a:lstStyle/>
        <a:p>
          <a:pPr rtl="1"/>
          <a:r>
            <a:rPr lang="fa-IR" sz="3000" b="1" dirty="0" smtClean="0">
              <a:solidFill>
                <a:schemeClr val="tx1"/>
              </a:solidFill>
              <a:latin typeface="Arial" pitchFamily="34" charset="0"/>
              <a:cs typeface="Arial" pitchFamily="34" charset="0"/>
            </a:rPr>
            <a:t>تهديد به آتش كشيدن خانه فاطمه</a:t>
          </a:r>
          <a:endParaRPr lang="fa-IR" sz="3000" b="1" dirty="0">
            <a:latin typeface="Arial" pitchFamily="34" charset="0"/>
            <a:cs typeface="Arial" pitchFamily="34" charset="0"/>
          </a:endParaRPr>
        </a:p>
      </dgm:t>
    </dgm:pt>
    <dgm:pt modelId="{86040A98-7BF5-4B59-B1AD-2C45C8443A5A}" type="parTrans" cxnId="{771A5AF3-CEF7-455F-A1B2-ED39C652A6D4}">
      <dgm:prSet/>
      <dgm:spPr/>
      <dgm:t>
        <a:bodyPr/>
        <a:lstStyle/>
        <a:p>
          <a:pPr rtl="1"/>
          <a:endParaRPr lang="fa-IR">
            <a:cs typeface="+mn-cs"/>
          </a:endParaRPr>
        </a:p>
      </dgm:t>
    </dgm:pt>
    <dgm:pt modelId="{8DA674DE-68F3-4D9E-85BC-609E6206260B}" type="sibTrans" cxnId="{771A5AF3-CEF7-455F-A1B2-ED39C652A6D4}">
      <dgm:prSet/>
      <dgm:spPr/>
      <dgm:t>
        <a:bodyPr/>
        <a:lstStyle/>
        <a:p>
          <a:pPr rtl="1"/>
          <a:endParaRPr lang="fa-IR"/>
        </a:p>
      </dgm:t>
    </dgm:pt>
    <dgm:pt modelId="{F5676329-F899-482B-84A2-EFF6D240B753}">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rgbClr val="FFF200"/>
            </a:gs>
            <a:gs pos="45000">
              <a:srgbClr val="FF7A00"/>
            </a:gs>
            <a:gs pos="70000">
              <a:srgbClr val="FF0300"/>
            </a:gs>
            <a:gs pos="100000">
              <a:srgbClr val="4D0808"/>
            </a:gs>
          </a:gsLst>
          <a:lin ang="5400000" scaled="1"/>
          <a:tileRect/>
        </a:gradFill>
      </dgm:spPr>
      <dgm:t>
        <a:bodyPr/>
        <a:lstStyle/>
        <a:p>
          <a:pPr rtl="1"/>
          <a:r>
            <a:rPr lang="fa-IR" sz="3200" b="1" dirty="0" smtClean="0">
              <a:solidFill>
                <a:schemeClr val="tx1"/>
              </a:solidFill>
              <a:latin typeface="Arial" pitchFamily="34" charset="0"/>
              <a:cs typeface="Arial" pitchFamily="34" charset="0"/>
            </a:rPr>
            <a:t>تهديد به احراق بيت فاطمه به نقل طبري</a:t>
          </a:r>
          <a:endParaRPr lang="fa-IR" sz="3200"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968811-216F-42C7-BF7C-52CD0E19F09A}" type="parTrans" cxnId="{E1E4E6BC-5DDE-480A-96C6-511E27E1E5E5}">
      <dgm:prSet custT="1"/>
      <dgm:spPr/>
      <dgm:t>
        <a:bodyPr/>
        <a:lstStyle/>
        <a:p>
          <a:pPr rtl="1"/>
          <a:endParaRPr lang="fa-IR" sz="3000">
            <a:latin typeface="Arial" pitchFamily="34" charset="0"/>
            <a:cs typeface="Arial" pitchFamily="34" charset="0"/>
          </a:endParaRPr>
        </a:p>
      </dgm:t>
    </dgm:pt>
    <dgm:pt modelId="{E4773CA1-2FDE-4D11-9443-B307544E4197}" type="sibTrans" cxnId="{E1E4E6BC-5DDE-480A-96C6-511E27E1E5E5}">
      <dgm:prSet/>
      <dgm:spPr/>
      <dgm:t>
        <a:bodyPr/>
        <a:lstStyle/>
        <a:p>
          <a:pPr rtl="1"/>
          <a:endParaRPr lang="fa-IR"/>
        </a:p>
      </dgm:t>
    </dgm:pt>
    <dgm:pt modelId="{692FF6BE-762C-4237-A3EE-6665D93560B3}">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59578">
              <a:srgbClr val="AECFF2"/>
            </a:gs>
            <a:gs pos="63760">
              <a:srgbClr val="B7D2EF"/>
            </a:gs>
            <a:gs pos="0">
              <a:srgbClr val="0070C0"/>
            </a:gs>
            <a:gs pos="39999">
              <a:srgbClr val="85C2FF"/>
            </a:gs>
            <a:gs pos="70000">
              <a:srgbClr val="C4D6EB"/>
            </a:gs>
            <a:gs pos="100000">
              <a:schemeClr val="bg1"/>
            </a:gs>
          </a:gsLst>
          <a:lin ang="16200000" scaled="0"/>
        </a:gradFill>
      </dgm:spPr>
      <dgm:t>
        <a:bodyPr/>
        <a:lstStyle/>
        <a:p>
          <a:pPr rtl="1"/>
          <a:r>
            <a:rPr lang="fa-IR" sz="4000" b="1" dirty="0" smtClean="0">
              <a:solidFill>
                <a:schemeClr val="tx1"/>
              </a:solidFill>
              <a:latin typeface="Arial" pitchFamily="34" charset="0"/>
              <a:cs typeface="Arial" pitchFamily="34" charset="0"/>
            </a:rPr>
            <a:t>بررسي سند روايت طبري</a:t>
          </a:r>
          <a:endParaRPr lang="fa-IR" sz="4000"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2FEC9B8-948D-4C03-A462-41671621B086}" type="parTrans" cxnId="{AEB92C34-DF47-4941-B0F9-7A4104D40CCA}">
      <dgm:prSet custT="1"/>
      <dgm:spPr/>
      <dgm:t>
        <a:bodyPr/>
        <a:lstStyle/>
        <a:p>
          <a:endParaRPr lang="en-US" sz="3000">
            <a:latin typeface="Arial" pitchFamily="34" charset="0"/>
            <a:cs typeface="Arial" pitchFamily="34" charset="0"/>
          </a:endParaRPr>
        </a:p>
      </dgm:t>
    </dgm:pt>
    <dgm:pt modelId="{20B088A0-AAAA-4532-B0B7-B5BB61ED723F}" type="sibTrans" cxnId="{AEB92C34-DF47-4941-B0F9-7A4104D40CCA}">
      <dgm:prSet/>
      <dgm:spPr/>
      <dgm:t>
        <a:bodyPr/>
        <a:lstStyle/>
        <a:p>
          <a:endParaRPr lang="en-US"/>
        </a:p>
      </dgm:t>
    </dgm:pt>
    <dgm:pt modelId="{4B211D92-0BED-434C-A96B-625054FE05D6}">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rgbClr val="FFF200"/>
            </a:gs>
            <a:gs pos="45000">
              <a:srgbClr val="FF7A00"/>
            </a:gs>
            <a:gs pos="70000">
              <a:srgbClr val="FF0300"/>
            </a:gs>
            <a:gs pos="100000">
              <a:srgbClr val="4D0808"/>
            </a:gs>
          </a:gsLst>
          <a:lin ang="5400000" scaled="1"/>
          <a:tileRect/>
        </a:gradFill>
      </dgm:spPr>
      <dgm:t>
        <a:bodyPr/>
        <a:lstStyle/>
        <a:p>
          <a:pPr rtl="1"/>
          <a:r>
            <a:rPr lang="fa-IR" b="1" dirty="0" smtClean="0">
              <a:solidFill>
                <a:schemeClr val="tx1"/>
              </a:solidFill>
              <a:latin typeface="Arial" pitchFamily="34" charset="0"/>
              <a:cs typeface="Arial" pitchFamily="34" charset="0"/>
            </a:rPr>
            <a:t>تهديد به احراق به نقل ابن ابي شيبة</a:t>
          </a:r>
          <a:endParaRPr lang="fa-IR"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3215F53-A5DD-4912-860A-CB1D7FD1B8A8}" type="parTrans" cxnId="{E910D2F2-50BA-45D4-978B-3530AC1A0D05}">
      <dgm:prSet custT="1"/>
      <dgm:spPr/>
      <dgm:t>
        <a:bodyPr/>
        <a:lstStyle/>
        <a:p>
          <a:endParaRPr lang="en-US" sz="3000">
            <a:latin typeface="Arial" pitchFamily="34" charset="0"/>
            <a:cs typeface="Arial" pitchFamily="34" charset="0"/>
          </a:endParaRPr>
        </a:p>
      </dgm:t>
    </dgm:pt>
    <dgm:pt modelId="{6BAB6B50-1851-42C5-AC3F-0F628E6729CA}" type="sibTrans" cxnId="{E910D2F2-50BA-45D4-978B-3530AC1A0D05}">
      <dgm:prSet/>
      <dgm:spPr/>
      <dgm:t>
        <a:bodyPr/>
        <a:lstStyle/>
        <a:p>
          <a:endParaRPr lang="en-US"/>
        </a:p>
      </dgm:t>
    </dgm:pt>
    <dgm:pt modelId="{B799C3D4-2D0D-4BE6-B15E-6C193AB54A0A}">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11000">
              <a:srgbClr val="0070C0"/>
            </a:gs>
            <a:gs pos="39999">
              <a:srgbClr val="85C2FF"/>
            </a:gs>
            <a:gs pos="70000">
              <a:srgbClr val="C4D6EB"/>
            </a:gs>
            <a:gs pos="100000">
              <a:schemeClr val="bg1"/>
            </a:gs>
          </a:gsLst>
          <a:lin ang="16200000" scaled="0"/>
        </a:gradFill>
      </dgm:spPr>
      <dgm:t>
        <a:bodyPr/>
        <a:lstStyle/>
        <a:p>
          <a:pPr rtl="1"/>
          <a:r>
            <a:rPr lang="fa-IR" b="1" dirty="0" smtClean="0">
              <a:solidFill>
                <a:schemeClr val="tx1"/>
              </a:solidFill>
              <a:latin typeface="Arial" pitchFamily="34" charset="0"/>
              <a:cs typeface="Arial" pitchFamily="34" charset="0"/>
            </a:rPr>
            <a:t>بررسي سند روايت  ابن ابي شيبة </a:t>
          </a:r>
          <a:endParaRPr lang="fa-IR"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250D486-B984-49B3-9413-68A88653C78B}" type="parTrans" cxnId="{828C998A-F505-488D-B62A-853462ED05F8}">
      <dgm:prSet custT="1"/>
      <dgm:spPr/>
      <dgm:t>
        <a:bodyPr/>
        <a:lstStyle/>
        <a:p>
          <a:endParaRPr lang="en-US" sz="3000">
            <a:latin typeface="Arial" pitchFamily="34" charset="0"/>
            <a:cs typeface="Arial" pitchFamily="34" charset="0"/>
          </a:endParaRPr>
        </a:p>
      </dgm:t>
    </dgm:pt>
    <dgm:pt modelId="{BFF28F14-72ED-4DE5-B155-6F8A4ADF091B}" type="sibTrans" cxnId="{828C998A-F505-488D-B62A-853462ED05F8}">
      <dgm:prSet/>
      <dgm:spPr/>
      <dgm:t>
        <a:bodyPr/>
        <a:lstStyle/>
        <a:p>
          <a:endParaRPr lang="en-US"/>
        </a:p>
      </dgm:t>
    </dgm:pt>
    <dgm:pt modelId="{2A3AB424-D584-43AE-A8CA-7A5001178022}">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rgbClr val="FFF200"/>
            </a:gs>
            <a:gs pos="45000">
              <a:srgbClr val="FF7A00"/>
            </a:gs>
            <a:gs pos="70000">
              <a:srgbClr val="FF0300"/>
            </a:gs>
            <a:gs pos="100000">
              <a:srgbClr val="4D0808"/>
            </a:gs>
          </a:gsLst>
          <a:lin ang="5400000" scaled="1"/>
          <a:tileRect/>
        </a:gradFill>
      </dgm:spPr>
      <dgm:t>
        <a:bodyPr/>
        <a:lstStyle/>
        <a:p>
          <a:pPr rtl="1"/>
          <a:r>
            <a:rPr lang="fa-IR" sz="3600" b="1" dirty="0" smtClean="0">
              <a:solidFill>
                <a:schemeClr val="tx1"/>
              </a:solidFill>
              <a:latin typeface="Arial" pitchFamily="34" charset="0"/>
              <a:cs typeface="Arial" pitchFamily="34" charset="0"/>
            </a:rPr>
            <a:t>تهديد به احراق به نقل بلاذري</a:t>
          </a:r>
          <a:endParaRPr lang="fa-IR" sz="3600"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B4063F-1977-4DA5-8E8E-D456F254368C}" type="parTrans" cxnId="{29A57734-DAA0-4EA8-B459-FFC0BEDEB16B}">
      <dgm:prSet/>
      <dgm:spPr/>
      <dgm:t>
        <a:bodyPr/>
        <a:lstStyle/>
        <a:p>
          <a:endParaRPr lang="en-US"/>
        </a:p>
      </dgm:t>
    </dgm:pt>
    <dgm:pt modelId="{475E30D7-DA6C-47C6-9D7C-9BF6E3882644}" type="sibTrans" cxnId="{29A57734-DAA0-4EA8-B459-FFC0BEDEB16B}">
      <dgm:prSet/>
      <dgm:spPr/>
      <dgm:t>
        <a:bodyPr/>
        <a:lstStyle/>
        <a:p>
          <a:endParaRPr lang="en-US"/>
        </a:p>
      </dgm:t>
    </dgm:pt>
    <dgm:pt modelId="{333CF998-D34C-4A13-BCD0-FCB7FD693EEE}">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34999">
              <a:srgbClr val="81BEFF"/>
            </a:gs>
            <a:gs pos="29999">
              <a:srgbClr val="7CB9FF"/>
            </a:gs>
            <a:gs pos="19999">
              <a:srgbClr val="72B0FF"/>
            </a:gs>
            <a:gs pos="0">
              <a:schemeClr val="tx2"/>
            </a:gs>
            <a:gs pos="39999">
              <a:srgbClr val="85C2FF"/>
            </a:gs>
            <a:gs pos="70000">
              <a:srgbClr val="C4D6EB"/>
            </a:gs>
            <a:gs pos="100000">
              <a:schemeClr val="bg2"/>
            </a:gs>
          </a:gsLst>
          <a:lin ang="16200000" scaled="0"/>
        </a:gradFill>
      </dgm:spPr>
      <dgm:t>
        <a:bodyPr/>
        <a:lstStyle/>
        <a:p>
          <a:pPr rtl="1"/>
          <a:r>
            <a:rPr lang="fa-IR" sz="4000" b="1" dirty="0" smtClean="0">
              <a:solidFill>
                <a:schemeClr val="tx1"/>
              </a:solidFill>
              <a:latin typeface="Arial" pitchFamily="34" charset="0"/>
              <a:cs typeface="Arial" pitchFamily="34" charset="0"/>
            </a:rPr>
            <a:t>بررسي سند بلاذري</a:t>
          </a:r>
          <a:endParaRPr lang="fa-IR" sz="4000"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7AC7CDD8-4C69-41F6-A8E4-7E5F17AF918C}" type="parTrans" cxnId="{55A2EED1-21F9-493F-AEA9-4871955E888E}">
      <dgm:prSet/>
      <dgm:spPr/>
      <dgm:t>
        <a:bodyPr/>
        <a:lstStyle/>
        <a:p>
          <a:endParaRPr lang="en-US"/>
        </a:p>
      </dgm:t>
    </dgm:pt>
    <dgm:pt modelId="{1D82E004-38C7-474E-9F80-120F2DC2A171}" type="sibTrans" cxnId="{55A2EED1-21F9-493F-AEA9-4871955E888E}">
      <dgm:prSet/>
      <dgm:spPr/>
      <dgm:t>
        <a:bodyPr/>
        <a:lstStyle/>
        <a:p>
          <a:endParaRPr lang="en-US"/>
        </a:p>
      </dgm:t>
    </dgm:pt>
    <dgm:pt modelId="{DE31C4AC-1399-44D0-91A8-6CF274DA06E8}" type="pres">
      <dgm:prSet presAssocID="{88D0DC4C-5691-454A-9F13-0CEEF6451692}" presName="diagram" presStyleCnt="0">
        <dgm:presLayoutVars>
          <dgm:chPref val="1"/>
          <dgm:dir val="rev"/>
          <dgm:animOne val="branch"/>
          <dgm:animLvl val="lvl"/>
          <dgm:resizeHandles val="exact"/>
        </dgm:presLayoutVars>
      </dgm:prSet>
      <dgm:spPr/>
      <dgm:t>
        <a:bodyPr/>
        <a:lstStyle/>
        <a:p>
          <a:pPr rtl="1"/>
          <a:endParaRPr lang="fa-IR"/>
        </a:p>
      </dgm:t>
    </dgm:pt>
    <dgm:pt modelId="{B6F0E909-2F7E-413C-BE50-B0BDD2FD7B02}" type="pres">
      <dgm:prSet presAssocID="{B22A4109-2F30-418A-9998-147EA14FCE8B}" presName="root1" presStyleCnt="0"/>
      <dgm:spPr/>
    </dgm:pt>
    <dgm:pt modelId="{DFB13AC2-016E-4B0A-87A0-C6E315805744}" type="pres">
      <dgm:prSet presAssocID="{B22A4109-2F30-418A-9998-147EA14FCE8B}" presName="LevelOneTextNode" presStyleLbl="node0" presStyleIdx="0" presStyleCnt="1">
        <dgm:presLayoutVars>
          <dgm:chPref val="3"/>
        </dgm:presLayoutVars>
      </dgm:prSet>
      <dgm:spPr/>
      <dgm:t>
        <a:bodyPr/>
        <a:lstStyle/>
        <a:p>
          <a:endParaRPr lang="en-US"/>
        </a:p>
      </dgm:t>
    </dgm:pt>
    <dgm:pt modelId="{9022B144-A6CF-43A3-8926-C112F36F6724}" type="pres">
      <dgm:prSet presAssocID="{B22A4109-2F30-418A-9998-147EA14FCE8B}" presName="level2hierChild" presStyleCnt="0"/>
      <dgm:spPr/>
    </dgm:pt>
    <dgm:pt modelId="{9E790595-CA2F-451A-9431-ACA41FED210A}" type="pres">
      <dgm:prSet presAssocID="{F4968811-216F-42C7-BF7C-52CD0E19F09A}" presName="conn2-1" presStyleLbl="parChTrans1D2" presStyleIdx="0" presStyleCnt="6"/>
      <dgm:spPr/>
      <dgm:t>
        <a:bodyPr/>
        <a:lstStyle/>
        <a:p>
          <a:pPr rtl="1"/>
          <a:endParaRPr lang="fa-IR"/>
        </a:p>
      </dgm:t>
    </dgm:pt>
    <dgm:pt modelId="{DBE073CA-1926-4BE0-BA48-9A484E72F73B}" type="pres">
      <dgm:prSet presAssocID="{F4968811-216F-42C7-BF7C-52CD0E19F09A}" presName="connTx" presStyleLbl="parChTrans1D2" presStyleIdx="0" presStyleCnt="6"/>
      <dgm:spPr/>
      <dgm:t>
        <a:bodyPr/>
        <a:lstStyle/>
        <a:p>
          <a:pPr rtl="1"/>
          <a:endParaRPr lang="fa-IR"/>
        </a:p>
      </dgm:t>
    </dgm:pt>
    <dgm:pt modelId="{8AD67330-6D10-4D4C-A9E2-44F21CCF1F33}" type="pres">
      <dgm:prSet presAssocID="{F5676329-F899-482B-84A2-EFF6D240B753}" presName="root2" presStyleCnt="0"/>
      <dgm:spPr/>
    </dgm:pt>
    <dgm:pt modelId="{69B8B613-19A6-4410-A0D2-2EC8D7630B90}" type="pres">
      <dgm:prSet presAssocID="{F5676329-F899-482B-84A2-EFF6D240B753}" presName="LevelTwoTextNode" presStyleLbl="node2" presStyleIdx="0" presStyleCnt="6" custScaleX="232827" custScaleY="67840" custLinFactNeighborX="14259" custLinFactNeighborY="-20480">
        <dgm:presLayoutVars>
          <dgm:chPref val="3"/>
        </dgm:presLayoutVars>
      </dgm:prSet>
      <dgm:spPr/>
      <dgm:t>
        <a:bodyPr/>
        <a:lstStyle/>
        <a:p>
          <a:pPr rtl="1"/>
          <a:endParaRPr lang="fa-IR"/>
        </a:p>
      </dgm:t>
    </dgm:pt>
    <dgm:pt modelId="{17BDDD60-A9C3-4B75-9661-1A780855C0AE}" type="pres">
      <dgm:prSet presAssocID="{F5676329-F899-482B-84A2-EFF6D240B753}" presName="level3hierChild" presStyleCnt="0"/>
      <dgm:spPr/>
    </dgm:pt>
    <dgm:pt modelId="{C6516C59-7312-4D00-8C91-D971CD183CB4}" type="pres">
      <dgm:prSet presAssocID="{12FEC9B8-948D-4C03-A462-41671621B086}" presName="conn2-1" presStyleLbl="parChTrans1D2" presStyleIdx="1" presStyleCnt="6"/>
      <dgm:spPr/>
      <dgm:t>
        <a:bodyPr/>
        <a:lstStyle/>
        <a:p>
          <a:endParaRPr lang="en-US"/>
        </a:p>
      </dgm:t>
    </dgm:pt>
    <dgm:pt modelId="{CBE93A2C-CFE5-4551-97A0-D95E0F654259}" type="pres">
      <dgm:prSet presAssocID="{12FEC9B8-948D-4C03-A462-41671621B086}" presName="connTx" presStyleLbl="parChTrans1D2" presStyleIdx="1" presStyleCnt="6"/>
      <dgm:spPr/>
      <dgm:t>
        <a:bodyPr/>
        <a:lstStyle/>
        <a:p>
          <a:endParaRPr lang="en-US"/>
        </a:p>
      </dgm:t>
    </dgm:pt>
    <dgm:pt modelId="{5A6DE096-93D2-4895-A6FF-1A71126FB861}" type="pres">
      <dgm:prSet presAssocID="{692FF6BE-762C-4237-A3EE-6665D93560B3}" presName="root2" presStyleCnt="0"/>
      <dgm:spPr/>
    </dgm:pt>
    <dgm:pt modelId="{8A276602-8ACA-49CF-BBF3-48458D5B47D8}" type="pres">
      <dgm:prSet presAssocID="{692FF6BE-762C-4237-A3EE-6665D93560B3}" presName="LevelTwoTextNode" presStyleLbl="node2" presStyleIdx="1" presStyleCnt="6" custScaleX="232827" custScaleY="72733" custLinFactNeighborX="14259" custLinFactNeighborY="-14820">
        <dgm:presLayoutVars>
          <dgm:chPref val="3"/>
        </dgm:presLayoutVars>
      </dgm:prSet>
      <dgm:spPr/>
      <dgm:t>
        <a:bodyPr/>
        <a:lstStyle/>
        <a:p>
          <a:endParaRPr lang="en-US"/>
        </a:p>
      </dgm:t>
    </dgm:pt>
    <dgm:pt modelId="{CE250387-357B-42F3-A4DB-CAB11B4D10D2}" type="pres">
      <dgm:prSet presAssocID="{692FF6BE-762C-4237-A3EE-6665D93560B3}" presName="level3hierChild" presStyleCnt="0"/>
      <dgm:spPr/>
    </dgm:pt>
    <dgm:pt modelId="{B8B1965C-7E97-440E-B127-B9C6DC440B17}" type="pres">
      <dgm:prSet presAssocID="{23215F53-A5DD-4912-860A-CB1D7FD1B8A8}" presName="conn2-1" presStyleLbl="parChTrans1D2" presStyleIdx="2" presStyleCnt="6"/>
      <dgm:spPr/>
      <dgm:t>
        <a:bodyPr/>
        <a:lstStyle/>
        <a:p>
          <a:endParaRPr lang="en-US"/>
        </a:p>
      </dgm:t>
    </dgm:pt>
    <dgm:pt modelId="{25C39243-5F27-4438-8916-A399D6D76EB6}" type="pres">
      <dgm:prSet presAssocID="{23215F53-A5DD-4912-860A-CB1D7FD1B8A8}" presName="connTx" presStyleLbl="parChTrans1D2" presStyleIdx="2" presStyleCnt="6"/>
      <dgm:spPr/>
      <dgm:t>
        <a:bodyPr/>
        <a:lstStyle/>
        <a:p>
          <a:endParaRPr lang="en-US"/>
        </a:p>
      </dgm:t>
    </dgm:pt>
    <dgm:pt modelId="{61E461F8-C3AD-4D06-8772-654EC80D96B6}" type="pres">
      <dgm:prSet presAssocID="{4B211D92-0BED-434C-A96B-625054FE05D6}" presName="root2" presStyleCnt="0"/>
      <dgm:spPr/>
    </dgm:pt>
    <dgm:pt modelId="{D7FC3A57-C936-4BE5-A479-6DD6E5A3CF64}" type="pres">
      <dgm:prSet presAssocID="{4B211D92-0BED-434C-A96B-625054FE05D6}" presName="LevelTwoTextNode" presStyleLbl="node2" presStyleIdx="2" presStyleCnt="6" custScaleX="232827" custScaleY="72733" custLinFactNeighborX="14259" custLinFactNeighborY="-17649">
        <dgm:presLayoutVars>
          <dgm:chPref val="3"/>
        </dgm:presLayoutVars>
      </dgm:prSet>
      <dgm:spPr/>
      <dgm:t>
        <a:bodyPr/>
        <a:lstStyle/>
        <a:p>
          <a:endParaRPr lang="en-US"/>
        </a:p>
      </dgm:t>
    </dgm:pt>
    <dgm:pt modelId="{8F75DEF6-9C29-4E79-BBAC-4544D11486DC}" type="pres">
      <dgm:prSet presAssocID="{4B211D92-0BED-434C-A96B-625054FE05D6}" presName="level3hierChild" presStyleCnt="0"/>
      <dgm:spPr/>
    </dgm:pt>
    <dgm:pt modelId="{675D2293-DCDE-4F34-B85A-DC35AEFC82E9}" type="pres">
      <dgm:prSet presAssocID="{B250D486-B984-49B3-9413-68A88653C78B}" presName="conn2-1" presStyleLbl="parChTrans1D2" presStyleIdx="3" presStyleCnt="6"/>
      <dgm:spPr/>
      <dgm:t>
        <a:bodyPr/>
        <a:lstStyle/>
        <a:p>
          <a:endParaRPr lang="en-US"/>
        </a:p>
      </dgm:t>
    </dgm:pt>
    <dgm:pt modelId="{8FF6605B-02DD-455F-931B-B5EF3F1FED9A}" type="pres">
      <dgm:prSet presAssocID="{B250D486-B984-49B3-9413-68A88653C78B}" presName="connTx" presStyleLbl="parChTrans1D2" presStyleIdx="3" presStyleCnt="6"/>
      <dgm:spPr/>
      <dgm:t>
        <a:bodyPr/>
        <a:lstStyle/>
        <a:p>
          <a:endParaRPr lang="en-US"/>
        </a:p>
      </dgm:t>
    </dgm:pt>
    <dgm:pt modelId="{61B85E2B-CBEC-4302-A7EF-FB2B7C65D06C}" type="pres">
      <dgm:prSet presAssocID="{B799C3D4-2D0D-4BE6-B15E-6C193AB54A0A}" presName="root2" presStyleCnt="0"/>
      <dgm:spPr/>
    </dgm:pt>
    <dgm:pt modelId="{1C6EFB38-B4FC-43C2-A1C9-CA01D425FB85}" type="pres">
      <dgm:prSet presAssocID="{B799C3D4-2D0D-4BE6-B15E-6C193AB54A0A}" presName="LevelTwoTextNode" presStyleLbl="node2" presStyleIdx="3" presStyleCnt="6" custScaleX="232827" custScaleY="65193" custLinFactNeighborX="14259" custLinFactNeighborY="-14084">
        <dgm:presLayoutVars>
          <dgm:chPref val="3"/>
        </dgm:presLayoutVars>
      </dgm:prSet>
      <dgm:spPr/>
      <dgm:t>
        <a:bodyPr/>
        <a:lstStyle/>
        <a:p>
          <a:endParaRPr lang="en-US"/>
        </a:p>
      </dgm:t>
    </dgm:pt>
    <dgm:pt modelId="{074FD270-0A0A-42F5-BDFE-DB0FA13C82A3}" type="pres">
      <dgm:prSet presAssocID="{B799C3D4-2D0D-4BE6-B15E-6C193AB54A0A}" presName="level3hierChild" presStyleCnt="0"/>
      <dgm:spPr/>
    </dgm:pt>
    <dgm:pt modelId="{B85FBB9E-7282-4342-9750-B3B59371CBEE}" type="pres">
      <dgm:prSet presAssocID="{BEB4063F-1977-4DA5-8E8E-D456F254368C}" presName="conn2-1" presStyleLbl="parChTrans1D2" presStyleIdx="4" presStyleCnt="6"/>
      <dgm:spPr/>
      <dgm:t>
        <a:bodyPr/>
        <a:lstStyle/>
        <a:p>
          <a:endParaRPr lang="en-US"/>
        </a:p>
      </dgm:t>
    </dgm:pt>
    <dgm:pt modelId="{2BBE0018-D3CC-4876-BD95-642894C9BFD7}" type="pres">
      <dgm:prSet presAssocID="{BEB4063F-1977-4DA5-8E8E-D456F254368C}" presName="connTx" presStyleLbl="parChTrans1D2" presStyleIdx="4" presStyleCnt="6"/>
      <dgm:spPr/>
      <dgm:t>
        <a:bodyPr/>
        <a:lstStyle/>
        <a:p>
          <a:endParaRPr lang="en-US"/>
        </a:p>
      </dgm:t>
    </dgm:pt>
    <dgm:pt modelId="{E5208A9C-0BFA-4D5D-B4AE-6AAA64067D22}" type="pres">
      <dgm:prSet presAssocID="{2A3AB424-D584-43AE-A8CA-7A5001178022}" presName="root2" presStyleCnt="0"/>
      <dgm:spPr/>
    </dgm:pt>
    <dgm:pt modelId="{447086D2-1B74-4C87-BCD6-7A50ED1602F2}" type="pres">
      <dgm:prSet presAssocID="{2A3AB424-D584-43AE-A8CA-7A5001178022}" presName="LevelTwoTextNode" presStyleLbl="node2" presStyleIdx="4" presStyleCnt="6" custScaleX="232827" custScaleY="65193" custLinFactNeighborX="13179" custLinFactNeighborY="-11668">
        <dgm:presLayoutVars>
          <dgm:chPref val="3"/>
        </dgm:presLayoutVars>
      </dgm:prSet>
      <dgm:spPr/>
      <dgm:t>
        <a:bodyPr/>
        <a:lstStyle/>
        <a:p>
          <a:endParaRPr lang="en-US"/>
        </a:p>
      </dgm:t>
    </dgm:pt>
    <dgm:pt modelId="{27A8FE81-A4E0-4CE9-AF6F-E897DAB89F77}" type="pres">
      <dgm:prSet presAssocID="{2A3AB424-D584-43AE-A8CA-7A5001178022}" presName="level3hierChild" presStyleCnt="0"/>
      <dgm:spPr/>
    </dgm:pt>
    <dgm:pt modelId="{0E83F546-FC89-48F8-AAF6-5286827C4832}" type="pres">
      <dgm:prSet presAssocID="{7AC7CDD8-4C69-41F6-A8E4-7E5F17AF918C}" presName="conn2-1" presStyleLbl="parChTrans1D2" presStyleIdx="5" presStyleCnt="6"/>
      <dgm:spPr/>
      <dgm:t>
        <a:bodyPr/>
        <a:lstStyle/>
        <a:p>
          <a:endParaRPr lang="en-US"/>
        </a:p>
      </dgm:t>
    </dgm:pt>
    <dgm:pt modelId="{86FA2F90-08AA-4E46-AFB3-B7B0803EAE37}" type="pres">
      <dgm:prSet presAssocID="{7AC7CDD8-4C69-41F6-A8E4-7E5F17AF918C}" presName="connTx" presStyleLbl="parChTrans1D2" presStyleIdx="5" presStyleCnt="6"/>
      <dgm:spPr/>
      <dgm:t>
        <a:bodyPr/>
        <a:lstStyle/>
        <a:p>
          <a:endParaRPr lang="en-US"/>
        </a:p>
      </dgm:t>
    </dgm:pt>
    <dgm:pt modelId="{DA4675B2-6184-4991-AC6B-C6D6473DD467}" type="pres">
      <dgm:prSet presAssocID="{333CF998-D34C-4A13-BCD0-FCB7FD693EEE}" presName="root2" presStyleCnt="0"/>
      <dgm:spPr/>
    </dgm:pt>
    <dgm:pt modelId="{94BA4F5F-914D-4868-B4E5-A26E0E13461B}" type="pres">
      <dgm:prSet presAssocID="{333CF998-D34C-4A13-BCD0-FCB7FD693EEE}" presName="LevelTwoTextNode" presStyleLbl="node2" presStyleIdx="5" presStyleCnt="6" custScaleX="232827" custScaleY="65193" custLinFactNeighborX="13179" custLinFactNeighborY="-11668">
        <dgm:presLayoutVars>
          <dgm:chPref val="3"/>
        </dgm:presLayoutVars>
      </dgm:prSet>
      <dgm:spPr/>
      <dgm:t>
        <a:bodyPr/>
        <a:lstStyle/>
        <a:p>
          <a:endParaRPr lang="en-US"/>
        </a:p>
      </dgm:t>
    </dgm:pt>
    <dgm:pt modelId="{3098C9C4-F577-48B1-8CA9-51E3FAB878DD}" type="pres">
      <dgm:prSet presAssocID="{333CF998-D34C-4A13-BCD0-FCB7FD693EEE}" presName="level3hierChild" presStyleCnt="0"/>
      <dgm:spPr/>
    </dgm:pt>
  </dgm:ptLst>
  <dgm:cxnLst>
    <dgm:cxn modelId="{29A57734-DAA0-4EA8-B459-FFC0BEDEB16B}" srcId="{B22A4109-2F30-418A-9998-147EA14FCE8B}" destId="{2A3AB424-D584-43AE-A8CA-7A5001178022}" srcOrd="4" destOrd="0" parTransId="{BEB4063F-1977-4DA5-8E8E-D456F254368C}" sibTransId="{475E30D7-DA6C-47C6-9D7C-9BF6E3882644}"/>
    <dgm:cxn modelId="{0F6FE973-D61D-48AB-BB9F-FA1EB747858A}" type="presOf" srcId="{12FEC9B8-948D-4C03-A462-41671621B086}" destId="{CBE93A2C-CFE5-4551-97A0-D95E0F654259}" srcOrd="1" destOrd="0" presId="urn:microsoft.com/office/officeart/2005/8/layout/hierarchy2"/>
    <dgm:cxn modelId="{4FAA05F1-DC78-4AB9-A83D-2C457ABEDC0B}" type="presOf" srcId="{23215F53-A5DD-4912-860A-CB1D7FD1B8A8}" destId="{B8B1965C-7E97-440E-B127-B9C6DC440B17}" srcOrd="0" destOrd="0" presId="urn:microsoft.com/office/officeart/2005/8/layout/hierarchy2"/>
    <dgm:cxn modelId="{55A2EED1-21F9-493F-AEA9-4871955E888E}" srcId="{B22A4109-2F30-418A-9998-147EA14FCE8B}" destId="{333CF998-D34C-4A13-BCD0-FCB7FD693EEE}" srcOrd="5" destOrd="0" parTransId="{7AC7CDD8-4C69-41F6-A8E4-7E5F17AF918C}" sibTransId="{1D82E004-38C7-474E-9F80-120F2DC2A171}"/>
    <dgm:cxn modelId="{8ADA9DD7-6D59-4F35-A2F7-D0A2C938D314}" type="presOf" srcId="{B22A4109-2F30-418A-9998-147EA14FCE8B}" destId="{DFB13AC2-016E-4B0A-87A0-C6E315805744}" srcOrd="0" destOrd="0" presId="urn:microsoft.com/office/officeart/2005/8/layout/hierarchy2"/>
    <dgm:cxn modelId="{FD452809-8293-4F37-A4EC-33A5DE005786}" type="presOf" srcId="{F4968811-216F-42C7-BF7C-52CD0E19F09A}" destId="{9E790595-CA2F-451A-9431-ACA41FED210A}" srcOrd="0" destOrd="0" presId="urn:microsoft.com/office/officeart/2005/8/layout/hierarchy2"/>
    <dgm:cxn modelId="{CE4E260C-9248-4DDF-B097-BDEE70D7C70E}" type="presOf" srcId="{BEB4063F-1977-4DA5-8E8E-D456F254368C}" destId="{B85FBB9E-7282-4342-9750-B3B59371CBEE}" srcOrd="0" destOrd="0" presId="urn:microsoft.com/office/officeart/2005/8/layout/hierarchy2"/>
    <dgm:cxn modelId="{883D7E65-2FE0-4D4A-AB8A-B44D7DB4C4DF}" type="presOf" srcId="{23215F53-A5DD-4912-860A-CB1D7FD1B8A8}" destId="{25C39243-5F27-4438-8916-A399D6D76EB6}" srcOrd="1" destOrd="0" presId="urn:microsoft.com/office/officeart/2005/8/layout/hierarchy2"/>
    <dgm:cxn modelId="{828C998A-F505-488D-B62A-853462ED05F8}" srcId="{B22A4109-2F30-418A-9998-147EA14FCE8B}" destId="{B799C3D4-2D0D-4BE6-B15E-6C193AB54A0A}" srcOrd="3" destOrd="0" parTransId="{B250D486-B984-49B3-9413-68A88653C78B}" sibTransId="{BFF28F14-72ED-4DE5-B155-6F8A4ADF091B}"/>
    <dgm:cxn modelId="{983029F0-F635-46FE-960E-B77D725E4974}" type="presOf" srcId="{B250D486-B984-49B3-9413-68A88653C78B}" destId="{675D2293-DCDE-4F34-B85A-DC35AEFC82E9}" srcOrd="0" destOrd="0" presId="urn:microsoft.com/office/officeart/2005/8/layout/hierarchy2"/>
    <dgm:cxn modelId="{66710947-9E7B-40E0-8DEB-EE8F50A4F4D6}" type="presOf" srcId="{F4968811-216F-42C7-BF7C-52CD0E19F09A}" destId="{DBE073CA-1926-4BE0-BA48-9A484E72F73B}" srcOrd="1" destOrd="0" presId="urn:microsoft.com/office/officeart/2005/8/layout/hierarchy2"/>
    <dgm:cxn modelId="{93DD7E62-7A19-4535-AAC6-532160E9C745}" type="presOf" srcId="{2A3AB424-D584-43AE-A8CA-7A5001178022}" destId="{447086D2-1B74-4C87-BCD6-7A50ED1602F2}" srcOrd="0" destOrd="0" presId="urn:microsoft.com/office/officeart/2005/8/layout/hierarchy2"/>
    <dgm:cxn modelId="{E910D2F2-50BA-45D4-978B-3530AC1A0D05}" srcId="{B22A4109-2F30-418A-9998-147EA14FCE8B}" destId="{4B211D92-0BED-434C-A96B-625054FE05D6}" srcOrd="2" destOrd="0" parTransId="{23215F53-A5DD-4912-860A-CB1D7FD1B8A8}" sibTransId="{6BAB6B50-1851-42C5-AC3F-0F628E6729CA}"/>
    <dgm:cxn modelId="{FD62E47F-DD6B-4A8A-8BFC-7805871279DD}" type="presOf" srcId="{B250D486-B984-49B3-9413-68A88653C78B}" destId="{8FF6605B-02DD-455F-931B-B5EF3F1FED9A}" srcOrd="1" destOrd="0" presId="urn:microsoft.com/office/officeart/2005/8/layout/hierarchy2"/>
    <dgm:cxn modelId="{771A5AF3-CEF7-455F-A1B2-ED39C652A6D4}" srcId="{88D0DC4C-5691-454A-9F13-0CEEF6451692}" destId="{B22A4109-2F30-418A-9998-147EA14FCE8B}" srcOrd="0" destOrd="0" parTransId="{86040A98-7BF5-4B59-B1AD-2C45C8443A5A}" sibTransId="{8DA674DE-68F3-4D9E-85BC-609E6206260B}"/>
    <dgm:cxn modelId="{98E578A6-B8DA-46BF-89C9-0A34EBDE8443}" type="presOf" srcId="{F5676329-F899-482B-84A2-EFF6D240B753}" destId="{69B8B613-19A6-4410-A0D2-2EC8D7630B90}" srcOrd="0" destOrd="0" presId="urn:microsoft.com/office/officeart/2005/8/layout/hierarchy2"/>
    <dgm:cxn modelId="{C6D04CEB-D4DD-4EC5-9AD9-4ACF97D32212}" type="presOf" srcId="{7AC7CDD8-4C69-41F6-A8E4-7E5F17AF918C}" destId="{0E83F546-FC89-48F8-AAF6-5286827C4832}" srcOrd="0" destOrd="0" presId="urn:microsoft.com/office/officeart/2005/8/layout/hierarchy2"/>
    <dgm:cxn modelId="{E1E4E6BC-5DDE-480A-96C6-511E27E1E5E5}" srcId="{B22A4109-2F30-418A-9998-147EA14FCE8B}" destId="{F5676329-F899-482B-84A2-EFF6D240B753}" srcOrd="0" destOrd="0" parTransId="{F4968811-216F-42C7-BF7C-52CD0E19F09A}" sibTransId="{E4773CA1-2FDE-4D11-9443-B307544E4197}"/>
    <dgm:cxn modelId="{41C43E86-734C-46FA-B61A-2EED4FC6A3DE}" type="presOf" srcId="{4B211D92-0BED-434C-A96B-625054FE05D6}" destId="{D7FC3A57-C936-4BE5-A479-6DD6E5A3CF64}" srcOrd="0" destOrd="0" presId="urn:microsoft.com/office/officeart/2005/8/layout/hierarchy2"/>
    <dgm:cxn modelId="{AEB92C34-DF47-4941-B0F9-7A4104D40CCA}" srcId="{B22A4109-2F30-418A-9998-147EA14FCE8B}" destId="{692FF6BE-762C-4237-A3EE-6665D93560B3}" srcOrd="1" destOrd="0" parTransId="{12FEC9B8-948D-4C03-A462-41671621B086}" sibTransId="{20B088A0-AAAA-4532-B0B7-B5BB61ED723F}"/>
    <dgm:cxn modelId="{850F2F29-F68F-462C-A11F-9251CE71B516}" type="presOf" srcId="{12FEC9B8-948D-4C03-A462-41671621B086}" destId="{C6516C59-7312-4D00-8C91-D971CD183CB4}" srcOrd="0" destOrd="0" presId="urn:microsoft.com/office/officeart/2005/8/layout/hierarchy2"/>
    <dgm:cxn modelId="{96E6C7C8-BBE3-4B0E-AA91-702CBCD040C0}" type="presOf" srcId="{333CF998-D34C-4A13-BCD0-FCB7FD693EEE}" destId="{94BA4F5F-914D-4868-B4E5-A26E0E13461B}" srcOrd="0" destOrd="0" presId="urn:microsoft.com/office/officeart/2005/8/layout/hierarchy2"/>
    <dgm:cxn modelId="{FDE7F46F-095B-4316-9F6E-D6E0F76D02B0}" type="presOf" srcId="{88D0DC4C-5691-454A-9F13-0CEEF6451692}" destId="{DE31C4AC-1399-44D0-91A8-6CF274DA06E8}" srcOrd="0" destOrd="0" presId="urn:microsoft.com/office/officeart/2005/8/layout/hierarchy2"/>
    <dgm:cxn modelId="{832AA8DE-CCB0-4C5A-A8F4-9FC21E5E987E}" type="presOf" srcId="{B799C3D4-2D0D-4BE6-B15E-6C193AB54A0A}" destId="{1C6EFB38-B4FC-43C2-A1C9-CA01D425FB85}" srcOrd="0" destOrd="0" presId="urn:microsoft.com/office/officeart/2005/8/layout/hierarchy2"/>
    <dgm:cxn modelId="{E320FD56-9CE9-45D9-ABA3-16334D6EF574}" type="presOf" srcId="{7AC7CDD8-4C69-41F6-A8E4-7E5F17AF918C}" destId="{86FA2F90-08AA-4E46-AFB3-B7B0803EAE37}" srcOrd="1" destOrd="0" presId="urn:microsoft.com/office/officeart/2005/8/layout/hierarchy2"/>
    <dgm:cxn modelId="{9B89A499-4EFA-42D1-8151-D76DC08AD570}" type="presOf" srcId="{BEB4063F-1977-4DA5-8E8E-D456F254368C}" destId="{2BBE0018-D3CC-4876-BD95-642894C9BFD7}" srcOrd="1" destOrd="0" presId="urn:microsoft.com/office/officeart/2005/8/layout/hierarchy2"/>
    <dgm:cxn modelId="{5B127800-37CE-401C-8E07-A18FA4F9AD5A}" type="presOf" srcId="{692FF6BE-762C-4237-A3EE-6665D93560B3}" destId="{8A276602-8ACA-49CF-BBF3-48458D5B47D8}" srcOrd="0" destOrd="0" presId="urn:microsoft.com/office/officeart/2005/8/layout/hierarchy2"/>
    <dgm:cxn modelId="{07CE5850-986D-4C50-8780-36CDC4C08C5D}" type="presParOf" srcId="{DE31C4AC-1399-44D0-91A8-6CF274DA06E8}" destId="{B6F0E909-2F7E-413C-BE50-B0BDD2FD7B02}" srcOrd="0" destOrd="0" presId="urn:microsoft.com/office/officeart/2005/8/layout/hierarchy2"/>
    <dgm:cxn modelId="{F49995EE-F8E6-454C-AC7A-A3B8A6F4D9A8}" type="presParOf" srcId="{B6F0E909-2F7E-413C-BE50-B0BDD2FD7B02}" destId="{DFB13AC2-016E-4B0A-87A0-C6E315805744}" srcOrd="0" destOrd="0" presId="urn:microsoft.com/office/officeart/2005/8/layout/hierarchy2"/>
    <dgm:cxn modelId="{10238A47-6D31-4E32-995E-E2E432C83226}" type="presParOf" srcId="{B6F0E909-2F7E-413C-BE50-B0BDD2FD7B02}" destId="{9022B144-A6CF-43A3-8926-C112F36F6724}" srcOrd="1" destOrd="0" presId="urn:microsoft.com/office/officeart/2005/8/layout/hierarchy2"/>
    <dgm:cxn modelId="{B0A4EFE9-04DC-4748-8A2A-8001E2CEDA25}" type="presParOf" srcId="{9022B144-A6CF-43A3-8926-C112F36F6724}" destId="{9E790595-CA2F-451A-9431-ACA41FED210A}" srcOrd="0" destOrd="0" presId="urn:microsoft.com/office/officeart/2005/8/layout/hierarchy2"/>
    <dgm:cxn modelId="{1C95B513-E005-4AD9-8CCF-55459C67E4EC}" type="presParOf" srcId="{9E790595-CA2F-451A-9431-ACA41FED210A}" destId="{DBE073CA-1926-4BE0-BA48-9A484E72F73B}" srcOrd="0" destOrd="0" presId="urn:microsoft.com/office/officeart/2005/8/layout/hierarchy2"/>
    <dgm:cxn modelId="{57F352C2-591B-41A9-8DEB-628321123EA0}" type="presParOf" srcId="{9022B144-A6CF-43A3-8926-C112F36F6724}" destId="{8AD67330-6D10-4D4C-A9E2-44F21CCF1F33}" srcOrd="1" destOrd="0" presId="urn:microsoft.com/office/officeart/2005/8/layout/hierarchy2"/>
    <dgm:cxn modelId="{F8085D35-D465-4DBC-8DCA-CB20C837FBA8}" type="presParOf" srcId="{8AD67330-6D10-4D4C-A9E2-44F21CCF1F33}" destId="{69B8B613-19A6-4410-A0D2-2EC8D7630B90}" srcOrd="0" destOrd="0" presId="urn:microsoft.com/office/officeart/2005/8/layout/hierarchy2"/>
    <dgm:cxn modelId="{F6CCAF49-66B5-4159-8A1A-1DA5252A9D8E}" type="presParOf" srcId="{8AD67330-6D10-4D4C-A9E2-44F21CCF1F33}" destId="{17BDDD60-A9C3-4B75-9661-1A780855C0AE}" srcOrd="1" destOrd="0" presId="urn:microsoft.com/office/officeart/2005/8/layout/hierarchy2"/>
    <dgm:cxn modelId="{2909F585-A382-43B3-B219-E9ACF7822F4E}" type="presParOf" srcId="{9022B144-A6CF-43A3-8926-C112F36F6724}" destId="{C6516C59-7312-4D00-8C91-D971CD183CB4}" srcOrd="2" destOrd="0" presId="urn:microsoft.com/office/officeart/2005/8/layout/hierarchy2"/>
    <dgm:cxn modelId="{FEDBBF76-BE4F-4C7D-8FFD-42B27D4605D2}" type="presParOf" srcId="{C6516C59-7312-4D00-8C91-D971CD183CB4}" destId="{CBE93A2C-CFE5-4551-97A0-D95E0F654259}" srcOrd="0" destOrd="0" presId="urn:microsoft.com/office/officeart/2005/8/layout/hierarchy2"/>
    <dgm:cxn modelId="{98886C9F-77A8-42A5-B982-A8842AC0C336}" type="presParOf" srcId="{9022B144-A6CF-43A3-8926-C112F36F6724}" destId="{5A6DE096-93D2-4895-A6FF-1A71126FB861}" srcOrd="3" destOrd="0" presId="urn:microsoft.com/office/officeart/2005/8/layout/hierarchy2"/>
    <dgm:cxn modelId="{587C6E0D-FB61-49F6-BBED-EFA066D014C5}" type="presParOf" srcId="{5A6DE096-93D2-4895-A6FF-1A71126FB861}" destId="{8A276602-8ACA-49CF-BBF3-48458D5B47D8}" srcOrd="0" destOrd="0" presId="urn:microsoft.com/office/officeart/2005/8/layout/hierarchy2"/>
    <dgm:cxn modelId="{D4822379-7B70-4AB5-9366-8FA63FBA6871}" type="presParOf" srcId="{5A6DE096-93D2-4895-A6FF-1A71126FB861}" destId="{CE250387-357B-42F3-A4DB-CAB11B4D10D2}" srcOrd="1" destOrd="0" presId="urn:microsoft.com/office/officeart/2005/8/layout/hierarchy2"/>
    <dgm:cxn modelId="{6DFD6B0E-8511-4FEE-B881-FC160217EEB0}" type="presParOf" srcId="{9022B144-A6CF-43A3-8926-C112F36F6724}" destId="{B8B1965C-7E97-440E-B127-B9C6DC440B17}" srcOrd="4" destOrd="0" presId="urn:microsoft.com/office/officeart/2005/8/layout/hierarchy2"/>
    <dgm:cxn modelId="{35449B45-93FA-4512-8ED9-C41828FBE1F3}" type="presParOf" srcId="{B8B1965C-7E97-440E-B127-B9C6DC440B17}" destId="{25C39243-5F27-4438-8916-A399D6D76EB6}" srcOrd="0" destOrd="0" presId="urn:microsoft.com/office/officeart/2005/8/layout/hierarchy2"/>
    <dgm:cxn modelId="{43DB5D12-9EA8-476D-8472-BDE3496E0128}" type="presParOf" srcId="{9022B144-A6CF-43A3-8926-C112F36F6724}" destId="{61E461F8-C3AD-4D06-8772-654EC80D96B6}" srcOrd="5" destOrd="0" presId="urn:microsoft.com/office/officeart/2005/8/layout/hierarchy2"/>
    <dgm:cxn modelId="{EBCFAEFD-8E3A-46B3-91C0-C447D9CA3BDA}" type="presParOf" srcId="{61E461F8-C3AD-4D06-8772-654EC80D96B6}" destId="{D7FC3A57-C936-4BE5-A479-6DD6E5A3CF64}" srcOrd="0" destOrd="0" presId="urn:microsoft.com/office/officeart/2005/8/layout/hierarchy2"/>
    <dgm:cxn modelId="{88BB0015-8723-4DD4-83E5-B0BDB5437B8D}" type="presParOf" srcId="{61E461F8-C3AD-4D06-8772-654EC80D96B6}" destId="{8F75DEF6-9C29-4E79-BBAC-4544D11486DC}" srcOrd="1" destOrd="0" presId="urn:microsoft.com/office/officeart/2005/8/layout/hierarchy2"/>
    <dgm:cxn modelId="{EE0FEEC0-AE7A-44BB-8996-34F31AECF1C8}" type="presParOf" srcId="{9022B144-A6CF-43A3-8926-C112F36F6724}" destId="{675D2293-DCDE-4F34-B85A-DC35AEFC82E9}" srcOrd="6" destOrd="0" presId="urn:microsoft.com/office/officeart/2005/8/layout/hierarchy2"/>
    <dgm:cxn modelId="{9559B46F-0A68-45ED-A947-A3F952B156A6}" type="presParOf" srcId="{675D2293-DCDE-4F34-B85A-DC35AEFC82E9}" destId="{8FF6605B-02DD-455F-931B-B5EF3F1FED9A}" srcOrd="0" destOrd="0" presId="urn:microsoft.com/office/officeart/2005/8/layout/hierarchy2"/>
    <dgm:cxn modelId="{AF98DC69-BA2E-4F2A-A4DB-D8BF79392E93}" type="presParOf" srcId="{9022B144-A6CF-43A3-8926-C112F36F6724}" destId="{61B85E2B-CBEC-4302-A7EF-FB2B7C65D06C}" srcOrd="7" destOrd="0" presId="urn:microsoft.com/office/officeart/2005/8/layout/hierarchy2"/>
    <dgm:cxn modelId="{326358B3-C055-430E-B7A6-BEBC20D300D3}" type="presParOf" srcId="{61B85E2B-CBEC-4302-A7EF-FB2B7C65D06C}" destId="{1C6EFB38-B4FC-43C2-A1C9-CA01D425FB85}" srcOrd="0" destOrd="0" presId="urn:microsoft.com/office/officeart/2005/8/layout/hierarchy2"/>
    <dgm:cxn modelId="{EC7AB5DC-14FD-4F20-B9EA-CE86698D9EA7}" type="presParOf" srcId="{61B85E2B-CBEC-4302-A7EF-FB2B7C65D06C}" destId="{074FD270-0A0A-42F5-BDFE-DB0FA13C82A3}" srcOrd="1" destOrd="0" presId="urn:microsoft.com/office/officeart/2005/8/layout/hierarchy2"/>
    <dgm:cxn modelId="{C25ACDC6-172F-4A2D-ACA6-DDF28F364ED0}" type="presParOf" srcId="{9022B144-A6CF-43A3-8926-C112F36F6724}" destId="{B85FBB9E-7282-4342-9750-B3B59371CBEE}" srcOrd="8" destOrd="0" presId="urn:microsoft.com/office/officeart/2005/8/layout/hierarchy2"/>
    <dgm:cxn modelId="{F049B5B5-8556-48E1-B38F-F9D1B5AE81B2}" type="presParOf" srcId="{B85FBB9E-7282-4342-9750-B3B59371CBEE}" destId="{2BBE0018-D3CC-4876-BD95-642894C9BFD7}" srcOrd="0" destOrd="0" presId="urn:microsoft.com/office/officeart/2005/8/layout/hierarchy2"/>
    <dgm:cxn modelId="{61C1C08C-41BE-4ED5-AC81-F7EC41445404}" type="presParOf" srcId="{9022B144-A6CF-43A3-8926-C112F36F6724}" destId="{E5208A9C-0BFA-4D5D-B4AE-6AAA64067D22}" srcOrd="9" destOrd="0" presId="urn:microsoft.com/office/officeart/2005/8/layout/hierarchy2"/>
    <dgm:cxn modelId="{FF46C34B-A589-44C7-B5BD-C0F5CCFBB3D1}" type="presParOf" srcId="{E5208A9C-0BFA-4D5D-B4AE-6AAA64067D22}" destId="{447086D2-1B74-4C87-BCD6-7A50ED1602F2}" srcOrd="0" destOrd="0" presId="urn:microsoft.com/office/officeart/2005/8/layout/hierarchy2"/>
    <dgm:cxn modelId="{5336C938-3A78-40F1-A813-3B91B8D4245C}" type="presParOf" srcId="{E5208A9C-0BFA-4D5D-B4AE-6AAA64067D22}" destId="{27A8FE81-A4E0-4CE9-AF6F-E897DAB89F77}" srcOrd="1" destOrd="0" presId="urn:microsoft.com/office/officeart/2005/8/layout/hierarchy2"/>
    <dgm:cxn modelId="{432CB2A8-DFA8-46EE-BE80-1F2BDACA791A}" type="presParOf" srcId="{9022B144-A6CF-43A3-8926-C112F36F6724}" destId="{0E83F546-FC89-48F8-AAF6-5286827C4832}" srcOrd="10" destOrd="0" presId="urn:microsoft.com/office/officeart/2005/8/layout/hierarchy2"/>
    <dgm:cxn modelId="{DFB53582-FEC1-4351-BCDE-C92E8C2E3EE6}" type="presParOf" srcId="{0E83F546-FC89-48F8-AAF6-5286827C4832}" destId="{86FA2F90-08AA-4E46-AFB3-B7B0803EAE37}" srcOrd="0" destOrd="0" presId="urn:microsoft.com/office/officeart/2005/8/layout/hierarchy2"/>
    <dgm:cxn modelId="{E81994EE-79B8-4043-B09A-00300E3B3AA8}" type="presParOf" srcId="{9022B144-A6CF-43A3-8926-C112F36F6724}" destId="{DA4675B2-6184-4991-AC6B-C6D6473DD467}" srcOrd="11" destOrd="0" presId="urn:microsoft.com/office/officeart/2005/8/layout/hierarchy2"/>
    <dgm:cxn modelId="{8A9D34B9-CB9D-49FB-897D-782D01BA2CE8}" type="presParOf" srcId="{DA4675B2-6184-4991-AC6B-C6D6473DD467}" destId="{94BA4F5F-914D-4868-B4E5-A26E0E13461B}" srcOrd="0" destOrd="0" presId="urn:microsoft.com/office/officeart/2005/8/layout/hierarchy2"/>
    <dgm:cxn modelId="{646DF706-C41C-463E-9D9B-328D8F4108D8}" type="presParOf" srcId="{DA4675B2-6184-4991-AC6B-C6D6473DD467}" destId="{3098C9C4-F577-48B1-8CA9-51E3FAB878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16726E-D742-4CA1-A6FC-8928E59DD367}" type="doc">
      <dgm:prSet loTypeId="urn:microsoft.com/office/officeart/2005/8/layout/radial1" loCatId="relationship" qsTypeId="urn:microsoft.com/office/officeart/2005/8/quickstyle/simple1" qsCatId="simple" csTypeId="urn:microsoft.com/office/officeart/2005/8/colors/accent1_2" csCatId="accent1" phldr="1"/>
      <dgm:spPr/>
    </dgm:pt>
    <dgm:pt modelId="{9025B266-AF04-49E0-B51C-06C0BFDA69E8}">
      <dgm:prSet custT="1">
        <dgm:style>
          <a:lnRef idx="1">
            <a:schemeClr val="accent1"/>
          </a:lnRef>
          <a:fillRef idx="2">
            <a:schemeClr val="accent1"/>
          </a:fillRef>
          <a:effectRef idx="1">
            <a:schemeClr val="accent1"/>
          </a:effectRef>
          <a:fontRef idx="minor">
            <a:schemeClr val="dk1"/>
          </a:fontRef>
        </dgm:style>
      </dgm:prSet>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a:solidFill>
            <a:srgbClr val="7030A0"/>
          </a:solidFill>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200" b="1" dirty="0" smtClean="0">
              <a:solidFill>
                <a:srgbClr val="0000FF"/>
              </a:solidFill>
              <a:latin typeface="Arial" pitchFamily="34" charset="0"/>
              <a:cs typeface="Arial" pitchFamily="34" charset="0"/>
            </a:rPr>
            <a:t>فضائل فاطمه در كتب اهل سنت </a:t>
          </a:r>
          <a:endParaRPr kumimoji="0" lang="en-US" sz="2800" b="1" i="0" u="sng" strike="noStrike" cap="none" normalizeH="0" baseline="0" dirty="0" smtClean="0">
            <a:ln>
              <a:noFill/>
            </a:ln>
            <a:solidFill>
              <a:srgbClr val="0000FF"/>
            </a:solidFill>
            <a:effectLst/>
            <a:latin typeface="Arial" pitchFamily="34" charset="0"/>
            <a:cs typeface="Arial" pitchFamily="34" charset="0"/>
          </a:endParaRPr>
        </a:p>
      </dgm:t>
    </dgm:pt>
    <dgm:pt modelId="{96806DF3-5C3C-454F-B514-9CEE8E585818}" type="parTrans" cxnId="{3D5BD304-9705-462D-862E-76776DB23FA8}">
      <dgm:prSet/>
      <dgm:spPr/>
      <dgm:t>
        <a:bodyPr/>
        <a:lstStyle/>
        <a:p>
          <a:endParaRPr lang="en-US"/>
        </a:p>
      </dgm:t>
    </dgm:pt>
    <dgm:pt modelId="{57CE4B10-ED20-4B85-8073-C2B476DD9CE3}" type="sibTrans" cxnId="{3D5BD304-9705-462D-862E-76776DB23FA8}">
      <dgm:prSet/>
      <dgm:spPr/>
      <dgm:t>
        <a:bodyPr/>
        <a:lstStyle/>
        <a:p>
          <a:endParaRPr lang="en-US"/>
        </a:p>
      </dgm:t>
    </dgm:pt>
    <dgm:pt modelId="{47923E30-A4C5-4C73-8E04-AB6E8481E4F0}">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400" b="1" dirty="0" smtClean="0">
              <a:solidFill>
                <a:srgbClr val="000080"/>
              </a:solidFill>
              <a:latin typeface="Arial" pitchFamily="34" charset="0"/>
              <a:cs typeface="Arial" pitchFamily="34" charset="0"/>
            </a:rPr>
            <a:t>غضب او غضب پيامبر</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B398FD7-4484-4253-A038-1F2E41E5E4E8}" type="parTrans" cxnId="{14E155E0-CE18-478A-AB24-85EA594E7E36}">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06377291-9005-4287-BFA6-CC088032BA48}" type="sibTrans" cxnId="{14E155E0-CE18-478A-AB24-85EA594E7E36}">
      <dgm:prSet/>
      <dgm:spPr/>
      <dgm:t>
        <a:bodyPr/>
        <a:lstStyle/>
        <a:p>
          <a:endParaRPr lang="en-US"/>
        </a:p>
      </dgm:t>
    </dgm:pt>
    <dgm:pt modelId="{93A1C1EF-EF13-48E1-B385-448CE47A004D}">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روح و جان پيامبر</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4D80F5B-AF12-433C-962B-DCFA30DBDB5D}" type="parTrans" cxnId="{20C6AF96-903E-49B7-8B10-5CFB13DC66AB}">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F3CB5784-86C2-4012-BBA0-86DFE8E26480}" type="sibTrans" cxnId="{20C6AF96-903E-49B7-8B10-5CFB13DC66AB}">
      <dgm:prSet/>
      <dgm:spPr/>
      <dgm:t>
        <a:bodyPr/>
        <a:lstStyle/>
        <a:p>
          <a:endParaRPr lang="en-US"/>
        </a:p>
      </dgm:t>
    </dgm:pt>
    <dgm:pt modelId="{2DC2B406-BA59-4244-B812-BB4CFD8DB5AE}">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سرور زنان عالم</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17306072-DFE5-42C0-9CEC-404F60CE1B6A}" type="parTrans" cxnId="{794E4911-9BBD-4408-B464-C570603AA5CD}">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480F07EE-125B-48B0-8E0E-8DA0D0110AFC}" type="sibTrans" cxnId="{794E4911-9BBD-4408-B464-C570603AA5CD}">
      <dgm:prSet/>
      <dgm:spPr/>
      <dgm:t>
        <a:bodyPr/>
        <a:lstStyle/>
        <a:p>
          <a:endParaRPr lang="en-US"/>
        </a:p>
      </dgm:t>
    </dgm:pt>
    <dgm:pt modelId="{29E1D149-0548-4C66-9356-B0BB4AF80D20}">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احترام ويژه پيامبر</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35F3888-BFB1-48D2-B2C8-C5D8276A2581}" type="parTrans" cxnId="{43D4213B-1BEC-4868-89ED-96B4DE525D90}">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698A6E22-53B0-41F5-B1C3-94CC25DB5D98}" type="sibTrans" cxnId="{43D4213B-1BEC-4868-89ED-96B4DE525D90}">
      <dgm:prSet/>
      <dgm:spPr/>
      <dgm:t>
        <a:bodyPr/>
        <a:lstStyle/>
        <a:p>
          <a:endParaRPr lang="en-US"/>
        </a:p>
      </dgm:t>
    </dgm:pt>
    <dgm:pt modelId="{00DAB109-E474-4B67-90DA-EDCD3ABD5C8A}">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افضل از عائشه و خلفا</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52C5FC7-3823-4910-9592-C0D1DF0D6815}" type="parTrans" cxnId="{67A610D5-FFC2-4237-99C5-61437419D9CF}">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46B4BFFD-AD31-433C-B1AD-388A65337D5F}" type="sibTrans" cxnId="{67A610D5-FFC2-4237-99C5-61437419D9CF}">
      <dgm:prSet/>
      <dgm:spPr/>
      <dgm:t>
        <a:bodyPr/>
        <a:lstStyle/>
        <a:p>
          <a:endParaRPr lang="en-US"/>
        </a:p>
      </dgm:t>
    </dgm:pt>
    <dgm:pt modelId="{D6A515B9-C726-4A3F-83E6-3384A33B5330}">
      <dgm:prSet custT="1">
        <dgm:style>
          <a:lnRef idx="1">
            <a:schemeClr val="accent4"/>
          </a:lnRef>
          <a:fillRef idx="2">
            <a:schemeClr val="accent4"/>
          </a:fillRef>
          <a:effectRef idx="1">
            <a:schemeClr val="accent4"/>
          </a:effectRef>
          <a:fontRef idx="minor">
            <a:schemeClr val="dk1"/>
          </a:fontRef>
        </dgm:style>
      </dgm:prSet>
      <dgm:spPr>
        <a:ln/>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dirty="0" smtClean="0">
              <a:solidFill>
                <a:srgbClr val="000080"/>
              </a:solidFill>
              <a:latin typeface="Arial" pitchFamily="34" charset="0"/>
              <a:cs typeface="Arial" pitchFamily="34" charset="0"/>
            </a:rPr>
            <a:t>پاره تن پيامبر</a:t>
          </a:r>
          <a:endParaRPr kumimoji="0" lang="en-US" sz="20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D621DA72-3D6E-466A-92D9-3C7640120A0E}" type="parTrans" cxnId="{44351C13-6973-4FBF-949F-FC48466E6C8B}">
      <dgm:prSet>
        <dgm:style>
          <a:lnRef idx="1">
            <a:schemeClr val="accent4"/>
          </a:lnRef>
          <a:fillRef idx="2">
            <a:schemeClr val="accent4"/>
          </a:fillRef>
          <a:effectRef idx="1">
            <a:schemeClr val="accent4"/>
          </a:effectRef>
          <a:fontRef idx="minor">
            <a:schemeClr val="dk1"/>
          </a:fontRef>
        </dgm:style>
      </dgm:prSet>
      <dgm:spPr>
        <a:ln/>
      </dgm:spPr>
      <dgm:t>
        <a:bodyPr/>
        <a:lstStyle/>
        <a:p>
          <a:endParaRPr lang="en-US">
            <a:latin typeface="Arial" pitchFamily="34" charset="0"/>
            <a:cs typeface="Arial" pitchFamily="34" charset="0"/>
          </a:endParaRPr>
        </a:p>
      </dgm:t>
    </dgm:pt>
    <dgm:pt modelId="{7557C66F-20AC-4B53-88C4-E637817A5678}" type="sibTrans" cxnId="{44351C13-6973-4FBF-949F-FC48466E6C8B}">
      <dgm:prSet/>
      <dgm:spPr/>
      <dgm:t>
        <a:bodyPr/>
        <a:lstStyle/>
        <a:p>
          <a:endParaRPr lang="en-US"/>
        </a:p>
      </dgm:t>
    </dgm:pt>
    <dgm:pt modelId="{29A54E91-0E8E-417D-BB2C-AC6A59B5ED4B}">
      <dgm:prSet custT="1">
        <dgm:style>
          <a:lnRef idx="1">
            <a:schemeClr val="accent4"/>
          </a:lnRef>
          <a:fillRef idx="2">
            <a:schemeClr val="accent4"/>
          </a:fillRef>
          <a:effectRef idx="1">
            <a:schemeClr val="accent4"/>
          </a:effectRef>
          <a:fontRef idx="minor">
            <a:schemeClr val="dk1"/>
          </a:fontRef>
        </dgm:style>
      </dgm:prSet>
      <dgm:spPr>
        <a:ln/>
      </dgm:spPr>
      <dgm:t>
        <a:bodyPr/>
        <a:lstStyle/>
        <a:p>
          <a:pPr marR="0" rtl="1" eaLnBrk="1" fontAlgn="base" latinLnBrk="0" hangingPunct="1">
            <a:buClrTx/>
            <a:buSzTx/>
            <a:buFontTx/>
            <a:tabLst/>
          </a:pPr>
          <a:r>
            <a:rPr lang="fa-IR" sz="3600" b="1" dirty="0" smtClean="0">
              <a:solidFill>
                <a:srgbClr val="000080"/>
              </a:solidFill>
              <a:latin typeface="Arial" pitchFamily="34" charset="0"/>
              <a:cs typeface="Arial" pitchFamily="34" charset="0"/>
            </a:rPr>
            <a:t>محبوبترين انسانها نزد پيامبر</a:t>
          </a:r>
          <a:endParaRPr kumimoji="0" lang="en-US" sz="3600" b="1" i="0" u="none" strike="noStrike" cap="none" normalizeH="0" baseline="0" dirty="0" smtClean="0">
            <a:ln>
              <a:noFill/>
            </a:ln>
            <a:solidFill>
              <a:srgbClr val="000080"/>
            </a:solidFill>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623A248B-C25B-4C0E-ADFB-C95DDBEB904E}" type="parTrans" cxnId="{F12100AF-ABB9-4AD6-83E7-5F874EE5134F}">
      <dgm:prSet>
        <dgm:style>
          <a:lnRef idx="1">
            <a:schemeClr val="accent4"/>
          </a:lnRef>
          <a:fillRef idx="2">
            <a:schemeClr val="accent4"/>
          </a:fillRef>
          <a:effectRef idx="1">
            <a:schemeClr val="accent4"/>
          </a:effectRef>
          <a:fontRef idx="minor">
            <a:schemeClr val="dk1"/>
          </a:fontRef>
        </dgm:style>
      </dgm:prSet>
      <dgm:spPr/>
      <dgm:t>
        <a:bodyPr/>
        <a:lstStyle/>
        <a:p>
          <a:endParaRPr lang="en-US">
            <a:latin typeface="Arial" pitchFamily="34" charset="0"/>
            <a:cs typeface="Arial" pitchFamily="34" charset="0"/>
          </a:endParaRPr>
        </a:p>
      </dgm:t>
    </dgm:pt>
    <dgm:pt modelId="{01F0F686-370E-41F8-ACC7-4BDA969FEC29}" type="sibTrans" cxnId="{F12100AF-ABB9-4AD6-83E7-5F874EE5134F}">
      <dgm:prSet/>
      <dgm:spPr/>
      <dgm:t>
        <a:bodyPr/>
        <a:lstStyle/>
        <a:p>
          <a:endParaRPr lang="en-US"/>
        </a:p>
      </dgm:t>
    </dgm:pt>
    <dgm:pt modelId="{17280914-0AEE-4D7B-8075-F444E6A481B0}" type="pres">
      <dgm:prSet presAssocID="{8916726E-D742-4CA1-A6FC-8928E59DD367}" presName="cycle" presStyleCnt="0">
        <dgm:presLayoutVars>
          <dgm:chMax val="1"/>
          <dgm:dir/>
          <dgm:animLvl val="ctr"/>
          <dgm:resizeHandles val="exact"/>
        </dgm:presLayoutVars>
      </dgm:prSet>
      <dgm:spPr/>
    </dgm:pt>
    <dgm:pt modelId="{7F49051C-C94F-4667-B768-8F65B9497AEF}" type="pres">
      <dgm:prSet presAssocID="{9025B266-AF04-49E0-B51C-06C0BFDA69E8}" presName="centerShape" presStyleLbl="node0" presStyleIdx="0" presStyleCnt="1" custScaleX="169698" custScaleY="132402"/>
      <dgm:spPr/>
      <dgm:t>
        <a:bodyPr/>
        <a:lstStyle/>
        <a:p>
          <a:endParaRPr lang="en-US"/>
        </a:p>
      </dgm:t>
    </dgm:pt>
    <dgm:pt modelId="{7E0C6EFD-8E98-4E6C-A75B-29F5B3F61B0D}" type="pres">
      <dgm:prSet presAssocID="{3B398FD7-4484-4253-A038-1F2E41E5E4E8}" presName="Name9" presStyleLbl="parChTrans1D2" presStyleIdx="0" presStyleCnt="7"/>
      <dgm:spPr/>
      <dgm:t>
        <a:bodyPr/>
        <a:lstStyle/>
        <a:p>
          <a:endParaRPr lang="en-US"/>
        </a:p>
      </dgm:t>
    </dgm:pt>
    <dgm:pt modelId="{AA5BB66F-3108-433F-8997-A79B2DE524EF}" type="pres">
      <dgm:prSet presAssocID="{3B398FD7-4484-4253-A038-1F2E41E5E4E8}" presName="connTx" presStyleLbl="parChTrans1D2" presStyleIdx="0" presStyleCnt="7"/>
      <dgm:spPr/>
      <dgm:t>
        <a:bodyPr/>
        <a:lstStyle/>
        <a:p>
          <a:endParaRPr lang="en-US"/>
        </a:p>
      </dgm:t>
    </dgm:pt>
    <dgm:pt modelId="{BA192AC4-3294-412C-84FD-167773AE5E40}" type="pres">
      <dgm:prSet presAssocID="{47923E30-A4C5-4C73-8E04-AB6E8481E4F0}" presName="node" presStyleLbl="node1" presStyleIdx="0" presStyleCnt="7" custScaleX="158789" custScaleY="102438" custRadScaleRad="117195" custRadScaleInc="367857">
        <dgm:presLayoutVars>
          <dgm:bulletEnabled val="1"/>
        </dgm:presLayoutVars>
      </dgm:prSet>
      <dgm:spPr/>
      <dgm:t>
        <a:bodyPr/>
        <a:lstStyle/>
        <a:p>
          <a:endParaRPr lang="en-US"/>
        </a:p>
      </dgm:t>
    </dgm:pt>
    <dgm:pt modelId="{CDF66993-BF09-46C1-8705-D8CB87144A4F}" type="pres">
      <dgm:prSet presAssocID="{B4D80F5B-AF12-433C-962B-DCFA30DBDB5D}" presName="Name9" presStyleLbl="parChTrans1D2" presStyleIdx="1" presStyleCnt="7"/>
      <dgm:spPr/>
      <dgm:t>
        <a:bodyPr/>
        <a:lstStyle/>
        <a:p>
          <a:endParaRPr lang="en-US"/>
        </a:p>
      </dgm:t>
    </dgm:pt>
    <dgm:pt modelId="{D77574F0-2842-46CA-B286-33AAD5B71659}" type="pres">
      <dgm:prSet presAssocID="{B4D80F5B-AF12-433C-962B-DCFA30DBDB5D}" presName="connTx" presStyleLbl="parChTrans1D2" presStyleIdx="1" presStyleCnt="7"/>
      <dgm:spPr/>
      <dgm:t>
        <a:bodyPr/>
        <a:lstStyle/>
        <a:p>
          <a:endParaRPr lang="en-US"/>
        </a:p>
      </dgm:t>
    </dgm:pt>
    <dgm:pt modelId="{A74A01C4-4D54-464C-8940-A1CA206BAD33}" type="pres">
      <dgm:prSet presAssocID="{93A1C1EF-EF13-48E1-B385-448CE47A004D}" presName="node" presStyleLbl="node1" presStyleIdx="1" presStyleCnt="7" custScaleX="161051" custRadScaleRad="134693" custRadScaleInc="16133">
        <dgm:presLayoutVars>
          <dgm:bulletEnabled val="1"/>
        </dgm:presLayoutVars>
      </dgm:prSet>
      <dgm:spPr/>
      <dgm:t>
        <a:bodyPr/>
        <a:lstStyle/>
        <a:p>
          <a:endParaRPr lang="en-US"/>
        </a:p>
      </dgm:t>
    </dgm:pt>
    <dgm:pt modelId="{B89D1ADC-6779-4776-9BA8-AC1A0C3D673E}" type="pres">
      <dgm:prSet presAssocID="{17306072-DFE5-42C0-9CEC-404F60CE1B6A}" presName="Name9" presStyleLbl="parChTrans1D2" presStyleIdx="2" presStyleCnt="7"/>
      <dgm:spPr/>
      <dgm:t>
        <a:bodyPr/>
        <a:lstStyle/>
        <a:p>
          <a:endParaRPr lang="en-US"/>
        </a:p>
      </dgm:t>
    </dgm:pt>
    <dgm:pt modelId="{BF740CAE-9117-4910-9D31-0BA165659871}" type="pres">
      <dgm:prSet presAssocID="{17306072-DFE5-42C0-9CEC-404F60CE1B6A}" presName="connTx" presStyleLbl="parChTrans1D2" presStyleIdx="2" presStyleCnt="7"/>
      <dgm:spPr/>
      <dgm:t>
        <a:bodyPr/>
        <a:lstStyle/>
        <a:p>
          <a:endParaRPr lang="en-US"/>
        </a:p>
      </dgm:t>
    </dgm:pt>
    <dgm:pt modelId="{4983C481-7728-48BE-B363-05F04EF15277}" type="pres">
      <dgm:prSet presAssocID="{2DC2B406-BA59-4244-B812-BB4CFD8DB5AE}" presName="node" presStyleLbl="node1" presStyleIdx="2" presStyleCnt="7" custScaleX="161051" custRadScaleRad="134754" custRadScaleInc="-624705">
        <dgm:presLayoutVars>
          <dgm:bulletEnabled val="1"/>
        </dgm:presLayoutVars>
      </dgm:prSet>
      <dgm:spPr/>
      <dgm:t>
        <a:bodyPr/>
        <a:lstStyle/>
        <a:p>
          <a:endParaRPr lang="en-US"/>
        </a:p>
      </dgm:t>
    </dgm:pt>
    <dgm:pt modelId="{9257E30D-D13E-44CF-9DDF-2FB31F8B270B}" type="pres">
      <dgm:prSet presAssocID="{C35F3888-BFB1-48D2-B2C8-C5D8276A2581}" presName="Name9" presStyleLbl="parChTrans1D2" presStyleIdx="3" presStyleCnt="7"/>
      <dgm:spPr/>
      <dgm:t>
        <a:bodyPr/>
        <a:lstStyle/>
        <a:p>
          <a:endParaRPr lang="en-US"/>
        </a:p>
      </dgm:t>
    </dgm:pt>
    <dgm:pt modelId="{DD406EAD-1903-47D2-BE1C-623544F5AF9F}" type="pres">
      <dgm:prSet presAssocID="{C35F3888-BFB1-48D2-B2C8-C5D8276A2581}" presName="connTx" presStyleLbl="parChTrans1D2" presStyleIdx="3" presStyleCnt="7"/>
      <dgm:spPr/>
      <dgm:t>
        <a:bodyPr/>
        <a:lstStyle/>
        <a:p>
          <a:endParaRPr lang="en-US"/>
        </a:p>
      </dgm:t>
    </dgm:pt>
    <dgm:pt modelId="{78837C63-4F03-4288-A86F-F7E3AF912E10}" type="pres">
      <dgm:prSet presAssocID="{29E1D149-0548-4C66-9356-B0BB4AF80D20}" presName="node" presStyleLbl="node1" presStyleIdx="3" presStyleCnt="7" custScaleX="153234" custScaleY="99010" custRadScaleRad="125611" custRadScaleInc="440075">
        <dgm:presLayoutVars>
          <dgm:bulletEnabled val="1"/>
        </dgm:presLayoutVars>
      </dgm:prSet>
      <dgm:spPr/>
      <dgm:t>
        <a:bodyPr/>
        <a:lstStyle/>
        <a:p>
          <a:endParaRPr lang="en-US"/>
        </a:p>
      </dgm:t>
    </dgm:pt>
    <dgm:pt modelId="{A89026BF-5FE6-4499-9642-38D5B4AFEF9B}" type="pres">
      <dgm:prSet presAssocID="{952C5FC7-3823-4910-9592-C0D1DF0D6815}" presName="Name9" presStyleLbl="parChTrans1D2" presStyleIdx="4" presStyleCnt="7"/>
      <dgm:spPr/>
      <dgm:t>
        <a:bodyPr/>
        <a:lstStyle/>
        <a:p>
          <a:endParaRPr lang="en-US"/>
        </a:p>
      </dgm:t>
    </dgm:pt>
    <dgm:pt modelId="{03A06B11-B112-4173-A598-6CAC0B77CA0B}" type="pres">
      <dgm:prSet presAssocID="{952C5FC7-3823-4910-9592-C0D1DF0D6815}" presName="connTx" presStyleLbl="parChTrans1D2" presStyleIdx="4" presStyleCnt="7"/>
      <dgm:spPr/>
      <dgm:t>
        <a:bodyPr/>
        <a:lstStyle/>
        <a:p>
          <a:endParaRPr lang="en-US"/>
        </a:p>
      </dgm:t>
    </dgm:pt>
    <dgm:pt modelId="{8E35F63B-04F1-445D-AA13-B9D83CAC22BD}" type="pres">
      <dgm:prSet presAssocID="{00DAB109-E474-4B67-90DA-EDCD3ABD5C8A}" presName="node" presStyleLbl="node1" presStyleIdx="4" presStyleCnt="7" custScaleX="165932" custScaleY="117442" custRadScaleRad="137373" custRadScaleInc="18595">
        <dgm:presLayoutVars>
          <dgm:bulletEnabled val="1"/>
        </dgm:presLayoutVars>
      </dgm:prSet>
      <dgm:spPr/>
      <dgm:t>
        <a:bodyPr/>
        <a:lstStyle/>
        <a:p>
          <a:endParaRPr lang="en-US"/>
        </a:p>
      </dgm:t>
    </dgm:pt>
    <dgm:pt modelId="{DCCB4AE2-F7D2-4E74-8AA1-14F00E1364FF}" type="pres">
      <dgm:prSet presAssocID="{623A248B-C25B-4C0E-ADFB-C95DDBEB904E}" presName="Name9" presStyleLbl="parChTrans1D2" presStyleIdx="5" presStyleCnt="7"/>
      <dgm:spPr/>
      <dgm:t>
        <a:bodyPr/>
        <a:lstStyle/>
        <a:p>
          <a:endParaRPr lang="en-US"/>
        </a:p>
      </dgm:t>
    </dgm:pt>
    <dgm:pt modelId="{E02FE68F-605E-446B-AADD-BB2E826F4E84}" type="pres">
      <dgm:prSet presAssocID="{623A248B-C25B-4C0E-ADFB-C95DDBEB904E}" presName="connTx" presStyleLbl="parChTrans1D2" presStyleIdx="5" presStyleCnt="7"/>
      <dgm:spPr/>
      <dgm:t>
        <a:bodyPr/>
        <a:lstStyle/>
        <a:p>
          <a:endParaRPr lang="en-US"/>
        </a:p>
      </dgm:t>
    </dgm:pt>
    <dgm:pt modelId="{1E16E768-13A9-4552-86C5-2A6A22736477}" type="pres">
      <dgm:prSet presAssocID="{29A54E91-0E8E-417D-BB2C-AC6A59B5ED4B}" presName="node" presStyleLbl="node1" presStyleIdx="5" presStyleCnt="7" custScaleX="197958" custScaleY="122725" custRadScaleRad="120871" custRadScaleInc="-462876">
        <dgm:presLayoutVars>
          <dgm:bulletEnabled val="1"/>
        </dgm:presLayoutVars>
      </dgm:prSet>
      <dgm:spPr/>
      <dgm:t>
        <a:bodyPr/>
        <a:lstStyle/>
        <a:p>
          <a:endParaRPr lang="en-US"/>
        </a:p>
      </dgm:t>
    </dgm:pt>
    <dgm:pt modelId="{A45C1730-6731-43AB-8A8B-4FFE5BDB2E77}" type="pres">
      <dgm:prSet presAssocID="{D621DA72-3D6E-466A-92D9-3C7640120A0E}" presName="Name9" presStyleLbl="parChTrans1D2" presStyleIdx="6" presStyleCnt="7"/>
      <dgm:spPr/>
      <dgm:t>
        <a:bodyPr/>
        <a:lstStyle/>
        <a:p>
          <a:endParaRPr lang="en-US"/>
        </a:p>
      </dgm:t>
    </dgm:pt>
    <dgm:pt modelId="{0DE8D580-A8B4-4FAD-8EF5-2D8421790136}" type="pres">
      <dgm:prSet presAssocID="{D621DA72-3D6E-466A-92D9-3C7640120A0E}" presName="connTx" presStyleLbl="parChTrans1D2" presStyleIdx="6" presStyleCnt="7"/>
      <dgm:spPr/>
      <dgm:t>
        <a:bodyPr/>
        <a:lstStyle/>
        <a:p>
          <a:endParaRPr lang="en-US"/>
        </a:p>
      </dgm:t>
    </dgm:pt>
    <dgm:pt modelId="{0DAB8F0F-26F5-49D1-B208-E08D415D6BB2}" type="pres">
      <dgm:prSet presAssocID="{D6A515B9-C726-4A3F-83E6-3384A33B5330}" presName="node" presStyleLbl="node1" presStyleIdx="6" presStyleCnt="7" custScaleX="161051" custRadScaleRad="98345" custRadScaleInc="204962">
        <dgm:presLayoutVars>
          <dgm:bulletEnabled val="1"/>
        </dgm:presLayoutVars>
      </dgm:prSet>
      <dgm:spPr/>
      <dgm:t>
        <a:bodyPr/>
        <a:lstStyle/>
        <a:p>
          <a:endParaRPr lang="en-US"/>
        </a:p>
      </dgm:t>
    </dgm:pt>
  </dgm:ptLst>
  <dgm:cxnLst>
    <dgm:cxn modelId="{7A286F5A-72B1-43DE-80CC-1BD11DC8224A}" type="presOf" srcId="{00DAB109-E474-4B67-90DA-EDCD3ABD5C8A}" destId="{8E35F63B-04F1-445D-AA13-B9D83CAC22BD}" srcOrd="0" destOrd="0" presId="urn:microsoft.com/office/officeart/2005/8/layout/radial1"/>
    <dgm:cxn modelId="{68305048-BD54-423F-B670-D0239848CDAA}" type="presOf" srcId="{623A248B-C25B-4C0E-ADFB-C95DDBEB904E}" destId="{DCCB4AE2-F7D2-4E74-8AA1-14F00E1364FF}" srcOrd="0" destOrd="0" presId="urn:microsoft.com/office/officeart/2005/8/layout/radial1"/>
    <dgm:cxn modelId="{20C6AF96-903E-49B7-8B10-5CFB13DC66AB}" srcId="{9025B266-AF04-49E0-B51C-06C0BFDA69E8}" destId="{93A1C1EF-EF13-48E1-B385-448CE47A004D}" srcOrd="1" destOrd="0" parTransId="{B4D80F5B-AF12-433C-962B-DCFA30DBDB5D}" sibTransId="{F3CB5784-86C2-4012-BBA0-86DFE8E26480}"/>
    <dgm:cxn modelId="{44351C13-6973-4FBF-949F-FC48466E6C8B}" srcId="{9025B266-AF04-49E0-B51C-06C0BFDA69E8}" destId="{D6A515B9-C726-4A3F-83E6-3384A33B5330}" srcOrd="6" destOrd="0" parTransId="{D621DA72-3D6E-466A-92D9-3C7640120A0E}" sibTransId="{7557C66F-20AC-4B53-88C4-E637817A5678}"/>
    <dgm:cxn modelId="{9F07E6EE-00EE-4507-A28B-FBED339666CC}" type="presOf" srcId="{17306072-DFE5-42C0-9CEC-404F60CE1B6A}" destId="{BF740CAE-9117-4910-9D31-0BA165659871}" srcOrd="1" destOrd="0" presId="urn:microsoft.com/office/officeart/2005/8/layout/radial1"/>
    <dgm:cxn modelId="{80F89764-B8F0-489A-BDE5-7B242A4BC269}" type="presOf" srcId="{8916726E-D742-4CA1-A6FC-8928E59DD367}" destId="{17280914-0AEE-4D7B-8075-F444E6A481B0}" srcOrd="0" destOrd="0" presId="urn:microsoft.com/office/officeart/2005/8/layout/radial1"/>
    <dgm:cxn modelId="{C7C28728-BBD8-4C6F-A622-E877092EBAAF}" type="presOf" srcId="{B4D80F5B-AF12-433C-962B-DCFA30DBDB5D}" destId="{CDF66993-BF09-46C1-8705-D8CB87144A4F}" srcOrd="0" destOrd="0" presId="urn:microsoft.com/office/officeart/2005/8/layout/radial1"/>
    <dgm:cxn modelId="{156DA2E5-0A2B-4C29-9445-CF37CBB6D3EF}" type="presOf" srcId="{D6A515B9-C726-4A3F-83E6-3384A33B5330}" destId="{0DAB8F0F-26F5-49D1-B208-E08D415D6BB2}" srcOrd="0" destOrd="0" presId="urn:microsoft.com/office/officeart/2005/8/layout/radial1"/>
    <dgm:cxn modelId="{F12100AF-ABB9-4AD6-83E7-5F874EE5134F}" srcId="{9025B266-AF04-49E0-B51C-06C0BFDA69E8}" destId="{29A54E91-0E8E-417D-BB2C-AC6A59B5ED4B}" srcOrd="5" destOrd="0" parTransId="{623A248B-C25B-4C0E-ADFB-C95DDBEB904E}" sibTransId="{01F0F686-370E-41F8-ACC7-4BDA969FEC29}"/>
    <dgm:cxn modelId="{2B725265-A24C-4423-8346-34AD99A308EB}" type="presOf" srcId="{47923E30-A4C5-4C73-8E04-AB6E8481E4F0}" destId="{BA192AC4-3294-412C-84FD-167773AE5E40}" srcOrd="0" destOrd="0" presId="urn:microsoft.com/office/officeart/2005/8/layout/radial1"/>
    <dgm:cxn modelId="{255903C7-8108-4284-AC0D-6EB490EE86D4}" type="presOf" srcId="{29E1D149-0548-4C66-9356-B0BB4AF80D20}" destId="{78837C63-4F03-4288-A86F-F7E3AF912E10}" srcOrd="0" destOrd="0" presId="urn:microsoft.com/office/officeart/2005/8/layout/radial1"/>
    <dgm:cxn modelId="{BA38C2DC-637F-4FF5-83B1-ACAE65BB620A}" type="presOf" srcId="{17306072-DFE5-42C0-9CEC-404F60CE1B6A}" destId="{B89D1ADC-6779-4776-9BA8-AC1A0C3D673E}" srcOrd="0" destOrd="0" presId="urn:microsoft.com/office/officeart/2005/8/layout/radial1"/>
    <dgm:cxn modelId="{4C964454-EF00-4E3E-9BF6-3F80EA62245D}" type="presOf" srcId="{29A54E91-0E8E-417D-BB2C-AC6A59B5ED4B}" destId="{1E16E768-13A9-4552-86C5-2A6A22736477}" srcOrd="0" destOrd="0" presId="urn:microsoft.com/office/officeart/2005/8/layout/radial1"/>
    <dgm:cxn modelId="{C39B2FBD-66EF-4EF6-AA6A-412E6222B865}" type="presOf" srcId="{2DC2B406-BA59-4244-B812-BB4CFD8DB5AE}" destId="{4983C481-7728-48BE-B363-05F04EF15277}" srcOrd="0" destOrd="0" presId="urn:microsoft.com/office/officeart/2005/8/layout/radial1"/>
    <dgm:cxn modelId="{ADC25510-F20F-4308-BC8D-11CB3E3AA6A2}" type="presOf" srcId="{C35F3888-BFB1-48D2-B2C8-C5D8276A2581}" destId="{9257E30D-D13E-44CF-9DDF-2FB31F8B270B}" srcOrd="0" destOrd="0" presId="urn:microsoft.com/office/officeart/2005/8/layout/radial1"/>
    <dgm:cxn modelId="{C111B7A1-9F9C-4714-8E5E-3B815513F967}" type="presOf" srcId="{952C5FC7-3823-4910-9592-C0D1DF0D6815}" destId="{A89026BF-5FE6-4499-9642-38D5B4AFEF9B}" srcOrd="0" destOrd="0" presId="urn:microsoft.com/office/officeart/2005/8/layout/radial1"/>
    <dgm:cxn modelId="{84B974D3-0DD4-4269-9016-AE974A7EFA65}" type="presOf" srcId="{B4D80F5B-AF12-433C-962B-DCFA30DBDB5D}" destId="{D77574F0-2842-46CA-B286-33AAD5B71659}" srcOrd="1" destOrd="0" presId="urn:microsoft.com/office/officeart/2005/8/layout/radial1"/>
    <dgm:cxn modelId="{256B311E-A009-45AA-B16F-453EEEEB00ED}" type="presOf" srcId="{C35F3888-BFB1-48D2-B2C8-C5D8276A2581}" destId="{DD406EAD-1903-47D2-BE1C-623544F5AF9F}" srcOrd="1" destOrd="0" presId="urn:microsoft.com/office/officeart/2005/8/layout/radial1"/>
    <dgm:cxn modelId="{43D4213B-1BEC-4868-89ED-96B4DE525D90}" srcId="{9025B266-AF04-49E0-B51C-06C0BFDA69E8}" destId="{29E1D149-0548-4C66-9356-B0BB4AF80D20}" srcOrd="3" destOrd="0" parTransId="{C35F3888-BFB1-48D2-B2C8-C5D8276A2581}" sibTransId="{698A6E22-53B0-41F5-B1C3-94CC25DB5D98}"/>
    <dgm:cxn modelId="{72A0D2AF-DCC3-46A6-984E-4E0810DF6B61}" type="presOf" srcId="{3B398FD7-4484-4253-A038-1F2E41E5E4E8}" destId="{AA5BB66F-3108-433F-8997-A79B2DE524EF}" srcOrd="1" destOrd="0" presId="urn:microsoft.com/office/officeart/2005/8/layout/radial1"/>
    <dgm:cxn modelId="{794E4911-9BBD-4408-B464-C570603AA5CD}" srcId="{9025B266-AF04-49E0-B51C-06C0BFDA69E8}" destId="{2DC2B406-BA59-4244-B812-BB4CFD8DB5AE}" srcOrd="2" destOrd="0" parTransId="{17306072-DFE5-42C0-9CEC-404F60CE1B6A}" sibTransId="{480F07EE-125B-48B0-8E0E-8DA0D0110AFC}"/>
    <dgm:cxn modelId="{BAB80801-24DA-420F-913B-2C86C65A794B}" type="presOf" srcId="{D621DA72-3D6E-466A-92D9-3C7640120A0E}" destId="{0DE8D580-A8B4-4FAD-8EF5-2D8421790136}" srcOrd="1" destOrd="0" presId="urn:microsoft.com/office/officeart/2005/8/layout/radial1"/>
    <dgm:cxn modelId="{E1BDAEAC-44AB-474F-9B8B-AE71E951CF09}" type="presOf" srcId="{3B398FD7-4484-4253-A038-1F2E41E5E4E8}" destId="{7E0C6EFD-8E98-4E6C-A75B-29F5B3F61B0D}" srcOrd="0" destOrd="0" presId="urn:microsoft.com/office/officeart/2005/8/layout/radial1"/>
    <dgm:cxn modelId="{3D5BD304-9705-462D-862E-76776DB23FA8}" srcId="{8916726E-D742-4CA1-A6FC-8928E59DD367}" destId="{9025B266-AF04-49E0-B51C-06C0BFDA69E8}" srcOrd="0" destOrd="0" parTransId="{96806DF3-5C3C-454F-B514-9CEE8E585818}" sibTransId="{57CE4B10-ED20-4B85-8073-C2B476DD9CE3}"/>
    <dgm:cxn modelId="{EEDC07EE-1D97-4CE0-93CB-F0091C4EF8D7}" type="presOf" srcId="{D621DA72-3D6E-466A-92D9-3C7640120A0E}" destId="{A45C1730-6731-43AB-8A8B-4FFE5BDB2E77}" srcOrd="0" destOrd="0" presId="urn:microsoft.com/office/officeart/2005/8/layout/radial1"/>
    <dgm:cxn modelId="{67A610D5-FFC2-4237-99C5-61437419D9CF}" srcId="{9025B266-AF04-49E0-B51C-06C0BFDA69E8}" destId="{00DAB109-E474-4B67-90DA-EDCD3ABD5C8A}" srcOrd="4" destOrd="0" parTransId="{952C5FC7-3823-4910-9592-C0D1DF0D6815}" sibTransId="{46B4BFFD-AD31-433C-B1AD-388A65337D5F}"/>
    <dgm:cxn modelId="{A260A69C-8ACC-4927-9F69-FB3E0687DEC5}" type="presOf" srcId="{9025B266-AF04-49E0-B51C-06C0BFDA69E8}" destId="{7F49051C-C94F-4667-B768-8F65B9497AEF}" srcOrd="0" destOrd="0" presId="urn:microsoft.com/office/officeart/2005/8/layout/radial1"/>
    <dgm:cxn modelId="{14E155E0-CE18-478A-AB24-85EA594E7E36}" srcId="{9025B266-AF04-49E0-B51C-06C0BFDA69E8}" destId="{47923E30-A4C5-4C73-8E04-AB6E8481E4F0}" srcOrd="0" destOrd="0" parTransId="{3B398FD7-4484-4253-A038-1F2E41E5E4E8}" sibTransId="{06377291-9005-4287-BFA6-CC088032BA48}"/>
    <dgm:cxn modelId="{071B9B76-AEFE-4CAE-B99E-2FE1383F37A9}" type="presOf" srcId="{952C5FC7-3823-4910-9592-C0D1DF0D6815}" destId="{03A06B11-B112-4173-A598-6CAC0B77CA0B}" srcOrd="1" destOrd="0" presId="urn:microsoft.com/office/officeart/2005/8/layout/radial1"/>
    <dgm:cxn modelId="{83E3F40D-E0FD-49B4-9D07-5939723F78A8}" type="presOf" srcId="{623A248B-C25B-4C0E-ADFB-C95DDBEB904E}" destId="{E02FE68F-605E-446B-AADD-BB2E826F4E84}" srcOrd="1" destOrd="0" presId="urn:microsoft.com/office/officeart/2005/8/layout/radial1"/>
    <dgm:cxn modelId="{4B3D3990-3E31-4D81-A3F9-6D995D903C15}" type="presOf" srcId="{93A1C1EF-EF13-48E1-B385-448CE47A004D}" destId="{A74A01C4-4D54-464C-8940-A1CA206BAD33}" srcOrd="0" destOrd="0" presId="urn:microsoft.com/office/officeart/2005/8/layout/radial1"/>
    <dgm:cxn modelId="{276EAE37-D615-49CB-8421-B531625B8408}" type="presParOf" srcId="{17280914-0AEE-4D7B-8075-F444E6A481B0}" destId="{7F49051C-C94F-4667-B768-8F65B9497AEF}" srcOrd="0" destOrd="0" presId="urn:microsoft.com/office/officeart/2005/8/layout/radial1"/>
    <dgm:cxn modelId="{87F7C765-8AD4-4762-AD74-4ED1AD431EDC}" type="presParOf" srcId="{17280914-0AEE-4D7B-8075-F444E6A481B0}" destId="{7E0C6EFD-8E98-4E6C-A75B-29F5B3F61B0D}" srcOrd="1" destOrd="0" presId="urn:microsoft.com/office/officeart/2005/8/layout/radial1"/>
    <dgm:cxn modelId="{485C84B9-C3C0-4692-AD82-82B4D68BFCE3}" type="presParOf" srcId="{7E0C6EFD-8E98-4E6C-A75B-29F5B3F61B0D}" destId="{AA5BB66F-3108-433F-8997-A79B2DE524EF}" srcOrd="0" destOrd="0" presId="urn:microsoft.com/office/officeart/2005/8/layout/radial1"/>
    <dgm:cxn modelId="{2FB18778-A572-4C2D-8F9C-C92C66BA9E59}" type="presParOf" srcId="{17280914-0AEE-4D7B-8075-F444E6A481B0}" destId="{BA192AC4-3294-412C-84FD-167773AE5E40}" srcOrd="2" destOrd="0" presId="urn:microsoft.com/office/officeart/2005/8/layout/radial1"/>
    <dgm:cxn modelId="{FC40A93D-25A5-484E-84F3-0E05C8A0F4BD}" type="presParOf" srcId="{17280914-0AEE-4D7B-8075-F444E6A481B0}" destId="{CDF66993-BF09-46C1-8705-D8CB87144A4F}" srcOrd="3" destOrd="0" presId="urn:microsoft.com/office/officeart/2005/8/layout/radial1"/>
    <dgm:cxn modelId="{9CCC54B9-80E1-4494-AE0F-2304EB43F695}" type="presParOf" srcId="{CDF66993-BF09-46C1-8705-D8CB87144A4F}" destId="{D77574F0-2842-46CA-B286-33AAD5B71659}" srcOrd="0" destOrd="0" presId="urn:microsoft.com/office/officeart/2005/8/layout/radial1"/>
    <dgm:cxn modelId="{754604CD-EBF0-4CC1-A3CA-FA9A2077FE6F}" type="presParOf" srcId="{17280914-0AEE-4D7B-8075-F444E6A481B0}" destId="{A74A01C4-4D54-464C-8940-A1CA206BAD33}" srcOrd="4" destOrd="0" presId="urn:microsoft.com/office/officeart/2005/8/layout/radial1"/>
    <dgm:cxn modelId="{947057EB-AB2A-4FBA-AEA3-0163C15A9805}" type="presParOf" srcId="{17280914-0AEE-4D7B-8075-F444E6A481B0}" destId="{B89D1ADC-6779-4776-9BA8-AC1A0C3D673E}" srcOrd="5" destOrd="0" presId="urn:microsoft.com/office/officeart/2005/8/layout/radial1"/>
    <dgm:cxn modelId="{1257A853-BB1D-44A4-A7FE-4F5E7607ADC1}" type="presParOf" srcId="{B89D1ADC-6779-4776-9BA8-AC1A0C3D673E}" destId="{BF740CAE-9117-4910-9D31-0BA165659871}" srcOrd="0" destOrd="0" presId="urn:microsoft.com/office/officeart/2005/8/layout/radial1"/>
    <dgm:cxn modelId="{0925E5DE-365C-4C78-830D-502000661697}" type="presParOf" srcId="{17280914-0AEE-4D7B-8075-F444E6A481B0}" destId="{4983C481-7728-48BE-B363-05F04EF15277}" srcOrd="6" destOrd="0" presId="urn:microsoft.com/office/officeart/2005/8/layout/radial1"/>
    <dgm:cxn modelId="{3D30FA38-C97B-4259-816C-BAA8408CE769}" type="presParOf" srcId="{17280914-0AEE-4D7B-8075-F444E6A481B0}" destId="{9257E30D-D13E-44CF-9DDF-2FB31F8B270B}" srcOrd="7" destOrd="0" presId="urn:microsoft.com/office/officeart/2005/8/layout/radial1"/>
    <dgm:cxn modelId="{98994843-D0DC-4D1B-89A6-F4BBDD9B9E3B}" type="presParOf" srcId="{9257E30D-D13E-44CF-9DDF-2FB31F8B270B}" destId="{DD406EAD-1903-47D2-BE1C-623544F5AF9F}" srcOrd="0" destOrd="0" presId="urn:microsoft.com/office/officeart/2005/8/layout/radial1"/>
    <dgm:cxn modelId="{BC1425C1-7915-4CDC-B596-6F821E09EA01}" type="presParOf" srcId="{17280914-0AEE-4D7B-8075-F444E6A481B0}" destId="{78837C63-4F03-4288-A86F-F7E3AF912E10}" srcOrd="8" destOrd="0" presId="urn:microsoft.com/office/officeart/2005/8/layout/radial1"/>
    <dgm:cxn modelId="{0FD431C2-E784-4B17-A583-0CC97A2D78C4}" type="presParOf" srcId="{17280914-0AEE-4D7B-8075-F444E6A481B0}" destId="{A89026BF-5FE6-4499-9642-38D5B4AFEF9B}" srcOrd="9" destOrd="0" presId="urn:microsoft.com/office/officeart/2005/8/layout/radial1"/>
    <dgm:cxn modelId="{2FB373F0-5E04-4FEF-94DF-58C5BC71D4BC}" type="presParOf" srcId="{A89026BF-5FE6-4499-9642-38D5B4AFEF9B}" destId="{03A06B11-B112-4173-A598-6CAC0B77CA0B}" srcOrd="0" destOrd="0" presId="urn:microsoft.com/office/officeart/2005/8/layout/radial1"/>
    <dgm:cxn modelId="{9EE6159F-AA9B-4991-81ED-C16BFBBA885B}" type="presParOf" srcId="{17280914-0AEE-4D7B-8075-F444E6A481B0}" destId="{8E35F63B-04F1-445D-AA13-B9D83CAC22BD}" srcOrd="10" destOrd="0" presId="urn:microsoft.com/office/officeart/2005/8/layout/radial1"/>
    <dgm:cxn modelId="{2FEE6285-A09C-40A2-A116-58BC7A45AA56}" type="presParOf" srcId="{17280914-0AEE-4D7B-8075-F444E6A481B0}" destId="{DCCB4AE2-F7D2-4E74-8AA1-14F00E1364FF}" srcOrd="11" destOrd="0" presId="urn:microsoft.com/office/officeart/2005/8/layout/radial1"/>
    <dgm:cxn modelId="{379C8163-85F9-4FC8-9091-4929C97B8DBC}" type="presParOf" srcId="{DCCB4AE2-F7D2-4E74-8AA1-14F00E1364FF}" destId="{E02FE68F-605E-446B-AADD-BB2E826F4E84}" srcOrd="0" destOrd="0" presId="urn:microsoft.com/office/officeart/2005/8/layout/radial1"/>
    <dgm:cxn modelId="{9D6ABEFF-A9B9-4E7B-B21E-0BD77B4C622B}" type="presParOf" srcId="{17280914-0AEE-4D7B-8075-F444E6A481B0}" destId="{1E16E768-13A9-4552-86C5-2A6A22736477}" srcOrd="12" destOrd="0" presId="urn:microsoft.com/office/officeart/2005/8/layout/radial1"/>
    <dgm:cxn modelId="{09BF9132-4AED-4258-A3A1-98B704A0E38A}" type="presParOf" srcId="{17280914-0AEE-4D7B-8075-F444E6A481B0}" destId="{A45C1730-6731-43AB-8A8B-4FFE5BDB2E77}" srcOrd="13" destOrd="0" presId="urn:microsoft.com/office/officeart/2005/8/layout/radial1"/>
    <dgm:cxn modelId="{9AB29675-78F7-445E-8215-3A35CC8AD669}" type="presParOf" srcId="{A45C1730-6731-43AB-8A8B-4FFE5BDB2E77}" destId="{0DE8D580-A8B4-4FAD-8EF5-2D8421790136}" srcOrd="0" destOrd="0" presId="urn:microsoft.com/office/officeart/2005/8/layout/radial1"/>
    <dgm:cxn modelId="{FAFD69C1-F5B5-4E8A-937B-304A7220FD58}" type="presParOf" srcId="{17280914-0AEE-4D7B-8075-F444E6A481B0}" destId="{0DAB8F0F-26F5-49D1-B208-E08D415D6BB2}"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D0DC4C-5691-454A-9F13-0CEEF645169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B22A4109-2F30-418A-9998-147EA14FCE8B}">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rgbClr val="FFF200"/>
            </a:gs>
            <a:gs pos="45000">
              <a:srgbClr val="FF7A00"/>
            </a:gs>
            <a:gs pos="70000">
              <a:srgbClr val="FF0300"/>
            </a:gs>
            <a:gs pos="100000">
              <a:srgbClr val="4D0808"/>
            </a:gs>
          </a:gsLst>
          <a:lin ang="0" scaled="1"/>
          <a:tileRect/>
        </a:gradFill>
      </dgm:spPr>
      <dgm:t>
        <a:bodyPr/>
        <a:lstStyle/>
        <a:p>
          <a:pPr rtl="1"/>
          <a:r>
            <a:rPr lang="fa-IR" sz="3000" b="1" dirty="0" smtClean="0">
              <a:solidFill>
                <a:schemeClr val="tx1"/>
              </a:solidFill>
              <a:latin typeface="Arial" pitchFamily="34" charset="0"/>
              <a:cs typeface="Arial" pitchFamily="34" charset="0"/>
            </a:rPr>
            <a:t>تهديد به آتش كشيدن خانه فاطمه</a:t>
          </a:r>
          <a:endParaRPr lang="fa-IR" sz="3000" b="1" dirty="0">
            <a:latin typeface="Arial" pitchFamily="34" charset="0"/>
            <a:cs typeface="Arial" pitchFamily="34" charset="0"/>
          </a:endParaRPr>
        </a:p>
      </dgm:t>
    </dgm:pt>
    <dgm:pt modelId="{86040A98-7BF5-4B59-B1AD-2C45C8443A5A}" type="parTrans" cxnId="{771A5AF3-CEF7-455F-A1B2-ED39C652A6D4}">
      <dgm:prSet/>
      <dgm:spPr/>
      <dgm:t>
        <a:bodyPr/>
        <a:lstStyle/>
        <a:p>
          <a:pPr rtl="1"/>
          <a:endParaRPr lang="fa-IR">
            <a:cs typeface="+mn-cs"/>
          </a:endParaRPr>
        </a:p>
      </dgm:t>
    </dgm:pt>
    <dgm:pt modelId="{8DA674DE-68F3-4D9E-85BC-609E6206260B}" type="sibTrans" cxnId="{771A5AF3-CEF7-455F-A1B2-ED39C652A6D4}">
      <dgm:prSet/>
      <dgm:spPr/>
      <dgm:t>
        <a:bodyPr/>
        <a:lstStyle/>
        <a:p>
          <a:pPr rtl="1"/>
          <a:endParaRPr lang="fa-IR"/>
        </a:p>
      </dgm:t>
    </dgm:pt>
    <dgm:pt modelId="{F5676329-F899-482B-84A2-EFF6D240B753}">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rgbClr val="FFF200"/>
            </a:gs>
            <a:gs pos="45000">
              <a:srgbClr val="FF7A00"/>
            </a:gs>
            <a:gs pos="70000">
              <a:srgbClr val="FF0300"/>
            </a:gs>
            <a:gs pos="100000">
              <a:srgbClr val="4D0808"/>
            </a:gs>
          </a:gsLst>
          <a:lin ang="5400000" scaled="1"/>
          <a:tileRect/>
        </a:gradFill>
      </dgm:spPr>
      <dgm:t>
        <a:bodyPr/>
        <a:lstStyle/>
        <a:p>
          <a:pPr rtl="1"/>
          <a:r>
            <a:rPr lang="fa-IR" sz="3200" b="1" dirty="0" smtClean="0">
              <a:solidFill>
                <a:schemeClr val="tx1"/>
              </a:solidFill>
              <a:latin typeface="Arial" pitchFamily="34" charset="0"/>
              <a:cs typeface="Arial" pitchFamily="34" charset="0"/>
            </a:rPr>
            <a:t>تهديد به احراق بيت فاطمه به نقل طبري</a:t>
          </a:r>
          <a:endParaRPr lang="fa-IR" sz="3200"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968811-216F-42C7-BF7C-52CD0E19F09A}" type="parTrans" cxnId="{E1E4E6BC-5DDE-480A-96C6-511E27E1E5E5}">
      <dgm:prSet custT="1"/>
      <dgm:spPr/>
      <dgm:t>
        <a:bodyPr/>
        <a:lstStyle/>
        <a:p>
          <a:pPr rtl="1"/>
          <a:endParaRPr lang="fa-IR" sz="3000">
            <a:latin typeface="Arial" pitchFamily="34" charset="0"/>
            <a:cs typeface="Arial" pitchFamily="34" charset="0"/>
          </a:endParaRPr>
        </a:p>
      </dgm:t>
    </dgm:pt>
    <dgm:pt modelId="{E4773CA1-2FDE-4D11-9443-B307544E4197}" type="sibTrans" cxnId="{E1E4E6BC-5DDE-480A-96C6-511E27E1E5E5}">
      <dgm:prSet/>
      <dgm:spPr/>
      <dgm:t>
        <a:bodyPr/>
        <a:lstStyle/>
        <a:p>
          <a:pPr rtl="1"/>
          <a:endParaRPr lang="fa-IR"/>
        </a:p>
      </dgm:t>
    </dgm:pt>
    <dgm:pt modelId="{692FF6BE-762C-4237-A3EE-6665D93560B3}">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59578">
              <a:srgbClr val="AECFF2"/>
            </a:gs>
            <a:gs pos="63760">
              <a:srgbClr val="B7D2EF"/>
            </a:gs>
            <a:gs pos="0">
              <a:srgbClr val="0070C0"/>
            </a:gs>
            <a:gs pos="39999">
              <a:srgbClr val="85C2FF"/>
            </a:gs>
            <a:gs pos="70000">
              <a:srgbClr val="C4D6EB"/>
            </a:gs>
            <a:gs pos="100000">
              <a:schemeClr val="bg1"/>
            </a:gs>
          </a:gsLst>
          <a:lin ang="16200000" scaled="0"/>
        </a:gradFill>
      </dgm:spPr>
      <dgm:t>
        <a:bodyPr/>
        <a:lstStyle/>
        <a:p>
          <a:pPr rtl="1"/>
          <a:r>
            <a:rPr lang="fa-IR" sz="4000" b="1" dirty="0" smtClean="0">
              <a:solidFill>
                <a:schemeClr val="tx1"/>
              </a:solidFill>
              <a:latin typeface="Arial" pitchFamily="34" charset="0"/>
              <a:cs typeface="Arial" pitchFamily="34" charset="0"/>
            </a:rPr>
            <a:t>بررسي سند روايت طبري</a:t>
          </a:r>
          <a:endParaRPr lang="fa-IR" sz="4000"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2FEC9B8-948D-4C03-A462-41671621B086}" type="parTrans" cxnId="{AEB92C34-DF47-4941-B0F9-7A4104D40CCA}">
      <dgm:prSet custT="1"/>
      <dgm:spPr/>
      <dgm:t>
        <a:bodyPr/>
        <a:lstStyle/>
        <a:p>
          <a:endParaRPr lang="en-US" sz="3000">
            <a:latin typeface="Arial" pitchFamily="34" charset="0"/>
            <a:cs typeface="Arial" pitchFamily="34" charset="0"/>
          </a:endParaRPr>
        </a:p>
      </dgm:t>
    </dgm:pt>
    <dgm:pt modelId="{20B088A0-AAAA-4532-B0B7-B5BB61ED723F}" type="sibTrans" cxnId="{AEB92C34-DF47-4941-B0F9-7A4104D40CCA}">
      <dgm:prSet/>
      <dgm:spPr/>
      <dgm:t>
        <a:bodyPr/>
        <a:lstStyle/>
        <a:p>
          <a:endParaRPr lang="en-US"/>
        </a:p>
      </dgm:t>
    </dgm:pt>
    <dgm:pt modelId="{4B211D92-0BED-434C-A96B-625054FE05D6}">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rgbClr val="FFF200"/>
            </a:gs>
            <a:gs pos="45000">
              <a:srgbClr val="FF7A00"/>
            </a:gs>
            <a:gs pos="70000">
              <a:srgbClr val="FF0300"/>
            </a:gs>
            <a:gs pos="100000">
              <a:srgbClr val="4D0808"/>
            </a:gs>
          </a:gsLst>
          <a:lin ang="5400000" scaled="1"/>
          <a:tileRect/>
        </a:gradFill>
      </dgm:spPr>
      <dgm:t>
        <a:bodyPr/>
        <a:lstStyle/>
        <a:p>
          <a:pPr rtl="1"/>
          <a:r>
            <a:rPr lang="fa-IR" b="1" dirty="0" smtClean="0">
              <a:solidFill>
                <a:schemeClr val="tx1"/>
              </a:solidFill>
              <a:latin typeface="Arial" pitchFamily="34" charset="0"/>
              <a:cs typeface="Arial" pitchFamily="34" charset="0"/>
            </a:rPr>
            <a:t>تهديد به احراق به نقل ابن ابي شيبة</a:t>
          </a:r>
          <a:endParaRPr lang="fa-IR"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3215F53-A5DD-4912-860A-CB1D7FD1B8A8}" type="parTrans" cxnId="{E910D2F2-50BA-45D4-978B-3530AC1A0D05}">
      <dgm:prSet custT="1"/>
      <dgm:spPr/>
      <dgm:t>
        <a:bodyPr/>
        <a:lstStyle/>
        <a:p>
          <a:endParaRPr lang="en-US" sz="3000">
            <a:latin typeface="Arial" pitchFamily="34" charset="0"/>
            <a:cs typeface="Arial" pitchFamily="34" charset="0"/>
          </a:endParaRPr>
        </a:p>
      </dgm:t>
    </dgm:pt>
    <dgm:pt modelId="{6BAB6B50-1851-42C5-AC3F-0F628E6729CA}" type="sibTrans" cxnId="{E910D2F2-50BA-45D4-978B-3530AC1A0D05}">
      <dgm:prSet/>
      <dgm:spPr/>
      <dgm:t>
        <a:bodyPr/>
        <a:lstStyle/>
        <a:p>
          <a:endParaRPr lang="en-US"/>
        </a:p>
      </dgm:t>
    </dgm:pt>
    <dgm:pt modelId="{B799C3D4-2D0D-4BE6-B15E-6C193AB54A0A}">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11000">
              <a:srgbClr val="0070C0"/>
            </a:gs>
            <a:gs pos="39999">
              <a:srgbClr val="85C2FF"/>
            </a:gs>
            <a:gs pos="70000">
              <a:srgbClr val="C4D6EB"/>
            </a:gs>
            <a:gs pos="100000">
              <a:schemeClr val="bg1"/>
            </a:gs>
          </a:gsLst>
          <a:lin ang="16200000" scaled="0"/>
        </a:gradFill>
      </dgm:spPr>
      <dgm:t>
        <a:bodyPr/>
        <a:lstStyle/>
        <a:p>
          <a:pPr rtl="1"/>
          <a:r>
            <a:rPr lang="fa-IR" b="1" dirty="0" smtClean="0">
              <a:solidFill>
                <a:schemeClr val="tx1"/>
              </a:solidFill>
              <a:latin typeface="Arial" pitchFamily="34" charset="0"/>
              <a:cs typeface="Arial" pitchFamily="34" charset="0"/>
            </a:rPr>
            <a:t>بررسي سند روايت  ابن ابي شيبة </a:t>
          </a:r>
          <a:endParaRPr lang="fa-IR"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250D486-B984-49B3-9413-68A88653C78B}" type="parTrans" cxnId="{828C998A-F505-488D-B62A-853462ED05F8}">
      <dgm:prSet custT="1"/>
      <dgm:spPr/>
      <dgm:t>
        <a:bodyPr/>
        <a:lstStyle/>
        <a:p>
          <a:endParaRPr lang="en-US" sz="3000">
            <a:latin typeface="Arial" pitchFamily="34" charset="0"/>
            <a:cs typeface="Arial" pitchFamily="34" charset="0"/>
          </a:endParaRPr>
        </a:p>
      </dgm:t>
    </dgm:pt>
    <dgm:pt modelId="{BFF28F14-72ED-4DE5-B155-6F8A4ADF091B}" type="sibTrans" cxnId="{828C998A-F505-488D-B62A-853462ED05F8}">
      <dgm:prSet/>
      <dgm:spPr/>
      <dgm:t>
        <a:bodyPr/>
        <a:lstStyle/>
        <a:p>
          <a:endParaRPr lang="en-US"/>
        </a:p>
      </dgm:t>
    </dgm:pt>
    <dgm:pt modelId="{2A3AB424-D584-43AE-A8CA-7A5001178022}">
      <dgm:prSet phldrT="[Text]" custT="1">
        <dgm:style>
          <a:lnRef idx="0">
            <a:schemeClr val="accent6"/>
          </a:lnRef>
          <a:fillRef idx="3">
            <a:schemeClr val="accent6"/>
          </a:fillRef>
          <a:effectRef idx="3">
            <a:schemeClr val="accent6"/>
          </a:effectRef>
          <a:fontRef idx="minor">
            <a:schemeClr val="lt1"/>
          </a:fontRef>
        </dgm:style>
      </dgm:prSet>
      <dgm:spPr>
        <a:gradFill flip="none" rotWithShape="1">
          <a:gsLst>
            <a:gs pos="0">
              <a:srgbClr val="FFF200"/>
            </a:gs>
            <a:gs pos="45000">
              <a:srgbClr val="FF7A00"/>
            </a:gs>
            <a:gs pos="70000">
              <a:srgbClr val="FF0300"/>
            </a:gs>
            <a:gs pos="100000">
              <a:srgbClr val="4D0808"/>
            </a:gs>
          </a:gsLst>
          <a:lin ang="5400000" scaled="1"/>
          <a:tileRect/>
        </a:gradFill>
      </dgm:spPr>
      <dgm:t>
        <a:bodyPr/>
        <a:lstStyle/>
        <a:p>
          <a:pPr rtl="1"/>
          <a:r>
            <a:rPr lang="fa-IR" sz="3600" b="1" dirty="0" smtClean="0">
              <a:solidFill>
                <a:schemeClr val="tx1"/>
              </a:solidFill>
              <a:latin typeface="Arial" pitchFamily="34" charset="0"/>
              <a:cs typeface="Arial" pitchFamily="34" charset="0"/>
            </a:rPr>
            <a:t>تهديد به احراق به نقل بلاذري</a:t>
          </a:r>
          <a:endParaRPr lang="fa-IR" sz="3600" b="1"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EB4063F-1977-4DA5-8E8E-D456F254368C}" type="parTrans" cxnId="{29A57734-DAA0-4EA8-B459-FFC0BEDEB16B}">
      <dgm:prSet/>
      <dgm:spPr/>
      <dgm:t>
        <a:bodyPr/>
        <a:lstStyle/>
        <a:p>
          <a:endParaRPr lang="en-US"/>
        </a:p>
      </dgm:t>
    </dgm:pt>
    <dgm:pt modelId="{475E30D7-DA6C-47C6-9D7C-9BF6E3882644}" type="sibTrans" cxnId="{29A57734-DAA0-4EA8-B459-FFC0BEDEB16B}">
      <dgm:prSet/>
      <dgm:spPr/>
      <dgm:t>
        <a:bodyPr/>
        <a:lstStyle/>
        <a:p>
          <a:endParaRPr lang="en-US"/>
        </a:p>
      </dgm:t>
    </dgm:pt>
    <dgm:pt modelId="{333CF998-D34C-4A13-BCD0-FCB7FD693EEE}">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34999">
              <a:srgbClr val="81BEFF"/>
            </a:gs>
            <a:gs pos="29999">
              <a:srgbClr val="7CB9FF"/>
            </a:gs>
            <a:gs pos="19999">
              <a:srgbClr val="72B0FF"/>
            </a:gs>
            <a:gs pos="0">
              <a:schemeClr val="tx2"/>
            </a:gs>
            <a:gs pos="39999">
              <a:srgbClr val="85C2FF"/>
            </a:gs>
            <a:gs pos="70000">
              <a:srgbClr val="C4D6EB"/>
            </a:gs>
            <a:gs pos="100000">
              <a:schemeClr val="bg2"/>
            </a:gs>
          </a:gsLst>
          <a:lin ang="16200000" scaled="0"/>
        </a:gradFill>
      </dgm:spPr>
      <dgm:t>
        <a:bodyPr/>
        <a:lstStyle/>
        <a:p>
          <a:pPr rtl="1"/>
          <a:r>
            <a:rPr lang="fa-IR" sz="4000" b="1" dirty="0" smtClean="0">
              <a:solidFill>
                <a:schemeClr val="tx1"/>
              </a:solidFill>
              <a:latin typeface="Arial" pitchFamily="34" charset="0"/>
              <a:cs typeface="Arial" pitchFamily="34" charset="0"/>
            </a:rPr>
            <a:t>بررسي سند بلاذري</a:t>
          </a:r>
          <a:endParaRPr lang="fa-IR" sz="4000" dirty="0">
            <a:solidFill>
              <a:schemeClr val="tx1"/>
            </a:solidFill>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7AC7CDD8-4C69-41F6-A8E4-7E5F17AF918C}" type="parTrans" cxnId="{55A2EED1-21F9-493F-AEA9-4871955E888E}">
      <dgm:prSet/>
      <dgm:spPr/>
      <dgm:t>
        <a:bodyPr/>
        <a:lstStyle/>
        <a:p>
          <a:endParaRPr lang="en-US"/>
        </a:p>
      </dgm:t>
    </dgm:pt>
    <dgm:pt modelId="{1D82E004-38C7-474E-9F80-120F2DC2A171}" type="sibTrans" cxnId="{55A2EED1-21F9-493F-AEA9-4871955E888E}">
      <dgm:prSet/>
      <dgm:spPr/>
      <dgm:t>
        <a:bodyPr/>
        <a:lstStyle/>
        <a:p>
          <a:endParaRPr lang="en-US"/>
        </a:p>
      </dgm:t>
    </dgm:pt>
    <dgm:pt modelId="{DE31C4AC-1399-44D0-91A8-6CF274DA06E8}" type="pres">
      <dgm:prSet presAssocID="{88D0DC4C-5691-454A-9F13-0CEEF6451692}" presName="diagram" presStyleCnt="0">
        <dgm:presLayoutVars>
          <dgm:chPref val="1"/>
          <dgm:dir val="rev"/>
          <dgm:animOne val="branch"/>
          <dgm:animLvl val="lvl"/>
          <dgm:resizeHandles val="exact"/>
        </dgm:presLayoutVars>
      </dgm:prSet>
      <dgm:spPr/>
      <dgm:t>
        <a:bodyPr/>
        <a:lstStyle/>
        <a:p>
          <a:pPr rtl="1"/>
          <a:endParaRPr lang="fa-IR"/>
        </a:p>
      </dgm:t>
    </dgm:pt>
    <dgm:pt modelId="{B6F0E909-2F7E-413C-BE50-B0BDD2FD7B02}" type="pres">
      <dgm:prSet presAssocID="{B22A4109-2F30-418A-9998-147EA14FCE8B}" presName="root1" presStyleCnt="0"/>
      <dgm:spPr/>
    </dgm:pt>
    <dgm:pt modelId="{DFB13AC2-016E-4B0A-87A0-C6E315805744}" type="pres">
      <dgm:prSet presAssocID="{B22A4109-2F30-418A-9998-147EA14FCE8B}" presName="LevelOneTextNode" presStyleLbl="node0" presStyleIdx="0" presStyleCnt="1">
        <dgm:presLayoutVars>
          <dgm:chPref val="3"/>
        </dgm:presLayoutVars>
      </dgm:prSet>
      <dgm:spPr/>
      <dgm:t>
        <a:bodyPr/>
        <a:lstStyle/>
        <a:p>
          <a:endParaRPr lang="en-US"/>
        </a:p>
      </dgm:t>
    </dgm:pt>
    <dgm:pt modelId="{9022B144-A6CF-43A3-8926-C112F36F6724}" type="pres">
      <dgm:prSet presAssocID="{B22A4109-2F30-418A-9998-147EA14FCE8B}" presName="level2hierChild" presStyleCnt="0"/>
      <dgm:spPr/>
    </dgm:pt>
    <dgm:pt modelId="{9E790595-CA2F-451A-9431-ACA41FED210A}" type="pres">
      <dgm:prSet presAssocID="{F4968811-216F-42C7-BF7C-52CD0E19F09A}" presName="conn2-1" presStyleLbl="parChTrans1D2" presStyleIdx="0" presStyleCnt="6"/>
      <dgm:spPr/>
      <dgm:t>
        <a:bodyPr/>
        <a:lstStyle/>
        <a:p>
          <a:pPr rtl="1"/>
          <a:endParaRPr lang="fa-IR"/>
        </a:p>
      </dgm:t>
    </dgm:pt>
    <dgm:pt modelId="{DBE073CA-1926-4BE0-BA48-9A484E72F73B}" type="pres">
      <dgm:prSet presAssocID="{F4968811-216F-42C7-BF7C-52CD0E19F09A}" presName="connTx" presStyleLbl="parChTrans1D2" presStyleIdx="0" presStyleCnt="6"/>
      <dgm:spPr/>
      <dgm:t>
        <a:bodyPr/>
        <a:lstStyle/>
        <a:p>
          <a:pPr rtl="1"/>
          <a:endParaRPr lang="fa-IR"/>
        </a:p>
      </dgm:t>
    </dgm:pt>
    <dgm:pt modelId="{8AD67330-6D10-4D4C-A9E2-44F21CCF1F33}" type="pres">
      <dgm:prSet presAssocID="{F5676329-F899-482B-84A2-EFF6D240B753}" presName="root2" presStyleCnt="0"/>
      <dgm:spPr/>
    </dgm:pt>
    <dgm:pt modelId="{69B8B613-19A6-4410-A0D2-2EC8D7630B90}" type="pres">
      <dgm:prSet presAssocID="{F5676329-F899-482B-84A2-EFF6D240B753}" presName="LevelTwoTextNode" presStyleLbl="node2" presStyleIdx="0" presStyleCnt="6" custScaleX="232827" custScaleY="67840" custLinFactNeighborX="14259" custLinFactNeighborY="-20480">
        <dgm:presLayoutVars>
          <dgm:chPref val="3"/>
        </dgm:presLayoutVars>
      </dgm:prSet>
      <dgm:spPr/>
      <dgm:t>
        <a:bodyPr/>
        <a:lstStyle/>
        <a:p>
          <a:pPr rtl="1"/>
          <a:endParaRPr lang="fa-IR"/>
        </a:p>
      </dgm:t>
    </dgm:pt>
    <dgm:pt modelId="{17BDDD60-A9C3-4B75-9661-1A780855C0AE}" type="pres">
      <dgm:prSet presAssocID="{F5676329-F899-482B-84A2-EFF6D240B753}" presName="level3hierChild" presStyleCnt="0"/>
      <dgm:spPr/>
    </dgm:pt>
    <dgm:pt modelId="{C6516C59-7312-4D00-8C91-D971CD183CB4}" type="pres">
      <dgm:prSet presAssocID="{12FEC9B8-948D-4C03-A462-41671621B086}" presName="conn2-1" presStyleLbl="parChTrans1D2" presStyleIdx="1" presStyleCnt="6"/>
      <dgm:spPr/>
      <dgm:t>
        <a:bodyPr/>
        <a:lstStyle/>
        <a:p>
          <a:endParaRPr lang="en-US"/>
        </a:p>
      </dgm:t>
    </dgm:pt>
    <dgm:pt modelId="{CBE93A2C-CFE5-4551-97A0-D95E0F654259}" type="pres">
      <dgm:prSet presAssocID="{12FEC9B8-948D-4C03-A462-41671621B086}" presName="connTx" presStyleLbl="parChTrans1D2" presStyleIdx="1" presStyleCnt="6"/>
      <dgm:spPr/>
      <dgm:t>
        <a:bodyPr/>
        <a:lstStyle/>
        <a:p>
          <a:endParaRPr lang="en-US"/>
        </a:p>
      </dgm:t>
    </dgm:pt>
    <dgm:pt modelId="{5A6DE096-93D2-4895-A6FF-1A71126FB861}" type="pres">
      <dgm:prSet presAssocID="{692FF6BE-762C-4237-A3EE-6665D93560B3}" presName="root2" presStyleCnt="0"/>
      <dgm:spPr/>
    </dgm:pt>
    <dgm:pt modelId="{8A276602-8ACA-49CF-BBF3-48458D5B47D8}" type="pres">
      <dgm:prSet presAssocID="{692FF6BE-762C-4237-A3EE-6665D93560B3}" presName="LevelTwoTextNode" presStyleLbl="node2" presStyleIdx="1" presStyleCnt="6" custScaleX="232827" custScaleY="72733" custLinFactNeighborX="14259" custLinFactNeighborY="-14820">
        <dgm:presLayoutVars>
          <dgm:chPref val="3"/>
        </dgm:presLayoutVars>
      </dgm:prSet>
      <dgm:spPr/>
      <dgm:t>
        <a:bodyPr/>
        <a:lstStyle/>
        <a:p>
          <a:endParaRPr lang="en-US"/>
        </a:p>
      </dgm:t>
    </dgm:pt>
    <dgm:pt modelId="{CE250387-357B-42F3-A4DB-CAB11B4D10D2}" type="pres">
      <dgm:prSet presAssocID="{692FF6BE-762C-4237-A3EE-6665D93560B3}" presName="level3hierChild" presStyleCnt="0"/>
      <dgm:spPr/>
    </dgm:pt>
    <dgm:pt modelId="{B8B1965C-7E97-440E-B127-B9C6DC440B17}" type="pres">
      <dgm:prSet presAssocID="{23215F53-A5DD-4912-860A-CB1D7FD1B8A8}" presName="conn2-1" presStyleLbl="parChTrans1D2" presStyleIdx="2" presStyleCnt="6"/>
      <dgm:spPr/>
      <dgm:t>
        <a:bodyPr/>
        <a:lstStyle/>
        <a:p>
          <a:endParaRPr lang="en-US"/>
        </a:p>
      </dgm:t>
    </dgm:pt>
    <dgm:pt modelId="{25C39243-5F27-4438-8916-A399D6D76EB6}" type="pres">
      <dgm:prSet presAssocID="{23215F53-A5DD-4912-860A-CB1D7FD1B8A8}" presName="connTx" presStyleLbl="parChTrans1D2" presStyleIdx="2" presStyleCnt="6"/>
      <dgm:spPr/>
      <dgm:t>
        <a:bodyPr/>
        <a:lstStyle/>
        <a:p>
          <a:endParaRPr lang="en-US"/>
        </a:p>
      </dgm:t>
    </dgm:pt>
    <dgm:pt modelId="{61E461F8-C3AD-4D06-8772-654EC80D96B6}" type="pres">
      <dgm:prSet presAssocID="{4B211D92-0BED-434C-A96B-625054FE05D6}" presName="root2" presStyleCnt="0"/>
      <dgm:spPr/>
    </dgm:pt>
    <dgm:pt modelId="{D7FC3A57-C936-4BE5-A479-6DD6E5A3CF64}" type="pres">
      <dgm:prSet presAssocID="{4B211D92-0BED-434C-A96B-625054FE05D6}" presName="LevelTwoTextNode" presStyleLbl="node2" presStyleIdx="2" presStyleCnt="6" custScaleX="232827" custScaleY="72733" custLinFactNeighborX="14259" custLinFactNeighborY="-17649">
        <dgm:presLayoutVars>
          <dgm:chPref val="3"/>
        </dgm:presLayoutVars>
      </dgm:prSet>
      <dgm:spPr/>
      <dgm:t>
        <a:bodyPr/>
        <a:lstStyle/>
        <a:p>
          <a:endParaRPr lang="en-US"/>
        </a:p>
      </dgm:t>
    </dgm:pt>
    <dgm:pt modelId="{8F75DEF6-9C29-4E79-BBAC-4544D11486DC}" type="pres">
      <dgm:prSet presAssocID="{4B211D92-0BED-434C-A96B-625054FE05D6}" presName="level3hierChild" presStyleCnt="0"/>
      <dgm:spPr/>
    </dgm:pt>
    <dgm:pt modelId="{675D2293-DCDE-4F34-B85A-DC35AEFC82E9}" type="pres">
      <dgm:prSet presAssocID="{B250D486-B984-49B3-9413-68A88653C78B}" presName="conn2-1" presStyleLbl="parChTrans1D2" presStyleIdx="3" presStyleCnt="6"/>
      <dgm:spPr/>
      <dgm:t>
        <a:bodyPr/>
        <a:lstStyle/>
        <a:p>
          <a:endParaRPr lang="en-US"/>
        </a:p>
      </dgm:t>
    </dgm:pt>
    <dgm:pt modelId="{8FF6605B-02DD-455F-931B-B5EF3F1FED9A}" type="pres">
      <dgm:prSet presAssocID="{B250D486-B984-49B3-9413-68A88653C78B}" presName="connTx" presStyleLbl="parChTrans1D2" presStyleIdx="3" presStyleCnt="6"/>
      <dgm:spPr/>
      <dgm:t>
        <a:bodyPr/>
        <a:lstStyle/>
        <a:p>
          <a:endParaRPr lang="en-US"/>
        </a:p>
      </dgm:t>
    </dgm:pt>
    <dgm:pt modelId="{61B85E2B-CBEC-4302-A7EF-FB2B7C65D06C}" type="pres">
      <dgm:prSet presAssocID="{B799C3D4-2D0D-4BE6-B15E-6C193AB54A0A}" presName="root2" presStyleCnt="0"/>
      <dgm:spPr/>
    </dgm:pt>
    <dgm:pt modelId="{1C6EFB38-B4FC-43C2-A1C9-CA01D425FB85}" type="pres">
      <dgm:prSet presAssocID="{B799C3D4-2D0D-4BE6-B15E-6C193AB54A0A}" presName="LevelTwoTextNode" presStyleLbl="node2" presStyleIdx="3" presStyleCnt="6" custScaleX="232827" custScaleY="65193" custLinFactNeighborX="14259" custLinFactNeighborY="-14084">
        <dgm:presLayoutVars>
          <dgm:chPref val="3"/>
        </dgm:presLayoutVars>
      </dgm:prSet>
      <dgm:spPr/>
      <dgm:t>
        <a:bodyPr/>
        <a:lstStyle/>
        <a:p>
          <a:endParaRPr lang="en-US"/>
        </a:p>
      </dgm:t>
    </dgm:pt>
    <dgm:pt modelId="{074FD270-0A0A-42F5-BDFE-DB0FA13C82A3}" type="pres">
      <dgm:prSet presAssocID="{B799C3D4-2D0D-4BE6-B15E-6C193AB54A0A}" presName="level3hierChild" presStyleCnt="0"/>
      <dgm:spPr/>
    </dgm:pt>
    <dgm:pt modelId="{B85FBB9E-7282-4342-9750-B3B59371CBEE}" type="pres">
      <dgm:prSet presAssocID="{BEB4063F-1977-4DA5-8E8E-D456F254368C}" presName="conn2-1" presStyleLbl="parChTrans1D2" presStyleIdx="4" presStyleCnt="6"/>
      <dgm:spPr/>
      <dgm:t>
        <a:bodyPr/>
        <a:lstStyle/>
        <a:p>
          <a:endParaRPr lang="en-US"/>
        </a:p>
      </dgm:t>
    </dgm:pt>
    <dgm:pt modelId="{2BBE0018-D3CC-4876-BD95-642894C9BFD7}" type="pres">
      <dgm:prSet presAssocID="{BEB4063F-1977-4DA5-8E8E-D456F254368C}" presName="connTx" presStyleLbl="parChTrans1D2" presStyleIdx="4" presStyleCnt="6"/>
      <dgm:spPr/>
      <dgm:t>
        <a:bodyPr/>
        <a:lstStyle/>
        <a:p>
          <a:endParaRPr lang="en-US"/>
        </a:p>
      </dgm:t>
    </dgm:pt>
    <dgm:pt modelId="{E5208A9C-0BFA-4D5D-B4AE-6AAA64067D22}" type="pres">
      <dgm:prSet presAssocID="{2A3AB424-D584-43AE-A8CA-7A5001178022}" presName="root2" presStyleCnt="0"/>
      <dgm:spPr/>
    </dgm:pt>
    <dgm:pt modelId="{447086D2-1B74-4C87-BCD6-7A50ED1602F2}" type="pres">
      <dgm:prSet presAssocID="{2A3AB424-D584-43AE-A8CA-7A5001178022}" presName="LevelTwoTextNode" presStyleLbl="node2" presStyleIdx="4" presStyleCnt="6" custScaleX="232827" custScaleY="65193" custLinFactNeighborX="13179" custLinFactNeighborY="-11668">
        <dgm:presLayoutVars>
          <dgm:chPref val="3"/>
        </dgm:presLayoutVars>
      </dgm:prSet>
      <dgm:spPr/>
      <dgm:t>
        <a:bodyPr/>
        <a:lstStyle/>
        <a:p>
          <a:endParaRPr lang="en-US"/>
        </a:p>
      </dgm:t>
    </dgm:pt>
    <dgm:pt modelId="{27A8FE81-A4E0-4CE9-AF6F-E897DAB89F77}" type="pres">
      <dgm:prSet presAssocID="{2A3AB424-D584-43AE-A8CA-7A5001178022}" presName="level3hierChild" presStyleCnt="0"/>
      <dgm:spPr/>
    </dgm:pt>
    <dgm:pt modelId="{0E83F546-FC89-48F8-AAF6-5286827C4832}" type="pres">
      <dgm:prSet presAssocID="{7AC7CDD8-4C69-41F6-A8E4-7E5F17AF918C}" presName="conn2-1" presStyleLbl="parChTrans1D2" presStyleIdx="5" presStyleCnt="6"/>
      <dgm:spPr/>
      <dgm:t>
        <a:bodyPr/>
        <a:lstStyle/>
        <a:p>
          <a:endParaRPr lang="en-US"/>
        </a:p>
      </dgm:t>
    </dgm:pt>
    <dgm:pt modelId="{86FA2F90-08AA-4E46-AFB3-B7B0803EAE37}" type="pres">
      <dgm:prSet presAssocID="{7AC7CDD8-4C69-41F6-A8E4-7E5F17AF918C}" presName="connTx" presStyleLbl="parChTrans1D2" presStyleIdx="5" presStyleCnt="6"/>
      <dgm:spPr/>
      <dgm:t>
        <a:bodyPr/>
        <a:lstStyle/>
        <a:p>
          <a:endParaRPr lang="en-US"/>
        </a:p>
      </dgm:t>
    </dgm:pt>
    <dgm:pt modelId="{DA4675B2-6184-4991-AC6B-C6D6473DD467}" type="pres">
      <dgm:prSet presAssocID="{333CF998-D34C-4A13-BCD0-FCB7FD693EEE}" presName="root2" presStyleCnt="0"/>
      <dgm:spPr/>
    </dgm:pt>
    <dgm:pt modelId="{94BA4F5F-914D-4868-B4E5-A26E0E13461B}" type="pres">
      <dgm:prSet presAssocID="{333CF998-D34C-4A13-BCD0-FCB7FD693EEE}" presName="LevelTwoTextNode" presStyleLbl="node2" presStyleIdx="5" presStyleCnt="6" custScaleX="232827" custScaleY="65193" custLinFactNeighborX="13179" custLinFactNeighborY="-11668">
        <dgm:presLayoutVars>
          <dgm:chPref val="3"/>
        </dgm:presLayoutVars>
      </dgm:prSet>
      <dgm:spPr/>
      <dgm:t>
        <a:bodyPr/>
        <a:lstStyle/>
        <a:p>
          <a:endParaRPr lang="en-US"/>
        </a:p>
      </dgm:t>
    </dgm:pt>
    <dgm:pt modelId="{3098C9C4-F577-48B1-8CA9-51E3FAB878DD}" type="pres">
      <dgm:prSet presAssocID="{333CF998-D34C-4A13-BCD0-FCB7FD693EEE}" presName="level3hierChild" presStyleCnt="0"/>
      <dgm:spPr/>
    </dgm:pt>
  </dgm:ptLst>
  <dgm:cxnLst>
    <dgm:cxn modelId="{2B1CF8F9-B63E-47FA-9421-EA006B42DD3F}" type="presOf" srcId="{F4968811-216F-42C7-BF7C-52CD0E19F09A}" destId="{DBE073CA-1926-4BE0-BA48-9A484E72F73B}" srcOrd="1" destOrd="0" presId="urn:microsoft.com/office/officeart/2005/8/layout/hierarchy2"/>
    <dgm:cxn modelId="{2F9AA93D-864C-4E81-9F91-78712B1E1FFD}" type="presOf" srcId="{BEB4063F-1977-4DA5-8E8E-D456F254368C}" destId="{2BBE0018-D3CC-4876-BD95-642894C9BFD7}" srcOrd="1" destOrd="0" presId="urn:microsoft.com/office/officeart/2005/8/layout/hierarchy2"/>
    <dgm:cxn modelId="{B41269C1-6B9F-4942-8E02-CAE319DAD167}" type="presOf" srcId="{692FF6BE-762C-4237-A3EE-6665D93560B3}" destId="{8A276602-8ACA-49CF-BBF3-48458D5B47D8}" srcOrd="0" destOrd="0" presId="urn:microsoft.com/office/officeart/2005/8/layout/hierarchy2"/>
    <dgm:cxn modelId="{4BD11F12-A8D0-4CE3-BD37-F6B3B93CA5CA}" type="presOf" srcId="{B250D486-B984-49B3-9413-68A88653C78B}" destId="{675D2293-DCDE-4F34-B85A-DC35AEFC82E9}" srcOrd="0" destOrd="0" presId="urn:microsoft.com/office/officeart/2005/8/layout/hierarchy2"/>
    <dgm:cxn modelId="{018BE57F-1C5C-4A27-B636-B73314BEF881}" type="presOf" srcId="{B250D486-B984-49B3-9413-68A88653C78B}" destId="{8FF6605B-02DD-455F-931B-B5EF3F1FED9A}" srcOrd="1" destOrd="0" presId="urn:microsoft.com/office/officeart/2005/8/layout/hierarchy2"/>
    <dgm:cxn modelId="{3F24EC5A-9DE4-4EA1-B986-C53DA51819C4}" type="presOf" srcId="{F4968811-216F-42C7-BF7C-52CD0E19F09A}" destId="{9E790595-CA2F-451A-9431-ACA41FED210A}" srcOrd="0" destOrd="0" presId="urn:microsoft.com/office/officeart/2005/8/layout/hierarchy2"/>
    <dgm:cxn modelId="{BD0C149C-B92F-40A9-9EC6-2E47A5DC69A5}" type="presOf" srcId="{4B211D92-0BED-434C-A96B-625054FE05D6}" destId="{D7FC3A57-C936-4BE5-A479-6DD6E5A3CF64}" srcOrd="0" destOrd="0" presId="urn:microsoft.com/office/officeart/2005/8/layout/hierarchy2"/>
    <dgm:cxn modelId="{771A5AF3-CEF7-455F-A1B2-ED39C652A6D4}" srcId="{88D0DC4C-5691-454A-9F13-0CEEF6451692}" destId="{B22A4109-2F30-418A-9998-147EA14FCE8B}" srcOrd="0" destOrd="0" parTransId="{86040A98-7BF5-4B59-B1AD-2C45C8443A5A}" sibTransId="{8DA674DE-68F3-4D9E-85BC-609E6206260B}"/>
    <dgm:cxn modelId="{29A57734-DAA0-4EA8-B459-FFC0BEDEB16B}" srcId="{B22A4109-2F30-418A-9998-147EA14FCE8B}" destId="{2A3AB424-D584-43AE-A8CA-7A5001178022}" srcOrd="4" destOrd="0" parTransId="{BEB4063F-1977-4DA5-8E8E-D456F254368C}" sibTransId="{475E30D7-DA6C-47C6-9D7C-9BF6E3882644}"/>
    <dgm:cxn modelId="{1A6EE64E-423D-4C0B-98A7-FADF9DAB02F5}" type="presOf" srcId="{BEB4063F-1977-4DA5-8E8E-D456F254368C}" destId="{B85FBB9E-7282-4342-9750-B3B59371CBEE}" srcOrd="0" destOrd="0" presId="urn:microsoft.com/office/officeart/2005/8/layout/hierarchy2"/>
    <dgm:cxn modelId="{AEB92C34-DF47-4941-B0F9-7A4104D40CCA}" srcId="{B22A4109-2F30-418A-9998-147EA14FCE8B}" destId="{692FF6BE-762C-4237-A3EE-6665D93560B3}" srcOrd="1" destOrd="0" parTransId="{12FEC9B8-948D-4C03-A462-41671621B086}" sibTransId="{20B088A0-AAAA-4532-B0B7-B5BB61ED723F}"/>
    <dgm:cxn modelId="{D026A731-E664-4A62-B6A1-8B446BD85F47}" type="presOf" srcId="{7AC7CDD8-4C69-41F6-A8E4-7E5F17AF918C}" destId="{86FA2F90-08AA-4E46-AFB3-B7B0803EAE37}" srcOrd="1" destOrd="0" presId="urn:microsoft.com/office/officeart/2005/8/layout/hierarchy2"/>
    <dgm:cxn modelId="{55A2EED1-21F9-493F-AEA9-4871955E888E}" srcId="{B22A4109-2F30-418A-9998-147EA14FCE8B}" destId="{333CF998-D34C-4A13-BCD0-FCB7FD693EEE}" srcOrd="5" destOrd="0" parTransId="{7AC7CDD8-4C69-41F6-A8E4-7E5F17AF918C}" sibTransId="{1D82E004-38C7-474E-9F80-120F2DC2A171}"/>
    <dgm:cxn modelId="{E1E4E6BC-5DDE-480A-96C6-511E27E1E5E5}" srcId="{B22A4109-2F30-418A-9998-147EA14FCE8B}" destId="{F5676329-F899-482B-84A2-EFF6D240B753}" srcOrd="0" destOrd="0" parTransId="{F4968811-216F-42C7-BF7C-52CD0E19F09A}" sibTransId="{E4773CA1-2FDE-4D11-9443-B307544E4197}"/>
    <dgm:cxn modelId="{904A25E4-EF62-483C-A46A-257DEAA2F5AA}" type="presOf" srcId="{2A3AB424-D584-43AE-A8CA-7A5001178022}" destId="{447086D2-1B74-4C87-BCD6-7A50ED1602F2}" srcOrd="0" destOrd="0" presId="urn:microsoft.com/office/officeart/2005/8/layout/hierarchy2"/>
    <dgm:cxn modelId="{16C02BA0-589E-4AC9-B2A7-C7C54C1E7E25}" type="presOf" srcId="{12FEC9B8-948D-4C03-A462-41671621B086}" destId="{C6516C59-7312-4D00-8C91-D971CD183CB4}" srcOrd="0" destOrd="0" presId="urn:microsoft.com/office/officeart/2005/8/layout/hierarchy2"/>
    <dgm:cxn modelId="{0A3E58F1-3721-4577-9AF1-ACAFDA1F99E0}" type="presOf" srcId="{23215F53-A5DD-4912-860A-CB1D7FD1B8A8}" destId="{25C39243-5F27-4438-8916-A399D6D76EB6}" srcOrd="1" destOrd="0" presId="urn:microsoft.com/office/officeart/2005/8/layout/hierarchy2"/>
    <dgm:cxn modelId="{8E9E0084-35A8-42D1-A9AA-EBE91C6F485C}" type="presOf" srcId="{333CF998-D34C-4A13-BCD0-FCB7FD693EEE}" destId="{94BA4F5F-914D-4868-B4E5-A26E0E13461B}" srcOrd="0" destOrd="0" presId="urn:microsoft.com/office/officeart/2005/8/layout/hierarchy2"/>
    <dgm:cxn modelId="{B8F3C4E7-FCDA-4001-A45D-33FF8AC92235}" type="presOf" srcId="{7AC7CDD8-4C69-41F6-A8E4-7E5F17AF918C}" destId="{0E83F546-FC89-48F8-AAF6-5286827C4832}" srcOrd="0" destOrd="0" presId="urn:microsoft.com/office/officeart/2005/8/layout/hierarchy2"/>
    <dgm:cxn modelId="{E910D2F2-50BA-45D4-978B-3530AC1A0D05}" srcId="{B22A4109-2F30-418A-9998-147EA14FCE8B}" destId="{4B211D92-0BED-434C-A96B-625054FE05D6}" srcOrd="2" destOrd="0" parTransId="{23215F53-A5DD-4912-860A-CB1D7FD1B8A8}" sibTransId="{6BAB6B50-1851-42C5-AC3F-0F628E6729CA}"/>
    <dgm:cxn modelId="{447D10E3-F6B4-4560-86B7-CE70D2377076}" type="presOf" srcId="{F5676329-F899-482B-84A2-EFF6D240B753}" destId="{69B8B613-19A6-4410-A0D2-2EC8D7630B90}" srcOrd="0" destOrd="0" presId="urn:microsoft.com/office/officeart/2005/8/layout/hierarchy2"/>
    <dgm:cxn modelId="{828C998A-F505-488D-B62A-853462ED05F8}" srcId="{B22A4109-2F30-418A-9998-147EA14FCE8B}" destId="{B799C3D4-2D0D-4BE6-B15E-6C193AB54A0A}" srcOrd="3" destOrd="0" parTransId="{B250D486-B984-49B3-9413-68A88653C78B}" sibTransId="{BFF28F14-72ED-4DE5-B155-6F8A4ADF091B}"/>
    <dgm:cxn modelId="{62A5EAD7-DB92-4FF4-AB5E-DFB2C1C32DB3}" type="presOf" srcId="{23215F53-A5DD-4912-860A-CB1D7FD1B8A8}" destId="{B8B1965C-7E97-440E-B127-B9C6DC440B17}" srcOrd="0" destOrd="0" presId="urn:microsoft.com/office/officeart/2005/8/layout/hierarchy2"/>
    <dgm:cxn modelId="{13C9D7FF-5FAD-42D9-A4EA-65D3978378A3}" type="presOf" srcId="{12FEC9B8-948D-4C03-A462-41671621B086}" destId="{CBE93A2C-CFE5-4551-97A0-D95E0F654259}" srcOrd="1" destOrd="0" presId="urn:microsoft.com/office/officeart/2005/8/layout/hierarchy2"/>
    <dgm:cxn modelId="{E47D381D-AABB-48C7-9329-6FAED70BFCBC}" type="presOf" srcId="{88D0DC4C-5691-454A-9F13-0CEEF6451692}" destId="{DE31C4AC-1399-44D0-91A8-6CF274DA06E8}" srcOrd="0" destOrd="0" presId="urn:microsoft.com/office/officeart/2005/8/layout/hierarchy2"/>
    <dgm:cxn modelId="{92A8C7D5-EA2E-46C6-89A5-02A75CEDA554}" type="presOf" srcId="{B799C3D4-2D0D-4BE6-B15E-6C193AB54A0A}" destId="{1C6EFB38-B4FC-43C2-A1C9-CA01D425FB85}" srcOrd="0" destOrd="0" presId="urn:microsoft.com/office/officeart/2005/8/layout/hierarchy2"/>
    <dgm:cxn modelId="{21FD7A1B-BF48-4215-A13B-B39FEB0A6B59}" type="presOf" srcId="{B22A4109-2F30-418A-9998-147EA14FCE8B}" destId="{DFB13AC2-016E-4B0A-87A0-C6E315805744}" srcOrd="0" destOrd="0" presId="urn:microsoft.com/office/officeart/2005/8/layout/hierarchy2"/>
    <dgm:cxn modelId="{DBD3E4B3-90E1-4508-9868-AEFFBBDF7C48}" type="presParOf" srcId="{DE31C4AC-1399-44D0-91A8-6CF274DA06E8}" destId="{B6F0E909-2F7E-413C-BE50-B0BDD2FD7B02}" srcOrd="0" destOrd="0" presId="urn:microsoft.com/office/officeart/2005/8/layout/hierarchy2"/>
    <dgm:cxn modelId="{20BE2A3D-EF38-4E05-A5E1-8C316A3ABD5A}" type="presParOf" srcId="{B6F0E909-2F7E-413C-BE50-B0BDD2FD7B02}" destId="{DFB13AC2-016E-4B0A-87A0-C6E315805744}" srcOrd="0" destOrd="0" presId="urn:microsoft.com/office/officeart/2005/8/layout/hierarchy2"/>
    <dgm:cxn modelId="{04491CFB-DE8A-427A-A9A1-78610E280E27}" type="presParOf" srcId="{B6F0E909-2F7E-413C-BE50-B0BDD2FD7B02}" destId="{9022B144-A6CF-43A3-8926-C112F36F6724}" srcOrd="1" destOrd="0" presId="urn:microsoft.com/office/officeart/2005/8/layout/hierarchy2"/>
    <dgm:cxn modelId="{06092308-AB5F-4D03-8438-A7CFD1F2E429}" type="presParOf" srcId="{9022B144-A6CF-43A3-8926-C112F36F6724}" destId="{9E790595-CA2F-451A-9431-ACA41FED210A}" srcOrd="0" destOrd="0" presId="urn:microsoft.com/office/officeart/2005/8/layout/hierarchy2"/>
    <dgm:cxn modelId="{7C134BE1-287F-476B-985E-2BEC62737CE5}" type="presParOf" srcId="{9E790595-CA2F-451A-9431-ACA41FED210A}" destId="{DBE073CA-1926-4BE0-BA48-9A484E72F73B}" srcOrd="0" destOrd="0" presId="urn:microsoft.com/office/officeart/2005/8/layout/hierarchy2"/>
    <dgm:cxn modelId="{79322176-F663-43E8-BB10-2D15F2E3294C}" type="presParOf" srcId="{9022B144-A6CF-43A3-8926-C112F36F6724}" destId="{8AD67330-6D10-4D4C-A9E2-44F21CCF1F33}" srcOrd="1" destOrd="0" presId="urn:microsoft.com/office/officeart/2005/8/layout/hierarchy2"/>
    <dgm:cxn modelId="{24F82A50-1605-4ABE-B72C-758F65E2CDCA}" type="presParOf" srcId="{8AD67330-6D10-4D4C-A9E2-44F21CCF1F33}" destId="{69B8B613-19A6-4410-A0D2-2EC8D7630B90}" srcOrd="0" destOrd="0" presId="urn:microsoft.com/office/officeart/2005/8/layout/hierarchy2"/>
    <dgm:cxn modelId="{8C615333-6F5C-453D-B5E1-DC2EB1B09C48}" type="presParOf" srcId="{8AD67330-6D10-4D4C-A9E2-44F21CCF1F33}" destId="{17BDDD60-A9C3-4B75-9661-1A780855C0AE}" srcOrd="1" destOrd="0" presId="urn:microsoft.com/office/officeart/2005/8/layout/hierarchy2"/>
    <dgm:cxn modelId="{92A4409D-A833-430C-BAD4-6E8337881BD9}" type="presParOf" srcId="{9022B144-A6CF-43A3-8926-C112F36F6724}" destId="{C6516C59-7312-4D00-8C91-D971CD183CB4}" srcOrd="2" destOrd="0" presId="urn:microsoft.com/office/officeart/2005/8/layout/hierarchy2"/>
    <dgm:cxn modelId="{9F206216-1C0A-4508-A62C-C41DA31FB3E6}" type="presParOf" srcId="{C6516C59-7312-4D00-8C91-D971CD183CB4}" destId="{CBE93A2C-CFE5-4551-97A0-D95E0F654259}" srcOrd="0" destOrd="0" presId="urn:microsoft.com/office/officeart/2005/8/layout/hierarchy2"/>
    <dgm:cxn modelId="{25AB6D53-20BD-4C4B-B17D-38A75B7F27BD}" type="presParOf" srcId="{9022B144-A6CF-43A3-8926-C112F36F6724}" destId="{5A6DE096-93D2-4895-A6FF-1A71126FB861}" srcOrd="3" destOrd="0" presId="urn:microsoft.com/office/officeart/2005/8/layout/hierarchy2"/>
    <dgm:cxn modelId="{4FE8AD0C-B861-409C-9D87-8D6DC198523F}" type="presParOf" srcId="{5A6DE096-93D2-4895-A6FF-1A71126FB861}" destId="{8A276602-8ACA-49CF-BBF3-48458D5B47D8}" srcOrd="0" destOrd="0" presId="urn:microsoft.com/office/officeart/2005/8/layout/hierarchy2"/>
    <dgm:cxn modelId="{20FE7A31-0CEC-47C2-8B64-D64299CE3564}" type="presParOf" srcId="{5A6DE096-93D2-4895-A6FF-1A71126FB861}" destId="{CE250387-357B-42F3-A4DB-CAB11B4D10D2}" srcOrd="1" destOrd="0" presId="urn:microsoft.com/office/officeart/2005/8/layout/hierarchy2"/>
    <dgm:cxn modelId="{72383676-58DB-461E-802E-9AE9BC0B8120}" type="presParOf" srcId="{9022B144-A6CF-43A3-8926-C112F36F6724}" destId="{B8B1965C-7E97-440E-B127-B9C6DC440B17}" srcOrd="4" destOrd="0" presId="urn:microsoft.com/office/officeart/2005/8/layout/hierarchy2"/>
    <dgm:cxn modelId="{24909C8C-F885-4433-B3FB-D79452D4CEAF}" type="presParOf" srcId="{B8B1965C-7E97-440E-B127-B9C6DC440B17}" destId="{25C39243-5F27-4438-8916-A399D6D76EB6}" srcOrd="0" destOrd="0" presId="urn:microsoft.com/office/officeart/2005/8/layout/hierarchy2"/>
    <dgm:cxn modelId="{B048F684-4EFC-4997-A669-6E4AD66B76E4}" type="presParOf" srcId="{9022B144-A6CF-43A3-8926-C112F36F6724}" destId="{61E461F8-C3AD-4D06-8772-654EC80D96B6}" srcOrd="5" destOrd="0" presId="urn:microsoft.com/office/officeart/2005/8/layout/hierarchy2"/>
    <dgm:cxn modelId="{4838A404-103A-409A-A89D-A3114DF20E71}" type="presParOf" srcId="{61E461F8-C3AD-4D06-8772-654EC80D96B6}" destId="{D7FC3A57-C936-4BE5-A479-6DD6E5A3CF64}" srcOrd="0" destOrd="0" presId="urn:microsoft.com/office/officeart/2005/8/layout/hierarchy2"/>
    <dgm:cxn modelId="{807F97AF-49E4-4695-80D9-B1C597541FFD}" type="presParOf" srcId="{61E461F8-C3AD-4D06-8772-654EC80D96B6}" destId="{8F75DEF6-9C29-4E79-BBAC-4544D11486DC}" srcOrd="1" destOrd="0" presId="urn:microsoft.com/office/officeart/2005/8/layout/hierarchy2"/>
    <dgm:cxn modelId="{3FAAE51E-3EB7-45E6-92FE-1B4DF4B7BCD8}" type="presParOf" srcId="{9022B144-A6CF-43A3-8926-C112F36F6724}" destId="{675D2293-DCDE-4F34-B85A-DC35AEFC82E9}" srcOrd="6" destOrd="0" presId="urn:microsoft.com/office/officeart/2005/8/layout/hierarchy2"/>
    <dgm:cxn modelId="{B2BC2CF8-363D-44C3-ADB5-62ED35D8F4D3}" type="presParOf" srcId="{675D2293-DCDE-4F34-B85A-DC35AEFC82E9}" destId="{8FF6605B-02DD-455F-931B-B5EF3F1FED9A}" srcOrd="0" destOrd="0" presId="urn:microsoft.com/office/officeart/2005/8/layout/hierarchy2"/>
    <dgm:cxn modelId="{D65F803F-C609-45C3-A146-C2E6ED8290B6}" type="presParOf" srcId="{9022B144-A6CF-43A3-8926-C112F36F6724}" destId="{61B85E2B-CBEC-4302-A7EF-FB2B7C65D06C}" srcOrd="7" destOrd="0" presId="urn:microsoft.com/office/officeart/2005/8/layout/hierarchy2"/>
    <dgm:cxn modelId="{8088FA44-872A-41E9-8C32-C984D422DA45}" type="presParOf" srcId="{61B85E2B-CBEC-4302-A7EF-FB2B7C65D06C}" destId="{1C6EFB38-B4FC-43C2-A1C9-CA01D425FB85}" srcOrd="0" destOrd="0" presId="urn:microsoft.com/office/officeart/2005/8/layout/hierarchy2"/>
    <dgm:cxn modelId="{CE856597-AA5E-45F5-A2AB-21E21B3E826B}" type="presParOf" srcId="{61B85E2B-CBEC-4302-A7EF-FB2B7C65D06C}" destId="{074FD270-0A0A-42F5-BDFE-DB0FA13C82A3}" srcOrd="1" destOrd="0" presId="urn:microsoft.com/office/officeart/2005/8/layout/hierarchy2"/>
    <dgm:cxn modelId="{B1DA47E0-6BE2-465C-8365-F9EA68EC6B66}" type="presParOf" srcId="{9022B144-A6CF-43A3-8926-C112F36F6724}" destId="{B85FBB9E-7282-4342-9750-B3B59371CBEE}" srcOrd="8" destOrd="0" presId="urn:microsoft.com/office/officeart/2005/8/layout/hierarchy2"/>
    <dgm:cxn modelId="{78BD2D73-9C57-49CD-ABE8-9362A2A5E459}" type="presParOf" srcId="{B85FBB9E-7282-4342-9750-B3B59371CBEE}" destId="{2BBE0018-D3CC-4876-BD95-642894C9BFD7}" srcOrd="0" destOrd="0" presId="urn:microsoft.com/office/officeart/2005/8/layout/hierarchy2"/>
    <dgm:cxn modelId="{B38467FD-66CF-4942-A809-D5ED762E709D}" type="presParOf" srcId="{9022B144-A6CF-43A3-8926-C112F36F6724}" destId="{E5208A9C-0BFA-4D5D-B4AE-6AAA64067D22}" srcOrd="9" destOrd="0" presId="urn:microsoft.com/office/officeart/2005/8/layout/hierarchy2"/>
    <dgm:cxn modelId="{554191F0-F38B-4092-A5DB-2254D8008068}" type="presParOf" srcId="{E5208A9C-0BFA-4D5D-B4AE-6AAA64067D22}" destId="{447086D2-1B74-4C87-BCD6-7A50ED1602F2}" srcOrd="0" destOrd="0" presId="urn:microsoft.com/office/officeart/2005/8/layout/hierarchy2"/>
    <dgm:cxn modelId="{A52C3380-BF64-4034-AEC7-49B10612EE81}" type="presParOf" srcId="{E5208A9C-0BFA-4D5D-B4AE-6AAA64067D22}" destId="{27A8FE81-A4E0-4CE9-AF6F-E897DAB89F77}" srcOrd="1" destOrd="0" presId="urn:microsoft.com/office/officeart/2005/8/layout/hierarchy2"/>
    <dgm:cxn modelId="{56A8D03D-3AFF-4A5F-9D2A-38244B8AFCBC}" type="presParOf" srcId="{9022B144-A6CF-43A3-8926-C112F36F6724}" destId="{0E83F546-FC89-48F8-AAF6-5286827C4832}" srcOrd="10" destOrd="0" presId="urn:microsoft.com/office/officeart/2005/8/layout/hierarchy2"/>
    <dgm:cxn modelId="{111D8B0F-FA18-4268-BCAB-A5D783533F11}" type="presParOf" srcId="{0E83F546-FC89-48F8-AAF6-5286827C4832}" destId="{86FA2F90-08AA-4E46-AFB3-B7B0803EAE37}" srcOrd="0" destOrd="0" presId="urn:microsoft.com/office/officeart/2005/8/layout/hierarchy2"/>
    <dgm:cxn modelId="{21DE2FAC-EF68-470D-B759-8ADE8B238D8E}" type="presParOf" srcId="{9022B144-A6CF-43A3-8926-C112F36F6724}" destId="{DA4675B2-6184-4991-AC6B-C6D6473DD467}" srcOrd="11" destOrd="0" presId="urn:microsoft.com/office/officeart/2005/8/layout/hierarchy2"/>
    <dgm:cxn modelId="{B52DD5BC-D5A0-415A-8961-D46E52D568B2}" type="presParOf" srcId="{DA4675B2-6184-4991-AC6B-C6D6473DD467}" destId="{94BA4F5F-914D-4868-B4E5-A26E0E13461B}" srcOrd="0" destOrd="0" presId="urn:microsoft.com/office/officeart/2005/8/layout/hierarchy2"/>
    <dgm:cxn modelId="{DBF8B5EF-9A87-4BAE-A589-F9FBEA4713C7}" type="presParOf" srcId="{DA4675B2-6184-4991-AC6B-C6D6473DD467}" destId="{3098C9C4-F577-48B1-8CA9-51E3FAB878D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9D9CF-08BA-4611-A008-8F8A53F12B1A}">
      <dsp:nvSpPr>
        <dsp:cNvPr id="0" name=""/>
        <dsp:cNvSpPr/>
      </dsp:nvSpPr>
      <dsp:spPr>
        <a:xfrm>
          <a:off x="2225629" y="2131145"/>
          <a:ext cx="2232731" cy="1035042"/>
        </a:xfrm>
        <a:custGeom>
          <a:avLst/>
          <a:gdLst/>
          <a:ahLst/>
          <a:cxnLst/>
          <a:rect l="0" t="0" r="0" b="0"/>
          <a:pathLst>
            <a:path>
              <a:moveTo>
                <a:pt x="2232731" y="0"/>
              </a:moveTo>
              <a:lnTo>
                <a:pt x="2232731" y="604705"/>
              </a:lnTo>
              <a:lnTo>
                <a:pt x="0" y="604705"/>
              </a:lnTo>
              <a:lnTo>
                <a:pt x="0" y="103504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5AF701A-C853-4542-BCA0-D19FDB9C053D}">
      <dsp:nvSpPr>
        <dsp:cNvPr id="0" name=""/>
        <dsp:cNvSpPr/>
      </dsp:nvSpPr>
      <dsp:spPr>
        <a:xfrm>
          <a:off x="4458361" y="2131145"/>
          <a:ext cx="2158939" cy="1032275"/>
        </a:xfrm>
        <a:custGeom>
          <a:avLst/>
          <a:gdLst/>
          <a:ahLst/>
          <a:cxnLst/>
          <a:rect l="0" t="0" r="0" b="0"/>
          <a:pathLst>
            <a:path>
              <a:moveTo>
                <a:pt x="0" y="0"/>
              </a:moveTo>
              <a:lnTo>
                <a:pt x="0" y="601938"/>
              </a:lnTo>
              <a:lnTo>
                <a:pt x="2158939" y="601938"/>
              </a:lnTo>
              <a:lnTo>
                <a:pt x="2158939" y="1032275"/>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28DCF08-D2F6-4C45-841E-63C430A61B9A}">
      <dsp:nvSpPr>
        <dsp:cNvPr id="0" name=""/>
        <dsp:cNvSpPr/>
      </dsp:nvSpPr>
      <dsp:spPr>
        <a:xfrm>
          <a:off x="1349340" y="1067352"/>
          <a:ext cx="6218041" cy="106379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rtl="1">
            <a:lnSpc>
              <a:spcPct val="90000"/>
            </a:lnSpc>
            <a:spcBef>
              <a:spcPct val="0"/>
            </a:spcBef>
            <a:spcAft>
              <a:spcPct val="35000"/>
            </a:spcAft>
          </a:pPr>
          <a:r>
            <a:rPr lang="fa-IR" sz="6000" b="1" kern="1200" dirty="0" smtClean="0">
              <a:solidFill>
                <a:schemeClr val="tx1"/>
              </a:solidFill>
              <a:latin typeface="Arial" pitchFamily="34" charset="0"/>
              <a:ea typeface="Tahoma" pitchFamily="34" charset="0"/>
              <a:cs typeface="Arial" pitchFamily="34" charset="0"/>
            </a:rPr>
            <a:t>فضيلت فاطمه زهرا(س) </a:t>
          </a:r>
          <a:endParaRPr lang="fa-IR" sz="6000" b="1" kern="1200" dirty="0">
            <a:solidFill>
              <a:schemeClr val="tx1"/>
            </a:solidFill>
            <a:latin typeface="Arial" pitchFamily="34" charset="0"/>
            <a:ea typeface="Tahoma" pitchFamily="34" charset="0"/>
            <a:cs typeface="Arial" pitchFamily="34" charset="0"/>
          </a:endParaRPr>
        </a:p>
      </dsp:txBody>
      <dsp:txXfrm>
        <a:off x="1349340" y="1067352"/>
        <a:ext cx="6218041" cy="1063793"/>
      </dsp:txXfrm>
    </dsp:sp>
    <dsp:sp modelId="{2E3E6FF3-3524-4A4B-BCB6-300A6B37C512}">
      <dsp:nvSpPr>
        <dsp:cNvPr id="0" name=""/>
        <dsp:cNvSpPr/>
      </dsp:nvSpPr>
      <dsp:spPr>
        <a:xfrm>
          <a:off x="4754371" y="3163421"/>
          <a:ext cx="3725857" cy="2049223"/>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38100" tIns="38100" rIns="38100" bIns="38100" numCol="1" spcCol="1270" anchor="ctr" anchorCtr="0">
          <a:noAutofit/>
        </a:bodyPr>
        <a:lstStyle/>
        <a:p>
          <a:pPr lvl="0" algn="ctr" defTabSz="2667000" rtl="1">
            <a:lnSpc>
              <a:spcPct val="90000"/>
            </a:lnSpc>
            <a:spcBef>
              <a:spcPct val="0"/>
            </a:spcBef>
            <a:spcAft>
              <a:spcPct val="35000"/>
            </a:spcAft>
          </a:pPr>
          <a:r>
            <a:rPr lang="fa-IR" sz="6000" b="1" kern="1200" dirty="0" smtClean="0">
              <a:solidFill>
                <a:schemeClr val="tx1"/>
              </a:solidFill>
              <a:latin typeface="Arial" pitchFamily="34" charset="0"/>
              <a:ea typeface="Tahoma" pitchFamily="34" charset="0"/>
              <a:cs typeface="Arial" pitchFamily="34" charset="0"/>
            </a:rPr>
            <a:t>در كتب شيعه</a:t>
          </a:r>
          <a:endParaRPr lang="fa-IR" sz="6000" b="1" kern="1200" dirty="0">
            <a:solidFill>
              <a:schemeClr val="tx1"/>
            </a:solidFill>
            <a:latin typeface="Arial" pitchFamily="34" charset="0"/>
            <a:ea typeface="Tahoma" pitchFamily="34" charset="0"/>
            <a:cs typeface="Arial" pitchFamily="34" charset="0"/>
          </a:endParaRPr>
        </a:p>
      </dsp:txBody>
      <dsp:txXfrm>
        <a:off x="4754371" y="3163421"/>
        <a:ext cx="3725857" cy="2049223"/>
      </dsp:txXfrm>
    </dsp:sp>
    <dsp:sp modelId="{CB0B960B-3627-49CF-8164-B1EB24A95BC3}">
      <dsp:nvSpPr>
        <dsp:cNvPr id="0" name=""/>
        <dsp:cNvSpPr/>
      </dsp:nvSpPr>
      <dsp:spPr>
        <a:xfrm>
          <a:off x="176405" y="3166188"/>
          <a:ext cx="4098447" cy="2049223"/>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38100" tIns="38100" rIns="38100" bIns="38100" numCol="1" spcCol="1270" anchor="ctr" anchorCtr="0">
          <a:noAutofit/>
        </a:bodyPr>
        <a:lstStyle/>
        <a:p>
          <a:pPr lvl="0" algn="ctr" defTabSz="2667000" rtl="1">
            <a:lnSpc>
              <a:spcPct val="90000"/>
            </a:lnSpc>
            <a:spcBef>
              <a:spcPct val="0"/>
            </a:spcBef>
            <a:spcAft>
              <a:spcPct val="35000"/>
            </a:spcAft>
          </a:pPr>
          <a:r>
            <a:rPr lang="fa-IR" sz="6000" b="1" kern="1200" dirty="0" smtClean="0">
              <a:solidFill>
                <a:schemeClr val="tx1"/>
              </a:solidFill>
              <a:latin typeface="Arial" pitchFamily="34" charset="0"/>
              <a:ea typeface="Tahoma" pitchFamily="34" charset="0"/>
              <a:cs typeface="Arial" pitchFamily="34" charset="0"/>
            </a:rPr>
            <a:t>در كتب اهلسنت</a:t>
          </a:r>
          <a:endParaRPr lang="fa-IR" sz="6000" b="1" kern="1200" dirty="0">
            <a:solidFill>
              <a:schemeClr val="tx1"/>
            </a:solidFill>
            <a:latin typeface="Arial" pitchFamily="34" charset="0"/>
            <a:ea typeface="Tahoma" pitchFamily="34" charset="0"/>
            <a:cs typeface="Arial" pitchFamily="34" charset="0"/>
          </a:endParaRPr>
        </a:p>
      </dsp:txBody>
      <dsp:txXfrm>
        <a:off x="176405" y="3166188"/>
        <a:ext cx="4098447" cy="2049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9051C-C94F-4667-B768-8F65B9497AEF}">
      <dsp:nvSpPr>
        <dsp:cNvPr id="0" name=""/>
        <dsp:cNvSpPr/>
      </dsp:nvSpPr>
      <dsp:spPr>
        <a:xfrm>
          <a:off x="3013947" y="2148192"/>
          <a:ext cx="2769577" cy="2160883"/>
        </a:xfrm>
        <a:prstGeom prst="ellipse">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w="9525" cap="flat" cmpd="sng" algn="ctr">
          <a:solidFill>
            <a:srgbClr val="7030A0"/>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200" b="1" kern="1200" dirty="0" smtClean="0">
              <a:solidFill>
                <a:srgbClr val="0000FF"/>
              </a:solidFill>
              <a:latin typeface="Arial" pitchFamily="34" charset="0"/>
              <a:cs typeface="Arial" pitchFamily="34" charset="0"/>
            </a:rPr>
            <a:t>فضائل فاطمه در كتب اهل سنت </a:t>
          </a:r>
          <a:endParaRPr kumimoji="0" lang="en-US" sz="2800" b="1" i="0" u="sng" strike="noStrike" kern="1200" cap="none" normalizeH="0" baseline="0" dirty="0" smtClean="0">
            <a:ln>
              <a:noFill/>
            </a:ln>
            <a:solidFill>
              <a:srgbClr val="0000FF"/>
            </a:solidFill>
            <a:effectLst/>
            <a:latin typeface="Arial" pitchFamily="34" charset="0"/>
            <a:cs typeface="Arial" pitchFamily="34" charset="0"/>
          </a:endParaRPr>
        </a:p>
      </dsp:txBody>
      <dsp:txXfrm>
        <a:off x="3419542" y="2464646"/>
        <a:ext cx="1958387" cy="1527975"/>
      </dsp:txXfrm>
    </dsp:sp>
    <dsp:sp modelId="{7E0C6EFD-8E98-4E6C-A75B-29F5B3F61B0D}">
      <dsp:nvSpPr>
        <dsp:cNvPr id="0" name=""/>
        <dsp:cNvSpPr/>
      </dsp:nvSpPr>
      <dsp:spPr>
        <a:xfrm rot="281152">
          <a:off x="5775712" y="3329934"/>
          <a:ext cx="139618" cy="34576"/>
        </a:xfrm>
        <a:custGeom>
          <a:avLst/>
          <a:gdLst/>
          <a:ahLst/>
          <a:cxnLst/>
          <a:rect l="0" t="0" r="0" b="0"/>
          <a:pathLst>
            <a:path>
              <a:moveTo>
                <a:pt x="0" y="17288"/>
              </a:moveTo>
              <a:lnTo>
                <a:pt x="139618" y="17288"/>
              </a:lnTo>
            </a:path>
          </a:pathLst>
        </a:custGeom>
        <a:no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Arial" pitchFamily="34" charset="0"/>
            <a:cs typeface="Arial" pitchFamily="34" charset="0"/>
          </a:endParaRPr>
        </a:p>
      </dsp:txBody>
      <dsp:txXfrm>
        <a:off x="5842031" y="3343731"/>
        <a:ext cx="6980" cy="6980"/>
      </dsp:txXfrm>
    </dsp:sp>
    <dsp:sp modelId="{BA192AC4-3294-412C-84FD-167773AE5E40}">
      <dsp:nvSpPr>
        <dsp:cNvPr id="0" name=""/>
        <dsp:cNvSpPr/>
      </dsp:nvSpPr>
      <dsp:spPr>
        <a:xfrm>
          <a:off x="5904764" y="2622361"/>
          <a:ext cx="2591535" cy="1671852"/>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1590" tIns="21590" rIns="21590" bIns="2159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400" b="1" kern="1200" dirty="0" smtClean="0">
              <a:solidFill>
                <a:srgbClr val="000080"/>
              </a:solidFill>
              <a:latin typeface="Arial" pitchFamily="34" charset="0"/>
              <a:cs typeface="Arial" pitchFamily="34" charset="0"/>
            </a:rPr>
            <a:t>غضب او غضب پيامبر</a:t>
          </a:r>
        </a:p>
      </dsp:txBody>
      <dsp:txXfrm>
        <a:off x="6284286" y="2867198"/>
        <a:ext cx="1832491" cy="1182178"/>
      </dsp:txXfrm>
    </dsp:sp>
    <dsp:sp modelId="{CDF66993-BF09-46C1-8705-D8CB87144A4F}">
      <dsp:nvSpPr>
        <dsp:cNvPr id="0" name=""/>
        <dsp:cNvSpPr/>
      </dsp:nvSpPr>
      <dsp:spPr>
        <a:xfrm rot="19534623">
          <a:off x="5354598" y="2225319"/>
          <a:ext cx="965913" cy="34576"/>
        </a:xfrm>
        <a:custGeom>
          <a:avLst/>
          <a:gdLst/>
          <a:ahLst/>
          <a:cxnLst/>
          <a:rect l="0" t="0" r="0" b="0"/>
          <a:pathLst>
            <a:path>
              <a:moveTo>
                <a:pt x="0" y="17288"/>
              </a:moveTo>
              <a:lnTo>
                <a:pt x="965913" y="17288"/>
              </a:lnTo>
            </a:path>
          </a:pathLst>
        </a:custGeom>
        <a:no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Arial" pitchFamily="34" charset="0"/>
            <a:cs typeface="Arial" pitchFamily="34" charset="0"/>
          </a:endParaRPr>
        </a:p>
      </dsp:txBody>
      <dsp:txXfrm>
        <a:off x="5813407" y="2218459"/>
        <a:ext cx="48295" cy="48295"/>
      </dsp:txXfrm>
    </dsp:sp>
    <dsp:sp modelId="{A74A01C4-4D54-464C-8940-A1CA206BAD33}">
      <dsp:nvSpPr>
        <dsp:cNvPr id="0" name=""/>
        <dsp:cNvSpPr/>
      </dsp:nvSpPr>
      <dsp:spPr>
        <a:xfrm>
          <a:off x="5804137" y="548834"/>
          <a:ext cx="2628453" cy="1632062"/>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kern="1200" dirty="0" smtClean="0">
              <a:solidFill>
                <a:srgbClr val="000080"/>
              </a:solidFill>
              <a:latin typeface="Arial" pitchFamily="34" charset="0"/>
              <a:cs typeface="Arial" pitchFamily="34" charset="0"/>
            </a:rPr>
            <a:t>روح و جان پيامبر</a:t>
          </a:r>
          <a:endParaRPr kumimoji="0" lang="en-US" sz="2000" b="1" i="0" u="none" strike="noStrike" kern="1200" cap="none" normalizeH="0" baseline="0" dirty="0" smtClean="0">
            <a:ln>
              <a:noFill/>
            </a:ln>
            <a:solidFill>
              <a:srgbClr val="000080"/>
            </a:solidFill>
            <a:effectLst/>
            <a:latin typeface="Arial" pitchFamily="34" charset="0"/>
            <a:cs typeface="Arial" pitchFamily="34" charset="0"/>
          </a:endParaRPr>
        </a:p>
      </dsp:txBody>
      <dsp:txXfrm>
        <a:off x="6189065" y="787844"/>
        <a:ext cx="1858597" cy="1154042"/>
      </dsp:txXfrm>
    </dsp:sp>
    <dsp:sp modelId="{B89D1ADC-6779-4776-9BA8-AC1A0C3D673E}">
      <dsp:nvSpPr>
        <dsp:cNvPr id="0" name=""/>
        <dsp:cNvSpPr/>
      </dsp:nvSpPr>
      <dsp:spPr>
        <a:xfrm rot="12733123">
          <a:off x="2458588" y="2283249"/>
          <a:ext cx="934844" cy="34576"/>
        </a:xfrm>
        <a:custGeom>
          <a:avLst/>
          <a:gdLst/>
          <a:ahLst/>
          <a:cxnLst/>
          <a:rect l="0" t="0" r="0" b="0"/>
          <a:pathLst>
            <a:path>
              <a:moveTo>
                <a:pt x="0" y="17288"/>
              </a:moveTo>
              <a:lnTo>
                <a:pt x="934844" y="17288"/>
              </a:lnTo>
            </a:path>
          </a:pathLst>
        </a:custGeom>
        <a:no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Arial" pitchFamily="34" charset="0"/>
            <a:cs typeface="Arial" pitchFamily="34" charset="0"/>
          </a:endParaRPr>
        </a:p>
      </dsp:txBody>
      <dsp:txXfrm rot="10800000">
        <a:off x="2902640" y="2277166"/>
        <a:ext cx="46742" cy="46742"/>
      </dsp:txXfrm>
    </dsp:sp>
    <dsp:sp modelId="{4983C481-7728-48BE-B363-05F04EF15277}">
      <dsp:nvSpPr>
        <dsp:cNvPr id="0" name=""/>
        <dsp:cNvSpPr/>
      </dsp:nvSpPr>
      <dsp:spPr>
        <a:xfrm>
          <a:off x="293947" y="654018"/>
          <a:ext cx="2628453" cy="1632062"/>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kern="1200" dirty="0" smtClean="0">
              <a:solidFill>
                <a:srgbClr val="000080"/>
              </a:solidFill>
              <a:latin typeface="Arial" pitchFamily="34" charset="0"/>
              <a:cs typeface="Arial" pitchFamily="34" charset="0"/>
            </a:rPr>
            <a:t>سرور زنان عالم</a:t>
          </a:r>
          <a:endParaRPr kumimoji="0" lang="en-US" sz="2000" b="1" i="0" u="none" strike="noStrike" kern="1200" cap="none" normalizeH="0" baseline="0" dirty="0" smtClean="0">
            <a:ln>
              <a:noFill/>
            </a:ln>
            <a:solidFill>
              <a:srgbClr val="000080"/>
            </a:solidFill>
            <a:effectLst/>
            <a:latin typeface="Arial" pitchFamily="34" charset="0"/>
            <a:cs typeface="Arial" pitchFamily="34" charset="0"/>
          </a:endParaRPr>
        </a:p>
      </dsp:txBody>
      <dsp:txXfrm>
        <a:off x="678875" y="893028"/>
        <a:ext cx="1858597" cy="1154042"/>
      </dsp:txXfrm>
    </dsp:sp>
    <dsp:sp modelId="{9257E30D-D13E-44CF-9DDF-2FB31F8B270B}">
      <dsp:nvSpPr>
        <dsp:cNvPr id="0" name=""/>
        <dsp:cNvSpPr/>
      </dsp:nvSpPr>
      <dsp:spPr>
        <a:xfrm rot="10646871">
          <a:off x="2574376" y="3282810"/>
          <a:ext cx="442044" cy="34576"/>
        </a:xfrm>
        <a:custGeom>
          <a:avLst/>
          <a:gdLst/>
          <a:ahLst/>
          <a:cxnLst/>
          <a:rect l="0" t="0" r="0" b="0"/>
          <a:pathLst>
            <a:path>
              <a:moveTo>
                <a:pt x="0" y="17288"/>
              </a:moveTo>
              <a:lnTo>
                <a:pt x="442044" y="17288"/>
              </a:lnTo>
            </a:path>
          </a:pathLst>
        </a:custGeom>
        <a:no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Arial" pitchFamily="34" charset="0"/>
            <a:cs typeface="Arial" pitchFamily="34" charset="0"/>
          </a:endParaRPr>
        </a:p>
      </dsp:txBody>
      <dsp:txXfrm rot="10800000">
        <a:off x="2784347" y="3289047"/>
        <a:ext cx="22102" cy="22102"/>
      </dsp:txXfrm>
    </dsp:sp>
    <dsp:sp modelId="{78837C63-4F03-4288-A86F-F7E3AF912E10}">
      <dsp:nvSpPr>
        <dsp:cNvPr id="0" name=""/>
        <dsp:cNvSpPr/>
      </dsp:nvSpPr>
      <dsp:spPr>
        <a:xfrm>
          <a:off x="76685" y="2557591"/>
          <a:ext cx="2500874" cy="1615905"/>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kern="1200" dirty="0" smtClean="0">
              <a:solidFill>
                <a:srgbClr val="000080"/>
              </a:solidFill>
              <a:latin typeface="Arial" pitchFamily="34" charset="0"/>
              <a:cs typeface="Arial" pitchFamily="34" charset="0"/>
            </a:rPr>
            <a:t>احترام ويژه پيامبر</a:t>
          </a:r>
          <a:endParaRPr kumimoji="0" lang="en-US" sz="2000" b="1" i="0" u="none" strike="noStrike" kern="1200" cap="none" normalizeH="0" baseline="0" dirty="0" smtClean="0">
            <a:ln>
              <a:noFill/>
            </a:ln>
            <a:solidFill>
              <a:srgbClr val="000080"/>
            </a:solidFill>
            <a:effectLst/>
            <a:latin typeface="Arial" pitchFamily="34" charset="0"/>
            <a:cs typeface="Arial" pitchFamily="34" charset="0"/>
          </a:endParaRPr>
        </a:p>
      </dsp:txBody>
      <dsp:txXfrm>
        <a:off x="442930" y="2794235"/>
        <a:ext cx="1768384" cy="1142617"/>
      </dsp:txXfrm>
    </dsp:sp>
    <dsp:sp modelId="{A89026BF-5FE6-4499-9642-38D5B4AFEF9B}">
      <dsp:nvSpPr>
        <dsp:cNvPr id="0" name=""/>
        <dsp:cNvSpPr/>
      </dsp:nvSpPr>
      <dsp:spPr>
        <a:xfrm rot="7663880">
          <a:off x="3234810" y="4356220"/>
          <a:ext cx="556130" cy="34576"/>
        </a:xfrm>
        <a:custGeom>
          <a:avLst/>
          <a:gdLst/>
          <a:ahLst/>
          <a:cxnLst/>
          <a:rect l="0" t="0" r="0" b="0"/>
          <a:pathLst>
            <a:path>
              <a:moveTo>
                <a:pt x="0" y="17288"/>
              </a:moveTo>
              <a:lnTo>
                <a:pt x="556130" y="17288"/>
              </a:lnTo>
            </a:path>
          </a:pathLst>
        </a:custGeom>
        <a:no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Arial" pitchFamily="34" charset="0"/>
            <a:cs typeface="Arial" pitchFamily="34" charset="0"/>
          </a:endParaRPr>
        </a:p>
      </dsp:txBody>
      <dsp:txXfrm rot="10800000">
        <a:off x="3498973" y="4359605"/>
        <a:ext cx="27806" cy="27806"/>
      </dsp:txXfrm>
    </dsp:sp>
    <dsp:sp modelId="{8E35F63B-04F1-445D-AA13-B9D83CAC22BD}">
      <dsp:nvSpPr>
        <dsp:cNvPr id="0" name=""/>
        <dsp:cNvSpPr/>
      </dsp:nvSpPr>
      <dsp:spPr>
        <a:xfrm>
          <a:off x="1338255" y="4475631"/>
          <a:ext cx="2708114" cy="1916727"/>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kern="1200" dirty="0" smtClean="0">
              <a:solidFill>
                <a:srgbClr val="000080"/>
              </a:solidFill>
              <a:latin typeface="Arial" pitchFamily="34" charset="0"/>
              <a:cs typeface="Arial" pitchFamily="34" charset="0"/>
            </a:rPr>
            <a:t>افضل از عائشه و خلفا</a:t>
          </a:r>
          <a:endParaRPr kumimoji="0" lang="en-US" sz="2000" b="1" i="0" u="none" strike="noStrike" kern="1200" cap="none" normalizeH="0" baseline="0" dirty="0" smtClean="0">
            <a:ln>
              <a:noFill/>
            </a:ln>
            <a:solidFill>
              <a:srgbClr val="000080"/>
            </a:solidFill>
            <a:effectLst/>
            <a:latin typeface="Arial" pitchFamily="34" charset="0"/>
            <a:cs typeface="Arial" pitchFamily="34" charset="0"/>
          </a:endParaRPr>
        </a:p>
      </dsp:txBody>
      <dsp:txXfrm>
        <a:off x="1734849" y="4756329"/>
        <a:ext cx="1914926" cy="1355331"/>
      </dsp:txXfrm>
    </dsp:sp>
    <dsp:sp modelId="{DCCB4AE2-F7D2-4E74-8AA1-14F00E1364FF}">
      <dsp:nvSpPr>
        <dsp:cNvPr id="0" name=""/>
        <dsp:cNvSpPr/>
      </dsp:nvSpPr>
      <dsp:spPr>
        <a:xfrm rot="2811111">
          <a:off x="5136222" y="4268048"/>
          <a:ext cx="506050" cy="34576"/>
        </a:xfrm>
        <a:custGeom>
          <a:avLst/>
          <a:gdLst/>
          <a:ahLst/>
          <a:cxnLst/>
          <a:rect l="0" t="0" r="0" b="0"/>
          <a:pathLst>
            <a:path>
              <a:moveTo>
                <a:pt x="0" y="17288"/>
              </a:moveTo>
              <a:lnTo>
                <a:pt x="506050" y="17288"/>
              </a:lnTo>
            </a:path>
          </a:pathLst>
        </a:custGeom>
        <a:no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Arial" pitchFamily="34" charset="0"/>
            <a:cs typeface="Arial" pitchFamily="34" charset="0"/>
          </a:endParaRPr>
        </a:p>
      </dsp:txBody>
      <dsp:txXfrm>
        <a:off x="5376596" y="4272685"/>
        <a:ext cx="25302" cy="25302"/>
      </dsp:txXfrm>
    </dsp:sp>
    <dsp:sp modelId="{1E16E768-13A9-4552-86C5-2A6A22736477}">
      <dsp:nvSpPr>
        <dsp:cNvPr id="0" name=""/>
        <dsp:cNvSpPr/>
      </dsp:nvSpPr>
      <dsp:spPr>
        <a:xfrm>
          <a:off x="4758535" y="4334351"/>
          <a:ext cx="3230798" cy="2002948"/>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R="0" lvl="0" algn="ctr" defTabSz="1600200" rtl="1" eaLnBrk="1" fontAlgn="base" latinLnBrk="0" hangingPunct="1">
            <a:lnSpc>
              <a:spcPct val="90000"/>
            </a:lnSpc>
            <a:spcBef>
              <a:spcPct val="0"/>
            </a:spcBef>
            <a:spcAft>
              <a:spcPct val="35000"/>
            </a:spcAft>
            <a:buClrTx/>
            <a:buSzTx/>
            <a:buFontTx/>
            <a:tabLst/>
          </a:pPr>
          <a:r>
            <a:rPr lang="fa-IR" sz="3600" b="1" kern="1200" dirty="0" smtClean="0">
              <a:solidFill>
                <a:srgbClr val="000080"/>
              </a:solidFill>
              <a:latin typeface="Arial" pitchFamily="34" charset="0"/>
              <a:cs typeface="Arial" pitchFamily="34" charset="0"/>
            </a:rPr>
            <a:t>محبوبترين انسانها نزد پيامبر</a:t>
          </a:r>
          <a:endParaRPr kumimoji="0" lang="en-US" sz="3600" b="1" i="0" u="none" strike="noStrike" kern="1200" cap="none" normalizeH="0" baseline="0" dirty="0" smtClean="0">
            <a:ln>
              <a:noFill/>
            </a:ln>
            <a:solidFill>
              <a:srgbClr val="000080"/>
            </a:solidFill>
            <a:effectLst/>
            <a:latin typeface="Arial" pitchFamily="34" charset="0"/>
            <a:cs typeface="Arial" pitchFamily="34" charset="0"/>
          </a:endParaRPr>
        </a:p>
      </dsp:txBody>
      <dsp:txXfrm>
        <a:off x="5231674" y="4627676"/>
        <a:ext cx="2284520" cy="1416298"/>
      </dsp:txXfrm>
    </dsp:sp>
    <dsp:sp modelId="{A45C1730-6731-43AB-8A8B-4FFE5BDB2E77}">
      <dsp:nvSpPr>
        <dsp:cNvPr id="0" name=""/>
        <dsp:cNvSpPr/>
      </dsp:nvSpPr>
      <dsp:spPr>
        <a:xfrm rot="16276557">
          <a:off x="4173205" y="1875853"/>
          <a:ext cx="510553" cy="34576"/>
        </a:xfrm>
        <a:custGeom>
          <a:avLst/>
          <a:gdLst/>
          <a:ahLst/>
          <a:cxnLst/>
          <a:rect l="0" t="0" r="0" b="0"/>
          <a:pathLst>
            <a:path>
              <a:moveTo>
                <a:pt x="0" y="17288"/>
              </a:moveTo>
              <a:lnTo>
                <a:pt x="510553" y="17288"/>
              </a:lnTo>
            </a:path>
          </a:pathLst>
        </a:custGeom>
        <a:no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Arial" pitchFamily="34" charset="0"/>
            <a:cs typeface="Arial" pitchFamily="34" charset="0"/>
          </a:endParaRPr>
        </a:p>
      </dsp:txBody>
      <dsp:txXfrm>
        <a:off x="4415718" y="1880378"/>
        <a:ext cx="25527" cy="25527"/>
      </dsp:txXfrm>
    </dsp:sp>
    <dsp:sp modelId="{0DAB8F0F-26F5-49D1-B208-E08D415D6BB2}">
      <dsp:nvSpPr>
        <dsp:cNvPr id="0" name=""/>
        <dsp:cNvSpPr/>
      </dsp:nvSpPr>
      <dsp:spPr>
        <a:xfrm>
          <a:off x="3138113" y="5944"/>
          <a:ext cx="2628453" cy="1632062"/>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600" b="1" kern="1200" dirty="0" smtClean="0">
              <a:solidFill>
                <a:srgbClr val="000080"/>
              </a:solidFill>
              <a:latin typeface="Arial" pitchFamily="34" charset="0"/>
              <a:cs typeface="Arial" pitchFamily="34" charset="0"/>
            </a:rPr>
            <a:t>پاره تن پيامبر</a:t>
          </a:r>
          <a:endParaRPr kumimoji="0" lang="en-US" sz="2000" b="1" i="0" u="none" strike="noStrike" kern="1200" cap="none" normalizeH="0" baseline="0" dirty="0" smtClean="0">
            <a:ln>
              <a:noFill/>
            </a:ln>
            <a:solidFill>
              <a:srgbClr val="000080"/>
            </a:solidFill>
            <a:effectLst/>
            <a:latin typeface="Arial" pitchFamily="34" charset="0"/>
            <a:cs typeface="Arial" pitchFamily="34" charset="0"/>
          </a:endParaRPr>
        </a:p>
      </dsp:txBody>
      <dsp:txXfrm>
        <a:off x="3523041" y="244954"/>
        <a:ext cx="1858597" cy="1154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13AC2-016E-4B0A-87A0-C6E315805744}">
      <dsp:nvSpPr>
        <dsp:cNvPr id="0" name=""/>
        <dsp:cNvSpPr/>
      </dsp:nvSpPr>
      <dsp:spPr>
        <a:xfrm>
          <a:off x="6948246" y="2949849"/>
          <a:ext cx="2543181" cy="1271590"/>
        </a:xfrm>
        <a:prstGeom prst="roundRect">
          <a:avLst>
            <a:gd name="adj" fmla="val 10000"/>
          </a:avLst>
        </a:prstGeom>
        <a:gradFill flip="none" rotWithShape="1">
          <a:gsLst>
            <a:gs pos="0">
              <a:srgbClr val="FFF200"/>
            </a:gs>
            <a:gs pos="45000">
              <a:srgbClr val="FF7A00"/>
            </a:gs>
            <a:gs pos="70000">
              <a:srgbClr val="FF0300"/>
            </a:gs>
            <a:gs pos="100000">
              <a:srgbClr val="4D0808"/>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fa-IR" sz="3000" b="1" kern="1200" dirty="0" smtClean="0">
              <a:solidFill>
                <a:schemeClr val="tx1"/>
              </a:solidFill>
              <a:latin typeface="Arial" pitchFamily="34" charset="0"/>
              <a:cs typeface="Arial" pitchFamily="34" charset="0"/>
            </a:rPr>
            <a:t>تهديد به آتش كشيدن خانه فاطمه</a:t>
          </a:r>
          <a:endParaRPr lang="fa-IR" sz="3000" b="1" kern="1200" dirty="0">
            <a:latin typeface="Arial" pitchFamily="34" charset="0"/>
            <a:cs typeface="Arial" pitchFamily="34" charset="0"/>
          </a:endParaRPr>
        </a:p>
      </dsp:txBody>
      <dsp:txXfrm>
        <a:off x="6985490" y="2987093"/>
        <a:ext cx="2468693" cy="1197102"/>
      </dsp:txXfrm>
    </dsp:sp>
    <dsp:sp modelId="{9E790595-CA2F-451A-9431-ACA41FED210A}">
      <dsp:nvSpPr>
        <dsp:cNvPr id="0" name=""/>
        <dsp:cNvSpPr/>
      </dsp:nvSpPr>
      <dsp:spPr>
        <a:xfrm rot="15438190">
          <a:off x="5131701" y="2116877"/>
          <a:ext cx="2978449" cy="31917"/>
        </a:xfrm>
        <a:custGeom>
          <a:avLst/>
          <a:gdLst/>
          <a:ahLst/>
          <a:cxnLst/>
          <a:rect l="0" t="0" r="0" b="0"/>
          <a:pathLst>
            <a:path>
              <a:moveTo>
                <a:pt x="0" y="15958"/>
              </a:moveTo>
              <a:lnTo>
                <a:pt x="2978449"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0" rtl="1">
            <a:lnSpc>
              <a:spcPct val="90000"/>
            </a:lnSpc>
            <a:spcBef>
              <a:spcPct val="0"/>
            </a:spcBef>
            <a:spcAft>
              <a:spcPct val="35000"/>
            </a:spcAft>
          </a:pPr>
          <a:endParaRPr lang="fa-IR" sz="3000" kern="1200">
            <a:latin typeface="Arial" pitchFamily="34" charset="0"/>
            <a:cs typeface="Arial" pitchFamily="34" charset="0"/>
          </a:endParaRPr>
        </a:p>
      </dsp:txBody>
      <dsp:txXfrm rot="10800000">
        <a:off x="6546464" y="2058374"/>
        <a:ext cx="148922" cy="148922"/>
      </dsp:txXfrm>
    </dsp:sp>
    <dsp:sp modelId="{69B8B613-19A6-4410-A0D2-2EC8D7630B90}">
      <dsp:nvSpPr>
        <dsp:cNvPr id="0" name=""/>
        <dsp:cNvSpPr/>
      </dsp:nvSpPr>
      <dsp:spPr>
        <a:xfrm>
          <a:off x="372392" y="248704"/>
          <a:ext cx="5921213" cy="862647"/>
        </a:xfrm>
        <a:prstGeom prst="roundRect">
          <a:avLst>
            <a:gd name="adj" fmla="val 10000"/>
          </a:avLst>
        </a:prstGeom>
        <a:gradFill flip="none" rotWithShape="1">
          <a:gsLst>
            <a:gs pos="0">
              <a:srgbClr val="FFF200"/>
            </a:gs>
            <a:gs pos="45000">
              <a:srgbClr val="FF7A00"/>
            </a:gs>
            <a:gs pos="70000">
              <a:srgbClr val="FF0300"/>
            </a:gs>
            <a:gs pos="100000">
              <a:srgbClr val="4D0808"/>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b="1" kern="1200" dirty="0" smtClean="0">
              <a:solidFill>
                <a:schemeClr val="tx1"/>
              </a:solidFill>
              <a:latin typeface="Arial" pitchFamily="34" charset="0"/>
              <a:cs typeface="Arial" pitchFamily="34" charset="0"/>
            </a:rPr>
            <a:t>تهديد به احراق بيت فاطمه به نقل طبري</a:t>
          </a:r>
          <a:endParaRPr lang="fa-IR" sz="3200" b="1" kern="1200" dirty="0">
            <a:solidFill>
              <a:schemeClr val="tx1"/>
            </a:solidFill>
            <a:latin typeface="Arial" pitchFamily="34" charset="0"/>
            <a:cs typeface="Arial" pitchFamily="34" charset="0"/>
          </a:endParaRPr>
        </a:p>
      </dsp:txBody>
      <dsp:txXfrm>
        <a:off x="397658" y="273970"/>
        <a:ext cx="5870681" cy="812115"/>
      </dsp:txXfrm>
    </dsp:sp>
    <dsp:sp modelId="{C6516C59-7312-4D00-8C91-D971CD183CB4}">
      <dsp:nvSpPr>
        <dsp:cNvPr id="0" name=""/>
        <dsp:cNvSpPr/>
      </dsp:nvSpPr>
      <dsp:spPr>
        <a:xfrm rot="14968862">
          <a:off x="5687106" y="2695111"/>
          <a:ext cx="1867639" cy="31917"/>
        </a:xfrm>
        <a:custGeom>
          <a:avLst/>
          <a:gdLst/>
          <a:ahLst/>
          <a:cxnLst/>
          <a:rect l="0" t="0" r="0" b="0"/>
          <a:pathLst>
            <a:path>
              <a:moveTo>
                <a:pt x="0" y="15958"/>
              </a:moveTo>
              <a:lnTo>
                <a:pt x="1867639"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0">
            <a:lnSpc>
              <a:spcPct val="90000"/>
            </a:lnSpc>
            <a:spcBef>
              <a:spcPct val="0"/>
            </a:spcBef>
            <a:spcAft>
              <a:spcPct val="35000"/>
            </a:spcAft>
          </a:pPr>
          <a:endParaRPr lang="en-US" sz="3000" kern="1200">
            <a:latin typeface="Arial" pitchFamily="34" charset="0"/>
            <a:cs typeface="Arial" pitchFamily="34" charset="0"/>
          </a:endParaRPr>
        </a:p>
      </dsp:txBody>
      <dsp:txXfrm rot="10800000">
        <a:off x="6574235" y="2664378"/>
        <a:ext cx="93381" cy="93381"/>
      </dsp:txXfrm>
    </dsp:sp>
    <dsp:sp modelId="{8A276602-8ACA-49CF-BBF3-48458D5B47D8}">
      <dsp:nvSpPr>
        <dsp:cNvPr id="0" name=""/>
        <dsp:cNvSpPr/>
      </dsp:nvSpPr>
      <dsp:spPr>
        <a:xfrm>
          <a:off x="372392" y="1374062"/>
          <a:ext cx="5921213" cy="924866"/>
        </a:xfrm>
        <a:prstGeom prst="roundRect">
          <a:avLst>
            <a:gd name="adj" fmla="val 10000"/>
          </a:avLst>
        </a:prstGeom>
        <a:gradFill rotWithShape="0">
          <a:gsLst>
            <a:gs pos="59578">
              <a:srgbClr val="AECFF2"/>
            </a:gs>
            <a:gs pos="63760">
              <a:srgbClr val="B7D2EF"/>
            </a:gs>
            <a:gs pos="0">
              <a:srgbClr val="0070C0"/>
            </a:gs>
            <a:gs pos="39999">
              <a:srgbClr val="85C2FF"/>
            </a:gs>
            <a:gs pos="70000">
              <a:srgbClr val="C4D6EB"/>
            </a:gs>
            <a:gs pos="100000">
              <a:schemeClr val="bg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b="1" kern="1200" dirty="0" smtClean="0">
              <a:solidFill>
                <a:schemeClr val="tx1"/>
              </a:solidFill>
              <a:latin typeface="Arial" pitchFamily="34" charset="0"/>
              <a:cs typeface="Arial" pitchFamily="34" charset="0"/>
            </a:rPr>
            <a:t>بررسي سند روايت طبري</a:t>
          </a:r>
          <a:endParaRPr lang="fa-IR" sz="4000" b="1" kern="1200" dirty="0">
            <a:solidFill>
              <a:schemeClr val="tx1"/>
            </a:solidFill>
            <a:latin typeface="Arial" pitchFamily="34" charset="0"/>
            <a:cs typeface="Arial" pitchFamily="34" charset="0"/>
          </a:endParaRPr>
        </a:p>
      </dsp:txBody>
      <dsp:txXfrm>
        <a:off x="399480" y="1401150"/>
        <a:ext cx="5867037" cy="870690"/>
      </dsp:txXfrm>
    </dsp:sp>
    <dsp:sp modelId="{B8B1965C-7E97-440E-B127-B9C6DC440B17}">
      <dsp:nvSpPr>
        <dsp:cNvPr id="0" name=""/>
        <dsp:cNvSpPr/>
      </dsp:nvSpPr>
      <dsp:spPr>
        <a:xfrm rot="13538623">
          <a:off x="6152735" y="3234926"/>
          <a:ext cx="936380" cy="31917"/>
        </a:xfrm>
        <a:custGeom>
          <a:avLst/>
          <a:gdLst/>
          <a:ahLst/>
          <a:cxnLst/>
          <a:rect l="0" t="0" r="0" b="0"/>
          <a:pathLst>
            <a:path>
              <a:moveTo>
                <a:pt x="0" y="15958"/>
              </a:moveTo>
              <a:lnTo>
                <a:pt x="936380"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0">
            <a:lnSpc>
              <a:spcPct val="90000"/>
            </a:lnSpc>
            <a:spcBef>
              <a:spcPct val="0"/>
            </a:spcBef>
            <a:spcAft>
              <a:spcPct val="35000"/>
            </a:spcAft>
          </a:pPr>
          <a:endParaRPr lang="en-US" sz="3000" kern="1200">
            <a:latin typeface="Arial" pitchFamily="34" charset="0"/>
            <a:cs typeface="Arial" pitchFamily="34" charset="0"/>
          </a:endParaRPr>
        </a:p>
      </dsp:txBody>
      <dsp:txXfrm rot="10800000">
        <a:off x="6597516" y="3227476"/>
        <a:ext cx="46819" cy="46819"/>
      </dsp:txXfrm>
    </dsp:sp>
    <dsp:sp modelId="{D7FC3A57-C936-4BE5-A479-6DD6E5A3CF64}">
      <dsp:nvSpPr>
        <dsp:cNvPr id="0" name=""/>
        <dsp:cNvSpPr/>
      </dsp:nvSpPr>
      <dsp:spPr>
        <a:xfrm>
          <a:off x="372392" y="2453693"/>
          <a:ext cx="5921213" cy="924866"/>
        </a:xfrm>
        <a:prstGeom prst="roundRect">
          <a:avLst>
            <a:gd name="adj" fmla="val 10000"/>
          </a:avLst>
        </a:prstGeom>
        <a:gradFill flip="none" rotWithShape="1">
          <a:gsLst>
            <a:gs pos="0">
              <a:srgbClr val="FFF200"/>
            </a:gs>
            <a:gs pos="45000">
              <a:srgbClr val="FF7A00"/>
            </a:gs>
            <a:gs pos="70000">
              <a:srgbClr val="FF0300"/>
            </a:gs>
            <a:gs pos="100000">
              <a:srgbClr val="4D0808"/>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dirty="0" smtClean="0">
              <a:solidFill>
                <a:schemeClr val="tx1"/>
              </a:solidFill>
              <a:latin typeface="Arial" pitchFamily="34" charset="0"/>
              <a:cs typeface="Arial" pitchFamily="34" charset="0"/>
            </a:rPr>
            <a:t>تهديد به احراق به نقل ابن ابي شيبة</a:t>
          </a:r>
          <a:endParaRPr lang="fa-IR" sz="3600" b="1" kern="1200" dirty="0">
            <a:solidFill>
              <a:schemeClr val="tx1"/>
            </a:solidFill>
            <a:latin typeface="Arial" pitchFamily="34" charset="0"/>
            <a:cs typeface="Arial" pitchFamily="34" charset="0"/>
          </a:endParaRPr>
        </a:p>
      </dsp:txBody>
      <dsp:txXfrm>
        <a:off x="399480" y="2480781"/>
        <a:ext cx="5867037" cy="870690"/>
      </dsp:txXfrm>
    </dsp:sp>
    <dsp:sp modelId="{675D2293-DCDE-4F34-B85A-DC35AEFC82E9}">
      <dsp:nvSpPr>
        <dsp:cNvPr id="0" name=""/>
        <dsp:cNvSpPr/>
      </dsp:nvSpPr>
      <dsp:spPr>
        <a:xfrm rot="8753081">
          <a:off x="6225569" y="3791425"/>
          <a:ext cx="790713" cy="31917"/>
        </a:xfrm>
        <a:custGeom>
          <a:avLst/>
          <a:gdLst/>
          <a:ahLst/>
          <a:cxnLst/>
          <a:rect l="0" t="0" r="0" b="0"/>
          <a:pathLst>
            <a:path>
              <a:moveTo>
                <a:pt x="0" y="15958"/>
              </a:moveTo>
              <a:lnTo>
                <a:pt x="790713"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0">
            <a:lnSpc>
              <a:spcPct val="90000"/>
            </a:lnSpc>
            <a:spcBef>
              <a:spcPct val="0"/>
            </a:spcBef>
            <a:spcAft>
              <a:spcPct val="35000"/>
            </a:spcAft>
          </a:pPr>
          <a:endParaRPr lang="en-US" sz="3000" kern="1200">
            <a:latin typeface="Arial" pitchFamily="34" charset="0"/>
            <a:cs typeface="Arial" pitchFamily="34" charset="0"/>
          </a:endParaRPr>
        </a:p>
      </dsp:txBody>
      <dsp:txXfrm rot="10800000">
        <a:off x="6601158" y="3787616"/>
        <a:ext cx="39535" cy="39535"/>
      </dsp:txXfrm>
    </dsp:sp>
    <dsp:sp modelId="{1C6EFB38-B4FC-43C2-A1C9-CA01D425FB85}">
      <dsp:nvSpPr>
        <dsp:cNvPr id="0" name=""/>
        <dsp:cNvSpPr/>
      </dsp:nvSpPr>
      <dsp:spPr>
        <a:xfrm>
          <a:off x="372392" y="3614630"/>
          <a:ext cx="5921213" cy="828988"/>
        </a:xfrm>
        <a:prstGeom prst="roundRect">
          <a:avLst>
            <a:gd name="adj" fmla="val 10000"/>
          </a:avLst>
        </a:prstGeom>
        <a:gradFill rotWithShape="0">
          <a:gsLst>
            <a:gs pos="11000">
              <a:srgbClr val="0070C0"/>
            </a:gs>
            <a:gs pos="39999">
              <a:srgbClr val="85C2FF"/>
            </a:gs>
            <a:gs pos="70000">
              <a:srgbClr val="C4D6EB"/>
            </a:gs>
            <a:gs pos="100000">
              <a:schemeClr val="bg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dirty="0" smtClean="0">
              <a:solidFill>
                <a:schemeClr val="tx1"/>
              </a:solidFill>
              <a:latin typeface="Arial" pitchFamily="34" charset="0"/>
              <a:cs typeface="Arial" pitchFamily="34" charset="0"/>
            </a:rPr>
            <a:t>بررسي سند روايت  ابن ابي شيبة </a:t>
          </a:r>
          <a:endParaRPr lang="fa-IR" sz="3600" b="1" kern="1200" dirty="0">
            <a:solidFill>
              <a:schemeClr val="tx1"/>
            </a:solidFill>
            <a:latin typeface="Arial" pitchFamily="34" charset="0"/>
            <a:cs typeface="Arial" pitchFamily="34" charset="0"/>
          </a:endParaRPr>
        </a:p>
      </dsp:txBody>
      <dsp:txXfrm>
        <a:off x="396672" y="3638910"/>
        <a:ext cx="5872653" cy="780428"/>
      </dsp:txXfrm>
    </dsp:sp>
    <dsp:sp modelId="{B85FBB9E-7282-4342-9750-B3B59371CBEE}">
      <dsp:nvSpPr>
        <dsp:cNvPr id="0" name=""/>
        <dsp:cNvSpPr/>
      </dsp:nvSpPr>
      <dsp:spPr>
        <a:xfrm rot="6872446">
          <a:off x="5786051" y="4316650"/>
          <a:ext cx="1642282" cy="31917"/>
        </a:xfrm>
        <a:custGeom>
          <a:avLst/>
          <a:gdLst/>
          <a:ahLst/>
          <a:cxnLst/>
          <a:rect l="0" t="0" r="0" b="0"/>
          <a:pathLst>
            <a:path>
              <a:moveTo>
                <a:pt x="0" y="15958"/>
              </a:moveTo>
              <a:lnTo>
                <a:pt x="1642282"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6566135" y="4291551"/>
        <a:ext cx="82114" cy="82114"/>
      </dsp:txXfrm>
    </dsp:sp>
    <dsp:sp modelId="{447086D2-1B74-4C87-BCD6-7A50ED1602F2}">
      <dsp:nvSpPr>
        <dsp:cNvPr id="0" name=""/>
        <dsp:cNvSpPr/>
      </dsp:nvSpPr>
      <dsp:spPr>
        <a:xfrm>
          <a:off x="344926" y="4665078"/>
          <a:ext cx="5921213" cy="828988"/>
        </a:xfrm>
        <a:prstGeom prst="roundRect">
          <a:avLst>
            <a:gd name="adj" fmla="val 10000"/>
          </a:avLst>
        </a:prstGeom>
        <a:gradFill flip="none" rotWithShape="1">
          <a:gsLst>
            <a:gs pos="0">
              <a:srgbClr val="FFF200"/>
            </a:gs>
            <a:gs pos="45000">
              <a:srgbClr val="FF7A00"/>
            </a:gs>
            <a:gs pos="70000">
              <a:srgbClr val="FF0300"/>
            </a:gs>
            <a:gs pos="100000">
              <a:srgbClr val="4D0808"/>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fa-IR" sz="3600" b="1" kern="1200" dirty="0" smtClean="0">
              <a:solidFill>
                <a:schemeClr val="tx1"/>
              </a:solidFill>
              <a:latin typeface="Arial" pitchFamily="34" charset="0"/>
              <a:cs typeface="Arial" pitchFamily="34" charset="0"/>
            </a:rPr>
            <a:t>تهديد به احراق به نقل بلاذري</a:t>
          </a:r>
          <a:endParaRPr lang="fa-IR" sz="3600" b="1" kern="1200" dirty="0">
            <a:solidFill>
              <a:schemeClr val="tx1"/>
            </a:solidFill>
            <a:latin typeface="Arial" pitchFamily="34" charset="0"/>
            <a:cs typeface="Arial" pitchFamily="34" charset="0"/>
          </a:endParaRPr>
        </a:p>
      </dsp:txBody>
      <dsp:txXfrm>
        <a:off x="369206" y="4689358"/>
        <a:ext cx="5872653" cy="780428"/>
      </dsp:txXfrm>
    </dsp:sp>
    <dsp:sp modelId="{0E83F546-FC89-48F8-AAF6-5286827C4832}">
      <dsp:nvSpPr>
        <dsp:cNvPr id="0" name=""/>
        <dsp:cNvSpPr/>
      </dsp:nvSpPr>
      <dsp:spPr>
        <a:xfrm rot="6310932">
          <a:off x="5304912" y="4826513"/>
          <a:ext cx="2604559" cy="31917"/>
        </a:xfrm>
        <a:custGeom>
          <a:avLst/>
          <a:gdLst/>
          <a:ahLst/>
          <a:cxnLst/>
          <a:rect l="0" t="0" r="0" b="0"/>
          <a:pathLst>
            <a:path>
              <a:moveTo>
                <a:pt x="0" y="15958"/>
              </a:moveTo>
              <a:lnTo>
                <a:pt x="2604559"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6542078" y="4777358"/>
        <a:ext cx="130227" cy="130227"/>
      </dsp:txXfrm>
    </dsp:sp>
    <dsp:sp modelId="{94BA4F5F-914D-4868-B4E5-A26E0E13461B}">
      <dsp:nvSpPr>
        <dsp:cNvPr id="0" name=""/>
        <dsp:cNvSpPr/>
      </dsp:nvSpPr>
      <dsp:spPr>
        <a:xfrm>
          <a:off x="344926" y="5684805"/>
          <a:ext cx="5921213" cy="828988"/>
        </a:xfrm>
        <a:prstGeom prst="roundRect">
          <a:avLst>
            <a:gd name="adj" fmla="val 10000"/>
          </a:avLst>
        </a:prstGeom>
        <a:gradFill rotWithShape="0">
          <a:gsLst>
            <a:gs pos="34999">
              <a:srgbClr val="81BEFF"/>
            </a:gs>
            <a:gs pos="29999">
              <a:srgbClr val="7CB9FF"/>
            </a:gs>
            <a:gs pos="19999">
              <a:srgbClr val="72B0FF"/>
            </a:gs>
            <a:gs pos="0">
              <a:schemeClr val="tx2"/>
            </a:gs>
            <a:gs pos="39999">
              <a:srgbClr val="85C2FF"/>
            </a:gs>
            <a:gs pos="70000">
              <a:srgbClr val="C4D6EB"/>
            </a:gs>
            <a:gs pos="100000">
              <a:schemeClr val="bg2"/>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fa-IR" sz="4000" b="1" kern="1200" dirty="0" smtClean="0">
              <a:solidFill>
                <a:schemeClr val="tx1"/>
              </a:solidFill>
              <a:latin typeface="Arial" pitchFamily="34" charset="0"/>
              <a:cs typeface="Arial" pitchFamily="34" charset="0"/>
            </a:rPr>
            <a:t>بررسي سند بلاذري</a:t>
          </a:r>
          <a:endParaRPr lang="fa-IR" sz="4000" kern="1200" dirty="0">
            <a:solidFill>
              <a:schemeClr val="tx1"/>
            </a:solidFill>
            <a:latin typeface="Arial" pitchFamily="34" charset="0"/>
            <a:cs typeface="Arial" pitchFamily="34" charset="0"/>
          </a:endParaRPr>
        </a:p>
      </dsp:txBody>
      <dsp:txXfrm>
        <a:off x="369206" y="5709085"/>
        <a:ext cx="5872653" cy="7804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3/2/2014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12946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3/2/2014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97142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a:t>
            </a:fld>
            <a:endParaRPr lang="en-US" dirty="0"/>
          </a:p>
        </p:txBody>
      </p:sp>
    </p:spTree>
    <p:extLst>
      <p:ext uri="{BB962C8B-B14F-4D97-AF65-F5344CB8AC3E}">
        <p14:creationId xmlns:p14="http://schemas.microsoft.com/office/powerpoint/2010/main" val="3320034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101</a:t>
            </a:fld>
            <a:endParaRPr lang="en-US" dirty="0"/>
          </a:p>
        </p:txBody>
      </p:sp>
    </p:spTree>
    <p:extLst>
      <p:ext uri="{BB962C8B-B14F-4D97-AF65-F5344CB8AC3E}">
        <p14:creationId xmlns:p14="http://schemas.microsoft.com/office/powerpoint/2010/main" val="42646185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102</a:t>
            </a:fld>
            <a:endParaRPr lang="en-US"/>
          </a:p>
        </p:txBody>
      </p:sp>
    </p:spTree>
    <p:extLst>
      <p:ext uri="{BB962C8B-B14F-4D97-AF65-F5344CB8AC3E}">
        <p14:creationId xmlns:p14="http://schemas.microsoft.com/office/powerpoint/2010/main" val="28954355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103</a:t>
            </a:fld>
            <a:endParaRPr lang="en-US" dirty="0"/>
          </a:p>
        </p:txBody>
      </p:sp>
    </p:spTree>
    <p:extLst>
      <p:ext uri="{BB962C8B-B14F-4D97-AF65-F5344CB8AC3E}">
        <p14:creationId xmlns:p14="http://schemas.microsoft.com/office/powerpoint/2010/main" val="2489356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104</a:t>
            </a:fld>
            <a:endParaRPr lang="en-US" dirty="0"/>
          </a:p>
        </p:txBody>
      </p:sp>
    </p:spTree>
    <p:extLst>
      <p:ext uri="{BB962C8B-B14F-4D97-AF65-F5344CB8AC3E}">
        <p14:creationId xmlns:p14="http://schemas.microsoft.com/office/powerpoint/2010/main" val="18314779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105</a:t>
            </a:fld>
            <a:endParaRPr lang="en-US"/>
          </a:p>
        </p:txBody>
      </p:sp>
    </p:spTree>
    <p:extLst>
      <p:ext uri="{BB962C8B-B14F-4D97-AF65-F5344CB8AC3E}">
        <p14:creationId xmlns:p14="http://schemas.microsoft.com/office/powerpoint/2010/main" val="17613118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106</a:t>
            </a:fld>
            <a:endParaRPr lang="en-US"/>
          </a:p>
        </p:txBody>
      </p:sp>
    </p:spTree>
    <p:extLst>
      <p:ext uri="{BB962C8B-B14F-4D97-AF65-F5344CB8AC3E}">
        <p14:creationId xmlns:p14="http://schemas.microsoft.com/office/powerpoint/2010/main" val="14927011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107</a:t>
            </a:fld>
            <a:endParaRPr lang="en-US" dirty="0"/>
          </a:p>
        </p:txBody>
      </p:sp>
    </p:spTree>
    <p:extLst>
      <p:ext uri="{BB962C8B-B14F-4D97-AF65-F5344CB8AC3E}">
        <p14:creationId xmlns:p14="http://schemas.microsoft.com/office/powerpoint/2010/main" val="31862067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108</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109</a:t>
            </a:fld>
            <a:endParaRPr lang="en-US" dirty="0"/>
          </a:p>
        </p:txBody>
      </p:sp>
    </p:spTree>
    <p:extLst>
      <p:ext uri="{BB962C8B-B14F-4D97-AF65-F5344CB8AC3E}">
        <p14:creationId xmlns:p14="http://schemas.microsoft.com/office/powerpoint/2010/main" val="19097780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110</a:t>
            </a:fld>
            <a:endParaRPr lang="en-US" dirty="0"/>
          </a:p>
        </p:txBody>
      </p:sp>
    </p:spTree>
    <p:extLst>
      <p:ext uri="{BB962C8B-B14F-4D97-AF65-F5344CB8AC3E}">
        <p14:creationId xmlns:p14="http://schemas.microsoft.com/office/powerpoint/2010/main" val="365009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111</a:t>
            </a:fld>
            <a:endParaRPr lang="en-US" dirty="0"/>
          </a:p>
        </p:txBody>
      </p:sp>
    </p:spTree>
    <p:extLst>
      <p:ext uri="{BB962C8B-B14F-4D97-AF65-F5344CB8AC3E}">
        <p14:creationId xmlns:p14="http://schemas.microsoft.com/office/powerpoint/2010/main" val="28099917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112</a:t>
            </a:fld>
            <a:endParaRPr lang="en-US" dirty="0"/>
          </a:p>
        </p:txBody>
      </p:sp>
    </p:spTree>
    <p:extLst>
      <p:ext uri="{BB962C8B-B14F-4D97-AF65-F5344CB8AC3E}">
        <p14:creationId xmlns:p14="http://schemas.microsoft.com/office/powerpoint/2010/main" val="32714704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113</a:t>
            </a:fld>
            <a:endParaRPr lang="en-US" dirty="0"/>
          </a:p>
        </p:txBody>
      </p:sp>
    </p:spTree>
    <p:extLst>
      <p:ext uri="{BB962C8B-B14F-4D97-AF65-F5344CB8AC3E}">
        <p14:creationId xmlns:p14="http://schemas.microsoft.com/office/powerpoint/2010/main" val="59096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114</a:t>
            </a:fld>
            <a:endParaRPr lang="en-US" dirty="0"/>
          </a:p>
        </p:txBody>
      </p:sp>
    </p:spTree>
    <p:extLst>
      <p:ext uri="{BB962C8B-B14F-4D97-AF65-F5344CB8AC3E}">
        <p14:creationId xmlns:p14="http://schemas.microsoft.com/office/powerpoint/2010/main" val="100092077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115</a:t>
            </a:fld>
            <a:endParaRPr lang="en-US" dirty="0"/>
          </a:p>
        </p:txBody>
      </p:sp>
    </p:spTree>
    <p:extLst>
      <p:ext uri="{BB962C8B-B14F-4D97-AF65-F5344CB8AC3E}">
        <p14:creationId xmlns:p14="http://schemas.microsoft.com/office/powerpoint/2010/main" val="1870485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116</a:t>
            </a:fld>
            <a:endParaRPr lang="en-US" dirty="0"/>
          </a:p>
        </p:txBody>
      </p:sp>
    </p:spTree>
    <p:extLst>
      <p:ext uri="{BB962C8B-B14F-4D97-AF65-F5344CB8AC3E}">
        <p14:creationId xmlns:p14="http://schemas.microsoft.com/office/powerpoint/2010/main" val="102139194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117</a:t>
            </a:fld>
            <a:endParaRPr lang="en-US" dirty="0"/>
          </a:p>
        </p:txBody>
      </p:sp>
    </p:spTree>
    <p:extLst>
      <p:ext uri="{BB962C8B-B14F-4D97-AF65-F5344CB8AC3E}">
        <p14:creationId xmlns:p14="http://schemas.microsoft.com/office/powerpoint/2010/main" val="31694491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118</a:t>
            </a:fld>
            <a:endParaRPr lang="en-US"/>
          </a:p>
        </p:txBody>
      </p:sp>
    </p:spTree>
    <p:extLst>
      <p:ext uri="{BB962C8B-B14F-4D97-AF65-F5344CB8AC3E}">
        <p14:creationId xmlns:p14="http://schemas.microsoft.com/office/powerpoint/2010/main" val="31237323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119</a:t>
            </a:fld>
            <a:endParaRPr lang="en-US" dirty="0"/>
          </a:p>
        </p:txBody>
      </p:sp>
    </p:spTree>
    <p:extLst>
      <p:ext uri="{BB962C8B-B14F-4D97-AF65-F5344CB8AC3E}">
        <p14:creationId xmlns:p14="http://schemas.microsoft.com/office/powerpoint/2010/main" val="210650911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120</a:t>
            </a:fld>
            <a:endParaRPr lang="en-US" dirty="0"/>
          </a:p>
        </p:txBody>
      </p:sp>
    </p:spTree>
    <p:extLst>
      <p:ext uri="{BB962C8B-B14F-4D97-AF65-F5344CB8AC3E}">
        <p14:creationId xmlns:p14="http://schemas.microsoft.com/office/powerpoint/2010/main" val="350548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121</a:t>
            </a:fld>
            <a:endParaRPr lang="en-US"/>
          </a:p>
        </p:txBody>
      </p:sp>
    </p:spTree>
    <p:extLst>
      <p:ext uri="{BB962C8B-B14F-4D97-AF65-F5344CB8AC3E}">
        <p14:creationId xmlns:p14="http://schemas.microsoft.com/office/powerpoint/2010/main" val="11267862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122</a:t>
            </a:fld>
            <a:endParaRPr lang="en-US" dirty="0"/>
          </a:p>
        </p:txBody>
      </p:sp>
    </p:spTree>
    <p:extLst>
      <p:ext uri="{BB962C8B-B14F-4D97-AF65-F5344CB8AC3E}">
        <p14:creationId xmlns:p14="http://schemas.microsoft.com/office/powerpoint/2010/main" val="15120550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123</a:t>
            </a:fld>
            <a:endParaRPr lang="en-US" dirty="0"/>
          </a:p>
        </p:txBody>
      </p:sp>
    </p:spTree>
    <p:extLst>
      <p:ext uri="{BB962C8B-B14F-4D97-AF65-F5344CB8AC3E}">
        <p14:creationId xmlns:p14="http://schemas.microsoft.com/office/powerpoint/2010/main" val="35732155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124</a:t>
            </a:fld>
            <a:endParaRPr lang="en-US" dirty="0"/>
          </a:p>
        </p:txBody>
      </p:sp>
    </p:spTree>
    <p:extLst>
      <p:ext uri="{BB962C8B-B14F-4D97-AF65-F5344CB8AC3E}">
        <p14:creationId xmlns:p14="http://schemas.microsoft.com/office/powerpoint/2010/main" val="235925716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125</a:t>
            </a:fld>
            <a:endParaRPr lang="en-US" dirty="0"/>
          </a:p>
        </p:txBody>
      </p:sp>
    </p:spTree>
    <p:extLst>
      <p:ext uri="{BB962C8B-B14F-4D97-AF65-F5344CB8AC3E}">
        <p14:creationId xmlns:p14="http://schemas.microsoft.com/office/powerpoint/2010/main" val="13369343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126</a:t>
            </a:fld>
            <a:endParaRPr lang="en-US" dirty="0"/>
          </a:p>
        </p:txBody>
      </p:sp>
    </p:spTree>
    <p:extLst>
      <p:ext uri="{BB962C8B-B14F-4D97-AF65-F5344CB8AC3E}">
        <p14:creationId xmlns:p14="http://schemas.microsoft.com/office/powerpoint/2010/main" val="354465807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127</a:t>
            </a:fld>
            <a:endParaRPr lang="en-US" dirty="0"/>
          </a:p>
        </p:txBody>
      </p:sp>
    </p:spTree>
    <p:extLst>
      <p:ext uri="{BB962C8B-B14F-4D97-AF65-F5344CB8AC3E}">
        <p14:creationId xmlns:p14="http://schemas.microsoft.com/office/powerpoint/2010/main" val="97034499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128</a:t>
            </a:fld>
            <a:endParaRPr lang="en-US" dirty="0"/>
          </a:p>
        </p:txBody>
      </p:sp>
    </p:spTree>
    <p:extLst>
      <p:ext uri="{BB962C8B-B14F-4D97-AF65-F5344CB8AC3E}">
        <p14:creationId xmlns:p14="http://schemas.microsoft.com/office/powerpoint/2010/main" val="187243990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129</a:t>
            </a:fld>
            <a:endParaRPr lang="en-US" dirty="0"/>
          </a:p>
        </p:txBody>
      </p:sp>
    </p:spTree>
    <p:extLst>
      <p:ext uri="{BB962C8B-B14F-4D97-AF65-F5344CB8AC3E}">
        <p14:creationId xmlns:p14="http://schemas.microsoft.com/office/powerpoint/2010/main" val="236673378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130</a:t>
            </a:fld>
            <a:endParaRPr lang="en-US" dirty="0"/>
          </a:p>
        </p:txBody>
      </p:sp>
    </p:spTree>
    <p:extLst>
      <p:ext uri="{BB962C8B-B14F-4D97-AF65-F5344CB8AC3E}">
        <p14:creationId xmlns:p14="http://schemas.microsoft.com/office/powerpoint/2010/main" val="244169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131</a:t>
            </a:fld>
            <a:endParaRPr lang="en-US" dirty="0"/>
          </a:p>
        </p:txBody>
      </p:sp>
    </p:spTree>
    <p:extLst>
      <p:ext uri="{BB962C8B-B14F-4D97-AF65-F5344CB8AC3E}">
        <p14:creationId xmlns:p14="http://schemas.microsoft.com/office/powerpoint/2010/main" val="141797017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132</a:t>
            </a:fld>
            <a:endParaRPr lang="en-US" dirty="0"/>
          </a:p>
        </p:txBody>
      </p:sp>
    </p:spTree>
    <p:extLst>
      <p:ext uri="{BB962C8B-B14F-4D97-AF65-F5344CB8AC3E}">
        <p14:creationId xmlns:p14="http://schemas.microsoft.com/office/powerpoint/2010/main" val="259994826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133</a:t>
            </a:fld>
            <a:endParaRPr lang="en-US" dirty="0"/>
          </a:p>
        </p:txBody>
      </p:sp>
    </p:spTree>
    <p:extLst>
      <p:ext uri="{BB962C8B-B14F-4D97-AF65-F5344CB8AC3E}">
        <p14:creationId xmlns:p14="http://schemas.microsoft.com/office/powerpoint/2010/main" val="14331030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134</a:t>
            </a:fld>
            <a:endParaRPr lang="en-US" dirty="0"/>
          </a:p>
        </p:txBody>
      </p:sp>
    </p:spTree>
    <p:extLst>
      <p:ext uri="{BB962C8B-B14F-4D97-AF65-F5344CB8AC3E}">
        <p14:creationId xmlns:p14="http://schemas.microsoft.com/office/powerpoint/2010/main" val="3949058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135</a:t>
            </a:fld>
            <a:endParaRPr lang="en-US"/>
          </a:p>
        </p:txBody>
      </p:sp>
    </p:spTree>
    <p:extLst>
      <p:ext uri="{BB962C8B-B14F-4D97-AF65-F5344CB8AC3E}">
        <p14:creationId xmlns:p14="http://schemas.microsoft.com/office/powerpoint/2010/main" val="375086839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136</a:t>
            </a:fld>
            <a:endParaRPr lang="en-US" dirty="0"/>
          </a:p>
        </p:txBody>
      </p:sp>
    </p:spTree>
    <p:extLst>
      <p:ext uri="{BB962C8B-B14F-4D97-AF65-F5344CB8AC3E}">
        <p14:creationId xmlns:p14="http://schemas.microsoft.com/office/powerpoint/2010/main" val="14442247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137</a:t>
            </a:fld>
            <a:endParaRPr lang="en-US" dirty="0"/>
          </a:p>
        </p:txBody>
      </p:sp>
    </p:spTree>
    <p:extLst>
      <p:ext uri="{BB962C8B-B14F-4D97-AF65-F5344CB8AC3E}">
        <p14:creationId xmlns:p14="http://schemas.microsoft.com/office/powerpoint/2010/main" val="148854288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138</a:t>
            </a:fld>
            <a:endParaRPr lang="en-US" dirty="0"/>
          </a:p>
        </p:txBody>
      </p:sp>
    </p:spTree>
    <p:extLst>
      <p:ext uri="{BB962C8B-B14F-4D97-AF65-F5344CB8AC3E}">
        <p14:creationId xmlns:p14="http://schemas.microsoft.com/office/powerpoint/2010/main" val="84286958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139</a:t>
            </a:fld>
            <a:endParaRPr lang="en-US" dirty="0"/>
          </a:p>
        </p:txBody>
      </p:sp>
    </p:spTree>
    <p:extLst>
      <p:ext uri="{BB962C8B-B14F-4D97-AF65-F5344CB8AC3E}">
        <p14:creationId xmlns:p14="http://schemas.microsoft.com/office/powerpoint/2010/main" val="284120686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140</a:t>
            </a:fld>
            <a:endParaRPr lang="en-US" dirty="0"/>
          </a:p>
        </p:txBody>
      </p:sp>
    </p:spTree>
    <p:extLst>
      <p:ext uri="{BB962C8B-B14F-4D97-AF65-F5344CB8AC3E}">
        <p14:creationId xmlns:p14="http://schemas.microsoft.com/office/powerpoint/2010/main" val="325497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141</a:t>
            </a:fld>
            <a:endParaRPr lang="en-US" dirty="0"/>
          </a:p>
        </p:txBody>
      </p:sp>
    </p:spTree>
    <p:extLst>
      <p:ext uri="{BB962C8B-B14F-4D97-AF65-F5344CB8AC3E}">
        <p14:creationId xmlns:p14="http://schemas.microsoft.com/office/powerpoint/2010/main" val="398687428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142</a:t>
            </a:fld>
            <a:endParaRPr lang="en-US" dirty="0"/>
          </a:p>
        </p:txBody>
      </p:sp>
    </p:spTree>
    <p:extLst>
      <p:ext uri="{BB962C8B-B14F-4D97-AF65-F5344CB8AC3E}">
        <p14:creationId xmlns:p14="http://schemas.microsoft.com/office/powerpoint/2010/main" val="216339041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143</a:t>
            </a:fld>
            <a:endParaRPr lang="en-US" dirty="0"/>
          </a:p>
        </p:txBody>
      </p:sp>
    </p:spTree>
    <p:extLst>
      <p:ext uri="{BB962C8B-B14F-4D97-AF65-F5344CB8AC3E}">
        <p14:creationId xmlns:p14="http://schemas.microsoft.com/office/powerpoint/2010/main" val="121216922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144</a:t>
            </a:fld>
            <a:endParaRPr lang="en-US" dirty="0"/>
          </a:p>
        </p:txBody>
      </p:sp>
    </p:spTree>
    <p:extLst>
      <p:ext uri="{BB962C8B-B14F-4D97-AF65-F5344CB8AC3E}">
        <p14:creationId xmlns:p14="http://schemas.microsoft.com/office/powerpoint/2010/main" val="37022039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161</a:t>
            </a:fld>
            <a:endParaRPr lang="en-US" dirty="0"/>
          </a:p>
        </p:txBody>
      </p:sp>
    </p:spTree>
    <p:extLst>
      <p:ext uri="{BB962C8B-B14F-4D97-AF65-F5344CB8AC3E}">
        <p14:creationId xmlns:p14="http://schemas.microsoft.com/office/powerpoint/2010/main" val="170938059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162</a:t>
            </a:fld>
            <a:endParaRPr lang="en-US" dirty="0"/>
          </a:p>
        </p:txBody>
      </p:sp>
    </p:spTree>
    <p:extLst>
      <p:ext uri="{BB962C8B-B14F-4D97-AF65-F5344CB8AC3E}">
        <p14:creationId xmlns:p14="http://schemas.microsoft.com/office/powerpoint/2010/main" val="92295082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163</a:t>
            </a:fld>
            <a:endParaRPr lang="en-US" dirty="0"/>
          </a:p>
        </p:txBody>
      </p:sp>
    </p:spTree>
    <p:extLst>
      <p:ext uri="{BB962C8B-B14F-4D97-AF65-F5344CB8AC3E}">
        <p14:creationId xmlns:p14="http://schemas.microsoft.com/office/powerpoint/2010/main" val="258406607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164</a:t>
            </a:fld>
            <a:endParaRPr lang="en-US" dirty="0"/>
          </a:p>
        </p:txBody>
      </p:sp>
    </p:spTree>
    <p:extLst>
      <p:ext uri="{BB962C8B-B14F-4D97-AF65-F5344CB8AC3E}">
        <p14:creationId xmlns:p14="http://schemas.microsoft.com/office/powerpoint/2010/main" val="109639402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165</a:t>
            </a:fld>
            <a:endParaRPr lang="en-US" dirty="0"/>
          </a:p>
        </p:txBody>
      </p:sp>
    </p:spTree>
    <p:extLst>
      <p:ext uri="{BB962C8B-B14F-4D97-AF65-F5344CB8AC3E}">
        <p14:creationId xmlns:p14="http://schemas.microsoft.com/office/powerpoint/2010/main" val="261359238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166</a:t>
            </a:fld>
            <a:endParaRPr lang="en-US" dirty="0"/>
          </a:p>
        </p:txBody>
      </p:sp>
    </p:spTree>
    <p:extLst>
      <p:ext uri="{BB962C8B-B14F-4D97-AF65-F5344CB8AC3E}">
        <p14:creationId xmlns:p14="http://schemas.microsoft.com/office/powerpoint/2010/main" val="117096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15</a:t>
            </a:fld>
            <a:endParaRPr lang="en-US"/>
          </a:p>
        </p:txBody>
      </p:sp>
    </p:spTree>
    <p:extLst>
      <p:ext uri="{BB962C8B-B14F-4D97-AF65-F5344CB8AC3E}">
        <p14:creationId xmlns:p14="http://schemas.microsoft.com/office/powerpoint/2010/main" val="2843012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167</a:t>
            </a:fld>
            <a:endParaRPr lang="en-US" dirty="0"/>
          </a:p>
        </p:txBody>
      </p:sp>
    </p:spTree>
    <p:extLst>
      <p:ext uri="{BB962C8B-B14F-4D97-AF65-F5344CB8AC3E}">
        <p14:creationId xmlns:p14="http://schemas.microsoft.com/office/powerpoint/2010/main" val="10477090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168</a:t>
            </a:fld>
            <a:endParaRPr lang="en-US" dirty="0"/>
          </a:p>
        </p:txBody>
      </p:sp>
    </p:spTree>
    <p:extLst>
      <p:ext uri="{BB962C8B-B14F-4D97-AF65-F5344CB8AC3E}">
        <p14:creationId xmlns:p14="http://schemas.microsoft.com/office/powerpoint/2010/main" val="312246498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169</a:t>
            </a:fld>
            <a:endParaRPr lang="en-US" dirty="0"/>
          </a:p>
        </p:txBody>
      </p:sp>
    </p:spTree>
    <p:extLst>
      <p:ext uri="{BB962C8B-B14F-4D97-AF65-F5344CB8AC3E}">
        <p14:creationId xmlns:p14="http://schemas.microsoft.com/office/powerpoint/2010/main" val="421735241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170</a:t>
            </a:fld>
            <a:endParaRPr lang="en-US" dirty="0"/>
          </a:p>
        </p:txBody>
      </p:sp>
    </p:spTree>
    <p:extLst>
      <p:ext uri="{BB962C8B-B14F-4D97-AF65-F5344CB8AC3E}">
        <p14:creationId xmlns:p14="http://schemas.microsoft.com/office/powerpoint/2010/main" val="94478705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171</a:t>
            </a:fld>
            <a:endParaRPr lang="en-US" dirty="0"/>
          </a:p>
        </p:txBody>
      </p:sp>
    </p:spTree>
    <p:extLst>
      <p:ext uri="{BB962C8B-B14F-4D97-AF65-F5344CB8AC3E}">
        <p14:creationId xmlns:p14="http://schemas.microsoft.com/office/powerpoint/2010/main" val="86482066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172</a:t>
            </a:fld>
            <a:endParaRPr lang="en-US" dirty="0"/>
          </a:p>
        </p:txBody>
      </p:sp>
    </p:spTree>
    <p:extLst>
      <p:ext uri="{BB962C8B-B14F-4D97-AF65-F5344CB8AC3E}">
        <p14:creationId xmlns:p14="http://schemas.microsoft.com/office/powerpoint/2010/main" val="5545085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173</a:t>
            </a:fld>
            <a:endParaRPr lang="en-US" dirty="0"/>
          </a:p>
        </p:txBody>
      </p:sp>
    </p:spTree>
    <p:extLst>
      <p:ext uri="{BB962C8B-B14F-4D97-AF65-F5344CB8AC3E}">
        <p14:creationId xmlns:p14="http://schemas.microsoft.com/office/powerpoint/2010/main" val="422599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19</a:t>
            </a:fld>
            <a:endParaRPr lang="en-US"/>
          </a:p>
        </p:txBody>
      </p:sp>
    </p:spTree>
    <p:extLst>
      <p:ext uri="{BB962C8B-B14F-4D97-AF65-F5344CB8AC3E}">
        <p14:creationId xmlns:p14="http://schemas.microsoft.com/office/powerpoint/2010/main" val="380405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2</a:t>
            </a:fld>
            <a:endParaRPr lang="en-US" dirty="0"/>
          </a:p>
        </p:txBody>
      </p:sp>
    </p:spTree>
    <p:extLst>
      <p:ext uri="{BB962C8B-B14F-4D97-AF65-F5344CB8AC3E}">
        <p14:creationId xmlns:p14="http://schemas.microsoft.com/office/powerpoint/2010/main" val="2658437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4066957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2727070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29</a:t>
            </a:fld>
            <a:endParaRPr lang="en-US"/>
          </a:p>
        </p:txBody>
      </p:sp>
    </p:spTree>
    <p:extLst>
      <p:ext uri="{BB962C8B-B14F-4D97-AF65-F5344CB8AC3E}">
        <p14:creationId xmlns:p14="http://schemas.microsoft.com/office/powerpoint/2010/main" val="180712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3</a:t>
            </a:fld>
            <a:endParaRPr lang="en-US" dirty="0"/>
          </a:p>
        </p:txBody>
      </p:sp>
    </p:spTree>
    <p:extLst>
      <p:ext uri="{BB962C8B-B14F-4D97-AF65-F5344CB8AC3E}">
        <p14:creationId xmlns:p14="http://schemas.microsoft.com/office/powerpoint/2010/main" val="587999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04536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3643501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1054402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3643501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3643501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3643501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36</a:t>
            </a:fld>
            <a:endParaRPr lang="en-US"/>
          </a:p>
        </p:txBody>
      </p:sp>
    </p:spTree>
    <p:extLst>
      <p:ext uri="{BB962C8B-B14F-4D97-AF65-F5344CB8AC3E}">
        <p14:creationId xmlns:p14="http://schemas.microsoft.com/office/powerpoint/2010/main" val="1826101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1615766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38</a:t>
            </a:fld>
            <a:endParaRPr lang="en-US"/>
          </a:p>
        </p:txBody>
      </p:sp>
    </p:spTree>
    <p:extLst>
      <p:ext uri="{BB962C8B-B14F-4D97-AF65-F5344CB8AC3E}">
        <p14:creationId xmlns:p14="http://schemas.microsoft.com/office/powerpoint/2010/main" val="2261407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285396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4257002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40</a:t>
            </a:fld>
            <a:endParaRPr lang="en-US"/>
          </a:p>
        </p:txBody>
      </p:sp>
    </p:spTree>
    <p:extLst>
      <p:ext uri="{BB962C8B-B14F-4D97-AF65-F5344CB8AC3E}">
        <p14:creationId xmlns:p14="http://schemas.microsoft.com/office/powerpoint/2010/main" val="2185395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42</a:t>
            </a:fld>
            <a:endParaRPr lang="en-US"/>
          </a:p>
        </p:txBody>
      </p:sp>
    </p:spTree>
    <p:extLst>
      <p:ext uri="{BB962C8B-B14F-4D97-AF65-F5344CB8AC3E}">
        <p14:creationId xmlns:p14="http://schemas.microsoft.com/office/powerpoint/2010/main" val="3689228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43</a:t>
            </a:fld>
            <a:endParaRPr lang="en-US"/>
          </a:p>
        </p:txBody>
      </p:sp>
    </p:spTree>
    <p:extLst>
      <p:ext uri="{BB962C8B-B14F-4D97-AF65-F5344CB8AC3E}">
        <p14:creationId xmlns:p14="http://schemas.microsoft.com/office/powerpoint/2010/main" val="281267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47</a:t>
            </a:fld>
            <a:endParaRPr lang="en-US" dirty="0"/>
          </a:p>
        </p:txBody>
      </p:sp>
    </p:spTree>
    <p:extLst>
      <p:ext uri="{BB962C8B-B14F-4D97-AF65-F5344CB8AC3E}">
        <p14:creationId xmlns:p14="http://schemas.microsoft.com/office/powerpoint/2010/main" val="3025643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3178953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1180015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203628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619409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51</a:t>
            </a:fld>
            <a:endParaRPr lang="en-US"/>
          </a:p>
        </p:txBody>
      </p:sp>
    </p:spTree>
    <p:extLst>
      <p:ext uri="{BB962C8B-B14F-4D97-AF65-F5344CB8AC3E}">
        <p14:creationId xmlns:p14="http://schemas.microsoft.com/office/powerpoint/2010/main" val="2705909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2156718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2442002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1429811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9267682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32526251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57</a:t>
            </a:fld>
            <a:endParaRPr lang="en-US" dirty="0"/>
          </a:p>
        </p:txBody>
      </p:sp>
    </p:spTree>
    <p:extLst>
      <p:ext uri="{BB962C8B-B14F-4D97-AF65-F5344CB8AC3E}">
        <p14:creationId xmlns:p14="http://schemas.microsoft.com/office/powerpoint/2010/main" val="1511831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58</a:t>
            </a:fld>
            <a:endParaRPr lang="en-US" dirty="0"/>
          </a:p>
        </p:txBody>
      </p:sp>
    </p:spTree>
    <p:extLst>
      <p:ext uri="{BB962C8B-B14F-4D97-AF65-F5344CB8AC3E}">
        <p14:creationId xmlns:p14="http://schemas.microsoft.com/office/powerpoint/2010/main" val="714272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59</a:t>
            </a:fld>
            <a:endParaRPr lang="en-US" dirty="0"/>
          </a:p>
        </p:txBody>
      </p:sp>
    </p:spTree>
    <p:extLst>
      <p:ext uri="{BB962C8B-B14F-4D97-AF65-F5344CB8AC3E}">
        <p14:creationId xmlns:p14="http://schemas.microsoft.com/office/powerpoint/2010/main" val="6194097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60</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3045369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61</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62</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63</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64</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65</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66</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67</a:t>
            </a:fld>
            <a:endParaRPr lang="en-US"/>
          </a:p>
        </p:txBody>
      </p:sp>
    </p:spTree>
    <p:extLst>
      <p:ext uri="{BB962C8B-B14F-4D97-AF65-F5344CB8AC3E}">
        <p14:creationId xmlns:p14="http://schemas.microsoft.com/office/powerpoint/2010/main" val="7056566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68</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69</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70</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1800158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71</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72</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73</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74</a:t>
            </a:fld>
            <a:endParaRPr lang="en-US"/>
          </a:p>
        </p:txBody>
      </p:sp>
    </p:spTree>
    <p:extLst>
      <p:ext uri="{BB962C8B-B14F-4D97-AF65-F5344CB8AC3E}">
        <p14:creationId xmlns:p14="http://schemas.microsoft.com/office/powerpoint/2010/main" val="6000883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75</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76</a:t>
            </a:fld>
            <a:endParaRPr lang="en-US"/>
          </a:p>
        </p:txBody>
      </p:sp>
    </p:spTree>
    <p:extLst>
      <p:ext uri="{BB962C8B-B14F-4D97-AF65-F5344CB8AC3E}">
        <p14:creationId xmlns:p14="http://schemas.microsoft.com/office/powerpoint/2010/main" val="29306669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77</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78</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79</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80</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6194097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81</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82</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83</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84</a:t>
            </a:fld>
            <a:endParaRPr lang="en-US" dirty="0"/>
          </a:p>
        </p:txBody>
      </p:sp>
    </p:spTree>
    <p:extLst>
      <p:ext uri="{BB962C8B-B14F-4D97-AF65-F5344CB8AC3E}">
        <p14:creationId xmlns:p14="http://schemas.microsoft.com/office/powerpoint/2010/main" val="38239678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85</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86</a:t>
            </a:fld>
            <a:endParaRPr lang="en-US" dirty="0"/>
          </a:p>
        </p:txBody>
      </p:sp>
    </p:spTree>
    <p:extLst>
      <p:ext uri="{BB962C8B-B14F-4D97-AF65-F5344CB8AC3E}">
        <p14:creationId xmlns:p14="http://schemas.microsoft.com/office/powerpoint/2010/main" val="30450462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87</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88</a:t>
            </a:fld>
            <a:endParaRPr lang="en-US" dirty="0"/>
          </a:p>
        </p:txBody>
      </p:sp>
    </p:spTree>
    <p:extLst>
      <p:ext uri="{BB962C8B-B14F-4D97-AF65-F5344CB8AC3E}">
        <p14:creationId xmlns:p14="http://schemas.microsoft.com/office/powerpoint/2010/main" val="13855462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89</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90</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9</a:t>
            </a:fld>
            <a:endParaRPr lang="en-US"/>
          </a:p>
        </p:txBody>
      </p:sp>
    </p:spTree>
    <p:extLst>
      <p:ext uri="{BB962C8B-B14F-4D97-AF65-F5344CB8AC3E}">
        <p14:creationId xmlns:p14="http://schemas.microsoft.com/office/powerpoint/2010/main" val="34679223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91</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92</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93</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94</a:t>
            </a:fld>
            <a:endParaRPr lang="en-US" dirty="0"/>
          </a:p>
        </p:txBody>
      </p:sp>
    </p:spTree>
    <p:extLst>
      <p:ext uri="{BB962C8B-B14F-4D97-AF65-F5344CB8AC3E}">
        <p14:creationId xmlns:p14="http://schemas.microsoft.com/office/powerpoint/2010/main" val="15434500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95</a:t>
            </a:fld>
            <a:endParaRPr lang="en-US"/>
          </a:p>
        </p:txBody>
      </p:sp>
    </p:spTree>
    <p:extLst>
      <p:ext uri="{BB962C8B-B14F-4D97-AF65-F5344CB8AC3E}">
        <p14:creationId xmlns:p14="http://schemas.microsoft.com/office/powerpoint/2010/main" val="437543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96</a:t>
            </a:fld>
            <a:endParaRPr lang="en-US" dirty="0"/>
          </a:p>
        </p:txBody>
      </p:sp>
    </p:spTree>
    <p:extLst>
      <p:ext uri="{BB962C8B-B14F-4D97-AF65-F5344CB8AC3E}">
        <p14:creationId xmlns:p14="http://schemas.microsoft.com/office/powerpoint/2010/main" val="19683630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97</a:t>
            </a:fld>
            <a:endParaRPr lang="en-US"/>
          </a:p>
        </p:txBody>
      </p:sp>
    </p:spTree>
    <p:extLst>
      <p:ext uri="{BB962C8B-B14F-4D97-AF65-F5344CB8AC3E}">
        <p14:creationId xmlns:p14="http://schemas.microsoft.com/office/powerpoint/2010/main" val="35541576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98</a:t>
            </a:fld>
            <a:endParaRPr lang="en-US" dirty="0"/>
          </a:p>
        </p:txBody>
      </p:sp>
    </p:spTree>
    <p:extLst>
      <p:ext uri="{BB962C8B-B14F-4D97-AF65-F5344CB8AC3E}">
        <p14:creationId xmlns:p14="http://schemas.microsoft.com/office/powerpoint/2010/main" val="33776633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B676FA-E4C1-45DA-9E70-E54C44E8450A}" type="slidenum">
              <a:rPr lang="en-US" smtClean="0"/>
              <a:t>99</a:t>
            </a:fld>
            <a:endParaRPr lang="en-US"/>
          </a:p>
        </p:txBody>
      </p:sp>
    </p:spTree>
    <p:extLst>
      <p:ext uri="{BB962C8B-B14F-4D97-AF65-F5344CB8AC3E}">
        <p14:creationId xmlns:p14="http://schemas.microsoft.com/office/powerpoint/2010/main" val="35572063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100</a:t>
            </a:fld>
            <a:endParaRPr lang="en-US" dirty="0"/>
          </a:p>
        </p:txBody>
      </p:sp>
    </p:spTree>
    <p:extLst>
      <p:ext uri="{BB962C8B-B14F-4D97-AF65-F5344CB8AC3E}">
        <p14:creationId xmlns:p14="http://schemas.microsoft.com/office/powerpoint/2010/main" val="177475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762000" y="6356351"/>
            <a:ext cx="2133600" cy="365125"/>
          </a:xfrm>
          <a:prstGeom prst="rect">
            <a:avLst/>
          </a:prstGeom>
        </p:spPr>
        <p:txBody>
          <a:bodyPr/>
          <a:lstStyle>
            <a:lvl1pPr algn="r">
              <a:defRPr/>
            </a:lvl1pPr>
          </a:lstStyle>
          <a:p>
            <a:fld id="{757B281C-5159-4971-8228-52B9A72E9ED2}" type="datetimeFigureOut">
              <a:rPr lang="en-US" smtClean="0"/>
              <a:pPr/>
              <a:t>3/2/2014</a:t>
            </a:fld>
            <a:endParaRPr lang="en-US" dirty="0"/>
          </a:p>
        </p:txBody>
      </p:sp>
      <p:sp>
        <p:nvSpPr>
          <p:cNvPr id="4" name="Footer Placeholder 4"/>
          <p:cNvSpPr>
            <a:spLocks noGrp="1"/>
          </p:cNvSpPr>
          <p:nvPr>
            <p:ph type="ftr" sz="quarter" idx="11"/>
          </p:nvPr>
        </p:nvSpPr>
        <p:spPr>
          <a:xfrm>
            <a:off x="3352800" y="6356351"/>
            <a:ext cx="2895600" cy="365125"/>
          </a:xfrm>
          <a:prstGeom prst="rect">
            <a:avLst/>
          </a:prstGeom>
        </p:spPr>
        <p:txBody>
          <a:bodyPr/>
          <a:lstStyle>
            <a:lvl1pPr algn="r">
              <a:defRPr/>
            </a:lvl1pPr>
          </a:lstStyle>
          <a:p>
            <a:endParaRPr lang="en-US" dirty="0"/>
          </a:p>
        </p:txBody>
      </p:sp>
      <p:sp>
        <p:nvSpPr>
          <p:cNvPr id="5" name="Slide Number Placeholder 5"/>
          <p:cNvSpPr>
            <a:spLocks noGrp="1"/>
          </p:cNvSpPr>
          <p:nvPr>
            <p:ph type="sldNum" sz="quarter" idx="12"/>
          </p:nvPr>
        </p:nvSpPr>
        <p:spPr>
          <a:xfrm>
            <a:off x="6705600" y="6356351"/>
            <a:ext cx="2133600" cy="365125"/>
          </a:xfrm>
          <a:prstGeom prst="rect">
            <a:avLst/>
          </a:prstGeom>
        </p:spPr>
        <p:txBody>
          <a:bodyPr/>
          <a:lstStyle>
            <a:lvl1pPr algn="r">
              <a:defRPr/>
            </a:lvl1pPr>
          </a:lstStyle>
          <a:p>
            <a:fld id="{33D6E5A2-EC83-451F-A719-9AC1370DD5CF}" type="slidenum">
              <a:rPr lang="en-US" smtClean="0"/>
              <a:pPr/>
              <a:t>‹#›</a:t>
            </a:fld>
            <a:endParaRPr lang="en-US" dirty="0"/>
          </a:p>
        </p:txBody>
      </p:sp>
      <p:sp>
        <p:nvSpPr>
          <p:cNvPr id="6" name="Title Placeholder 1"/>
          <p:cNvSpPr>
            <a:spLocks noGrp="1"/>
          </p:cNvSpPr>
          <p:nvPr>
            <p:ph type="title"/>
          </p:nvPr>
        </p:nvSpPr>
        <p:spPr>
          <a:xfrm>
            <a:off x="1810" y="-12870"/>
            <a:ext cx="9143086" cy="6827825"/>
          </a:xfrm>
          <a:prstGeom prst="rect">
            <a:avLst/>
          </a:prstGeom>
        </p:spPr>
        <p:style>
          <a:lnRef idx="1">
            <a:schemeClr val="accent3"/>
          </a:lnRef>
          <a:fillRef idx="2">
            <a:schemeClr val="accent3"/>
          </a:fillRef>
          <a:effectRef idx="1">
            <a:schemeClr val="accent3"/>
          </a:effectRef>
          <a:fontRef idx="none"/>
        </p:style>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298048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fld id="{6A62F425-B2EF-4302-BB4A-CE9516CDA823}" type="datetimeFigureOut">
              <a:rPr lang="en-US" smtClean="0"/>
              <a:t>3/2/2014</a:t>
            </a:fld>
            <a:endParaRPr lang="en-US"/>
          </a:p>
        </p:txBody>
      </p:sp>
      <p:sp>
        <p:nvSpPr>
          <p:cNvPr id="20" name="Footer Placeholder 19"/>
          <p:cNvSpPr>
            <a:spLocks noGrp="1"/>
          </p:cNvSpPr>
          <p:nvPr>
            <p:ph type="ftr" sz="quarter" idx="11"/>
          </p:nvPr>
        </p:nvSpPr>
        <p:spPr>
          <a:xfrm>
            <a:off x="5715000" y="6305550"/>
            <a:ext cx="2895600" cy="476250"/>
          </a:xfrm>
          <a:prstGeom prst="rect">
            <a:avLst/>
          </a:prstGeom>
        </p:spPr>
        <p:txBody>
          <a:bodyPr/>
          <a:lstStyle>
            <a:extLst/>
          </a:lstStyle>
          <a:p>
            <a:endParaRPr lang="en-US"/>
          </a:p>
        </p:txBody>
      </p:sp>
      <p:sp>
        <p:nvSpPr>
          <p:cNvPr id="10" name="Slide Number Placeholder 9"/>
          <p:cNvSpPr>
            <a:spLocks noGrp="1"/>
          </p:cNvSpPr>
          <p:nvPr>
            <p:ph type="sldNum" sz="quarter" idx="12"/>
          </p:nvPr>
        </p:nvSpPr>
        <p:spPr>
          <a:xfrm>
            <a:off x="8613648" y="6305550"/>
            <a:ext cx="457200" cy="476250"/>
          </a:xfrm>
          <a:prstGeom prst="rect">
            <a:avLst/>
          </a:prstGeom>
        </p:spPr>
        <p:txBody>
          <a:bodyPr/>
          <a:lstStyle>
            <a:extLst/>
          </a:lstStyle>
          <a:p>
            <a:fld id="{005AAEC0-1014-469B-A210-E9B45176CD7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395262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fld id="{6A62F425-B2EF-4302-BB4A-CE9516CDA823}" type="datetimeFigureOut">
              <a:rPr lang="en-US" smtClean="0"/>
              <a:t>3/2/2014</a:t>
            </a:fld>
            <a:endParaRPr lang="en-US"/>
          </a:p>
        </p:txBody>
      </p:sp>
      <p:sp>
        <p:nvSpPr>
          <p:cNvPr id="20" name="Footer Placeholder 19"/>
          <p:cNvSpPr>
            <a:spLocks noGrp="1"/>
          </p:cNvSpPr>
          <p:nvPr>
            <p:ph type="ftr" sz="quarter" idx="11"/>
          </p:nvPr>
        </p:nvSpPr>
        <p:spPr>
          <a:xfrm>
            <a:off x="5715000" y="6305550"/>
            <a:ext cx="2895600" cy="476250"/>
          </a:xfrm>
          <a:prstGeom prst="rect">
            <a:avLst/>
          </a:prstGeom>
        </p:spPr>
        <p:txBody>
          <a:bodyPr/>
          <a:lstStyle>
            <a:extLst/>
          </a:lstStyle>
          <a:p>
            <a:endParaRPr lang="en-US"/>
          </a:p>
        </p:txBody>
      </p:sp>
      <p:sp>
        <p:nvSpPr>
          <p:cNvPr id="10" name="Slide Number Placeholder 9"/>
          <p:cNvSpPr>
            <a:spLocks noGrp="1"/>
          </p:cNvSpPr>
          <p:nvPr>
            <p:ph type="sldNum" sz="quarter" idx="12"/>
          </p:nvPr>
        </p:nvSpPr>
        <p:spPr>
          <a:xfrm>
            <a:off x="8613648" y="6305550"/>
            <a:ext cx="457200" cy="476250"/>
          </a:xfrm>
          <a:prstGeom prst="rect">
            <a:avLst/>
          </a:prstGeom>
        </p:spPr>
        <p:txBody>
          <a:bodyPr/>
          <a:lstStyle>
            <a:extLst/>
          </a:lstStyle>
          <a:p>
            <a:fld id="{005AAEC0-1014-469B-A210-E9B45176CD7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328263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435608" y="1447800"/>
            <a:ext cx="7498080" cy="48006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fld id="{6A62F425-B2EF-4302-BB4A-CE9516CDA823}" type="datetimeFigureOut">
              <a:rPr lang="en-US" smtClean="0"/>
              <a:t>3/2/2014</a:t>
            </a:fld>
            <a:endParaRPr lang="en-US"/>
          </a:p>
        </p:txBody>
      </p:sp>
      <p:sp>
        <p:nvSpPr>
          <p:cNvPr id="5" name="Footer Placeholder 4"/>
          <p:cNvSpPr>
            <a:spLocks noGrp="1"/>
          </p:cNvSpPr>
          <p:nvPr>
            <p:ph type="ftr" sz="quarter" idx="11"/>
          </p:nvPr>
        </p:nvSpPr>
        <p:spPr>
          <a:xfrm>
            <a:off x="5715000" y="6305550"/>
            <a:ext cx="2895600" cy="476250"/>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8613648" y="6305550"/>
            <a:ext cx="457200" cy="476250"/>
          </a:xfrm>
          <a:prstGeom prst="rect">
            <a:avLst/>
          </a:prstGeom>
        </p:spPr>
        <p:txBody>
          <a:bodyPr/>
          <a:lstStyle>
            <a:extLst/>
          </a:lstStyle>
          <a:p>
            <a:fld id="{005AAEC0-1014-469B-A210-E9B45176CD7F}" type="slidenum">
              <a:rPr lang="en-US" smtClean="0"/>
              <a:t>‹#›</a:t>
            </a:fld>
            <a:endParaRPr lang="en-US"/>
          </a:p>
        </p:txBody>
      </p:sp>
    </p:spTree>
    <p:extLst>
      <p:ext uri="{BB962C8B-B14F-4D97-AF65-F5344CB8AC3E}">
        <p14:creationId xmlns:p14="http://schemas.microsoft.com/office/powerpoint/2010/main" val="2017099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a:xfrm>
            <a:off x="3581400" y="6305550"/>
            <a:ext cx="2133600" cy="476250"/>
          </a:xfrm>
          <a:prstGeom prst="rect">
            <a:avLst/>
          </a:prstGeom>
        </p:spPr>
        <p:txBody>
          <a:bodyPr/>
          <a:lstStyle>
            <a:extLst/>
          </a:lstStyle>
          <a:p>
            <a:fld id="{6A62F425-B2EF-4302-BB4A-CE9516CDA823}" type="datetimeFigureOut">
              <a:rPr lang="en-US" smtClean="0"/>
              <a:t>3/2/2014</a:t>
            </a:fld>
            <a:endParaRPr lang="en-US"/>
          </a:p>
        </p:txBody>
      </p:sp>
      <p:sp>
        <p:nvSpPr>
          <p:cNvPr id="3" name="Footer Placeholder 2"/>
          <p:cNvSpPr>
            <a:spLocks noGrp="1"/>
          </p:cNvSpPr>
          <p:nvPr>
            <p:ph type="ftr" sz="quarter" idx="11"/>
          </p:nvPr>
        </p:nvSpPr>
        <p:spPr>
          <a:xfrm>
            <a:off x="5715000" y="6305550"/>
            <a:ext cx="2895600" cy="476250"/>
          </a:xfrm>
          <a:prstGeom prst="rect">
            <a:avLst/>
          </a:prstGeom>
        </p:spPr>
        <p:txBody>
          <a:bodyPr/>
          <a:lstStyle>
            <a:extLst/>
          </a:lstStyle>
          <a:p>
            <a:endParaRPr lang="en-US"/>
          </a:p>
        </p:txBody>
      </p:sp>
      <p:sp>
        <p:nvSpPr>
          <p:cNvPr id="4" name="Slide Number Placeholder 3"/>
          <p:cNvSpPr>
            <a:spLocks noGrp="1"/>
          </p:cNvSpPr>
          <p:nvPr>
            <p:ph type="sldNum" sz="quarter" idx="12"/>
          </p:nvPr>
        </p:nvSpPr>
        <p:spPr>
          <a:xfrm>
            <a:off x="8613648" y="6305550"/>
            <a:ext cx="457200" cy="476250"/>
          </a:xfrm>
          <a:prstGeom prst="rect">
            <a:avLst/>
          </a:prstGeom>
        </p:spPr>
        <p:txBody>
          <a:bodyPr/>
          <a:lstStyle>
            <a:extLst/>
          </a:lstStyle>
          <a:p>
            <a:fld id="{005AAEC0-1014-469B-A210-E9B45176CD7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2332270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A62F425-B2EF-4302-BB4A-CE9516CDA823}" type="datetimeFigureOut">
              <a:rPr lang="en-US" smtClean="0">
                <a:solidFill>
                  <a:srgbClr val="FFF39D">
                    <a:shade val="50000"/>
                    <a:satMod val="200000"/>
                  </a:srgbClr>
                </a:solidFill>
              </a:rPr>
              <a:pPr/>
              <a:t>3/2/2014</a:t>
            </a:fld>
            <a:endParaRPr lang="en-US">
              <a:solidFill>
                <a:srgbClr val="FFF39D">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FFF39D">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005AAEC0-1014-469B-A210-E9B45176CD7F}" type="slidenum">
              <a:rPr lang="en-US" smtClean="0">
                <a:solidFill>
                  <a:srgbClr val="FFF39D">
                    <a:shade val="50000"/>
                    <a:satMod val="200000"/>
                  </a:srgbClr>
                </a:solidFill>
              </a:rPr>
              <a:pPr/>
              <a:t>‹#›</a:t>
            </a:fld>
            <a:endParaRPr lang="en-US">
              <a:solidFill>
                <a:srgbClr val="FFF39D">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93379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4"/>
            <a:ext cx="8077200" cy="4297363"/>
          </a:xfrm>
          <a:prstGeom prst="rect">
            <a:avLst/>
          </a:prstGeom>
        </p:spPr>
        <p:txBody>
          <a:bodyPr>
            <a:normAutofit/>
          </a:bodyPr>
          <a:lstStyle>
            <a:lvl1pPr algn="justLow">
              <a:defRPr sz="3200">
                <a:latin typeface="+mn-lt"/>
                <a:cs typeface="+mn-cs"/>
              </a:defRPr>
            </a:lvl1pPr>
            <a:lvl2pPr algn="justLow">
              <a:defRPr sz="2800">
                <a:latin typeface="+mn-lt"/>
                <a:cs typeface="+mn-cs"/>
              </a:defRPr>
            </a:lvl2pPr>
            <a:lvl3pPr algn="justLow">
              <a:defRPr sz="2400">
                <a:latin typeface="+mn-lt"/>
                <a:cs typeface="+mn-cs"/>
              </a:defRPr>
            </a:lvl3pPr>
            <a:lvl4pPr algn="justLow">
              <a:defRPr sz="2400">
                <a:latin typeface="+mn-lt"/>
                <a:cs typeface="+mn-cs"/>
              </a:defRPr>
            </a:lvl4pPr>
            <a:lvl5pPr algn="justLow">
              <a:defRPr sz="2400">
                <a:latin typeface="+mn-lt"/>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62000" y="6356351"/>
            <a:ext cx="2133600" cy="365125"/>
          </a:xfrm>
          <a:prstGeom prst="rect">
            <a:avLst/>
          </a:prstGeom>
        </p:spPr>
        <p:txBody>
          <a:bodyPr/>
          <a:lstStyle/>
          <a:p>
            <a:fld id="{757B281C-5159-4971-8228-52B9A72E9ED2}" type="datetimeFigureOut">
              <a:rPr lang="en-US" smtClean="0"/>
              <a:pPr/>
              <a:t>3/2/2014</a:t>
            </a:fld>
            <a:endParaRPr lang="en-US" dirty="0"/>
          </a:p>
        </p:txBody>
      </p:sp>
      <p:sp>
        <p:nvSpPr>
          <p:cNvPr id="5" name="Footer Placeholder 4"/>
          <p:cNvSpPr>
            <a:spLocks noGrp="1"/>
          </p:cNvSpPr>
          <p:nvPr>
            <p:ph type="ftr" sz="quarter" idx="11"/>
          </p:nvPr>
        </p:nvSpPr>
        <p:spPr>
          <a:xfrm>
            <a:off x="33528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05600" y="6356351"/>
            <a:ext cx="21336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764910834"/>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Ref idx="1002">
        <a:schemeClr val="bg1"/>
      </p:bgRef>
    </p:bg>
    <p:spTree>
      <p:nvGrpSpPr>
        <p:cNvPr id="1" name=""/>
        <p:cNvGrpSpPr/>
        <p:nvPr/>
      </p:nvGrpSpPr>
      <p:grpSpPr>
        <a:xfrm>
          <a:off x="0" y="0"/>
          <a:ext cx="0" cy="0"/>
          <a:chOff x="0" y="0"/>
          <a:chExt cx="0" cy="0"/>
        </a:xfrm>
      </p:grpSpPr>
      <p:sp>
        <p:nvSpPr>
          <p:cNvPr id="8" name="Rectangle 7"/>
          <p:cNvSpPr/>
          <p:nvPr userDrawn="1"/>
        </p:nvSpPr>
        <p:spPr>
          <a:xfrm flipH="1">
            <a:off x="-108520" y="-12636"/>
            <a:ext cx="9361040" cy="68580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just" rtl="1" eaLnBrk="1" latinLnBrk="0" hangingPunct="1"/>
            <a:endParaRPr kumimoji="0" lang="en-US" sz="3200" b="1" dirty="0"/>
          </a:p>
        </p:txBody>
      </p:sp>
    </p:spTree>
    <p:extLst>
      <p:ext uri="{BB962C8B-B14F-4D97-AF65-F5344CB8AC3E}">
        <p14:creationId xmlns:p14="http://schemas.microsoft.com/office/powerpoint/2010/main" val="15199405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Ref idx="1002">
        <a:schemeClr val="bg1"/>
      </p:bgRef>
    </p:bg>
    <p:spTree>
      <p:nvGrpSpPr>
        <p:cNvPr id="1" name=""/>
        <p:cNvGrpSpPr/>
        <p:nvPr/>
      </p:nvGrpSpPr>
      <p:grpSpPr>
        <a:xfrm>
          <a:off x="0" y="0"/>
          <a:ext cx="0" cy="0"/>
          <a:chOff x="0" y="0"/>
          <a:chExt cx="0" cy="0"/>
        </a:xfrm>
      </p:grpSpPr>
      <p:sp>
        <p:nvSpPr>
          <p:cNvPr id="8" name="Rectangle 7"/>
          <p:cNvSpPr/>
          <p:nvPr userDrawn="1"/>
        </p:nvSpPr>
        <p:spPr>
          <a:xfrm flipH="1">
            <a:off x="-108520" y="-12636"/>
            <a:ext cx="9361040" cy="685800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extLst/>
          </a:lstStyle>
          <a:p>
            <a:pPr algn="just" rtl="1" eaLnBrk="1" latinLnBrk="0" hangingPunct="1"/>
            <a:endParaRPr kumimoji="0" lang="en-US" sz="3200" b="1" dirty="0"/>
          </a:p>
        </p:txBody>
      </p:sp>
    </p:spTree>
    <p:extLst>
      <p:ext uri="{BB962C8B-B14F-4D97-AF65-F5344CB8AC3E}">
        <p14:creationId xmlns:p14="http://schemas.microsoft.com/office/powerpoint/2010/main" val="15199405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4"/>
            <a:ext cx="8077200" cy="4297363"/>
          </a:xfrm>
          <a:prstGeom prst="rect">
            <a:avLst/>
          </a:prstGeo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000" y="6356351"/>
            <a:ext cx="2133600" cy="365125"/>
          </a:xfrm>
          <a:prstGeom prst="rect">
            <a:avLst/>
          </a:prstGeom>
        </p:spPr>
        <p:txBody>
          <a:bodyPr/>
          <a:lstStyle/>
          <a:p>
            <a:fld id="{757B281C-5159-4971-8228-52B9A72E9ED2}" type="datetimeFigureOut">
              <a:rPr lang="en-US" smtClean="0"/>
              <a:pPr/>
              <a:t>3/2/2014</a:t>
            </a:fld>
            <a:endParaRPr lang="en-US" dirty="0"/>
          </a:p>
        </p:txBody>
      </p:sp>
      <p:sp>
        <p:nvSpPr>
          <p:cNvPr id="5" name="Footer Placeholder 4"/>
          <p:cNvSpPr>
            <a:spLocks noGrp="1"/>
          </p:cNvSpPr>
          <p:nvPr>
            <p:ph type="ftr" sz="quarter" idx="11"/>
          </p:nvPr>
        </p:nvSpPr>
        <p:spPr>
          <a:xfrm>
            <a:off x="33528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05600" y="6356351"/>
            <a:ext cx="21336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051939720"/>
      </p:ext>
    </p:extLst>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4"/>
            <a:ext cx="8077200" cy="4297363"/>
          </a:xfrm>
          <a:prstGeom prst="rect">
            <a:avLst/>
          </a:prstGeo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000" y="6356351"/>
            <a:ext cx="2133600" cy="365125"/>
          </a:xfrm>
          <a:prstGeom prst="rect">
            <a:avLst/>
          </a:prstGeom>
        </p:spPr>
        <p:txBody>
          <a:bodyPr/>
          <a:lstStyle/>
          <a:p>
            <a:fld id="{757B281C-5159-4971-8228-52B9A72E9ED2}" type="datetimeFigureOut">
              <a:rPr lang="en-US" smtClean="0"/>
              <a:pPr/>
              <a:t>3/2/2014</a:t>
            </a:fld>
            <a:endParaRPr lang="en-US" dirty="0"/>
          </a:p>
        </p:txBody>
      </p:sp>
      <p:sp>
        <p:nvSpPr>
          <p:cNvPr id="5" name="Footer Placeholder 4"/>
          <p:cNvSpPr>
            <a:spLocks noGrp="1"/>
          </p:cNvSpPr>
          <p:nvPr>
            <p:ph type="ftr" sz="quarter" idx="11"/>
          </p:nvPr>
        </p:nvSpPr>
        <p:spPr>
          <a:xfrm>
            <a:off x="33528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05600" y="6356351"/>
            <a:ext cx="21336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362680363"/>
      </p:ext>
    </p:extLst>
  </p:cSld>
  <p:clrMapOvr>
    <a:masterClrMapping/>
  </p:clrMapOvr>
  <p:transition spd="slow">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bg>
      <p:bgRef idx="1002">
        <a:schemeClr val="bg1"/>
      </p:bgRef>
    </p:bg>
    <p:spTree>
      <p:nvGrpSpPr>
        <p:cNvPr id="1" name=""/>
        <p:cNvGrpSpPr/>
        <p:nvPr/>
      </p:nvGrpSpPr>
      <p:grpSpPr>
        <a:xfrm>
          <a:off x="0" y="0"/>
          <a:ext cx="0" cy="0"/>
          <a:chOff x="0" y="0"/>
          <a:chExt cx="0" cy="0"/>
        </a:xfrm>
      </p:grpSpPr>
      <p:sp>
        <p:nvSpPr>
          <p:cNvPr id="8" name="Rectangle 7"/>
          <p:cNvSpPr/>
          <p:nvPr userDrawn="1"/>
        </p:nvSpPr>
        <p:spPr>
          <a:xfrm flipH="1">
            <a:off x="-108520" y="-12636"/>
            <a:ext cx="9361040" cy="6858000"/>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22678241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75467"/>
            <a:ext cx="7408333" cy="3450696"/>
          </a:xfrm>
          <a:prstGeom prst="rect">
            <a:avLst/>
          </a:prstGeom>
        </p:spPr>
        <p:txBody>
          <a:bodyPr/>
          <a:lstStyle>
            <a:lvl1pPr marL="0" indent="0" algn="just" rtl="1">
              <a:buNone/>
              <a:defRPr sz="3200" b="1">
                <a:cs typeface="+mn-cs"/>
              </a:defRPr>
            </a:lvl1pPr>
            <a:lvl2pPr marL="301943" indent="0" algn="just" rtl="1">
              <a:buNone/>
              <a:defRPr sz="3200" b="1">
                <a:cs typeface="+mn-cs"/>
              </a:defRPr>
            </a:lvl2pPr>
            <a:lvl3pPr marL="0" indent="0" algn="just" rtl="1">
              <a:spcBef>
                <a:spcPts val="0"/>
              </a:spcBef>
              <a:buNone/>
              <a:defRPr sz="3200" b="1">
                <a:cs typeface="+mn-cs"/>
              </a:defRPr>
            </a:lvl3pPr>
            <a:lvl4pPr marL="914400" indent="0" algn="just" rtl="1">
              <a:buNone/>
              <a:defRPr sz="3200" b="1">
                <a:cs typeface="+mn-cs"/>
              </a:defRPr>
            </a:lvl4pPr>
            <a:lvl5pPr marL="1234440" indent="0" algn="just" rtl="1">
              <a:buNone/>
              <a:defRPr sz="3200" b="1">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lvl1pPr algn="r" rtl="1">
              <a:defRPr sz="2800">
                <a:cs typeface="+mn-cs"/>
              </a:defRPr>
            </a:lvl1pPr>
          </a:lstStyle>
          <a:p>
            <a:fld id="{277EFB4A-434A-4BED-A979-72D6EE5F544E}" type="datetimeFigureOut">
              <a:rPr lang="en-US" smtClean="0">
                <a:solidFill>
                  <a:srgbClr val="073E87"/>
                </a:solidFill>
              </a:rPr>
              <a:pPr/>
              <a:t>3/2/2014</a:t>
            </a:fld>
            <a:endParaRPr lang="en-US" dirty="0">
              <a:solidFill>
                <a:srgbClr val="073E87"/>
              </a:solidFill>
            </a:endParaRPr>
          </a:p>
        </p:txBody>
      </p:sp>
      <p:sp>
        <p:nvSpPr>
          <p:cNvPr id="5" name="Footer Placeholder 4"/>
          <p:cNvSpPr>
            <a:spLocks noGrp="1"/>
          </p:cNvSpPr>
          <p:nvPr>
            <p:ph type="ftr" sz="quarter" idx="11"/>
          </p:nvPr>
        </p:nvSpPr>
        <p:spPr>
          <a:xfrm>
            <a:off x="193638" y="6250164"/>
            <a:ext cx="3786691" cy="365125"/>
          </a:xfrm>
          <a:prstGeom prst="rect">
            <a:avLst/>
          </a:prstGeom>
        </p:spPr>
        <p:txBody>
          <a:bodyPr/>
          <a:lstStyle>
            <a:lvl1pPr algn="r" rtl="1">
              <a:defRPr>
                <a:cs typeface="+mn-cs"/>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lvl1pPr algn="r" rtl="1">
              <a:defRPr>
                <a:cs typeface="+mn-cs"/>
              </a:defRPr>
            </a:lvl1pPr>
          </a:lstStyle>
          <a:p>
            <a:fld id="{B8C1B7BA-7215-4594-932D-DF16144526C4}"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a:xfrm>
            <a:off x="-25938" y="-1056"/>
            <a:ext cx="9195877" cy="6827825"/>
          </a:xfrm>
        </p:spPr>
        <p:txBody>
          <a:bodyPr/>
          <a:lstStyle>
            <a:lvl1pPr algn="ctr">
              <a:defRPr b="1">
                <a:solidFill>
                  <a:schemeClr val="tx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050482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2">
        <a:schemeClr val="bg1"/>
      </p:bgRef>
    </p:bg>
    <p:spTree>
      <p:nvGrpSpPr>
        <p:cNvPr id="1" name=""/>
        <p:cNvGrpSpPr/>
        <p:nvPr/>
      </p:nvGrpSpPr>
      <p:grpSpPr>
        <a:xfrm>
          <a:off x="0" y="0"/>
          <a:ext cx="0" cy="0"/>
          <a:chOff x="0" y="0"/>
          <a:chExt cx="0" cy="0"/>
        </a:xfrm>
      </p:grpSpPr>
      <p:sp>
        <p:nvSpPr>
          <p:cNvPr id="8" name="Rectangle 7"/>
          <p:cNvSpPr/>
          <p:nvPr userDrawn="1"/>
        </p:nvSpPr>
        <p:spPr>
          <a:xfrm flipH="1">
            <a:off x="-16295" y="21315"/>
            <a:ext cx="9176590" cy="6790099"/>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extLst/>
          </a:lstStyle>
          <a:p>
            <a:pPr algn="ctr" eaLnBrk="1" latinLnBrk="0" hangingPunct="1"/>
            <a:endParaRPr kumimoji="0" lang="en-US" dirty="0"/>
          </a:p>
        </p:txBody>
      </p:sp>
    </p:spTree>
    <p:extLst>
      <p:ext uri="{BB962C8B-B14F-4D97-AF65-F5344CB8AC3E}">
        <p14:creationId xmlns:p14="http://schemas.microsoft.com/office/powerpoint/2010/main" val="14922263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5"/>
          <p:cNvGrpSpPr>
            <a:grpSpLocks noChangeAspect="1"/>
          </p:cNvGrpSpPr>
          <p:nvPr/>
        </p:nvGrpSpPr>
        <p:grpSpPr bwMode="hidden">
          <a:xfrm>
            <a:off x="211665" y="2243142"/>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1810" y="-12870"/>
            <a:ext cx="9143086" cy="6827825"/>
          </a:xfrm>
          <a:prstGeom prst="rect">
            <a:avLst/>
          </a:prstGeom>
        </p:spPr>
        <p:style>
          <a:lnRef idx="1">
            <a:schemeClr val="accent3"/>
          </a:lnRef>
          <a:fillRef idx="2">
            <a:schemeClr val="accent3"/>
          </a:fillRef>
          <a:effectRef idx="1">
            <a:schemeClr val="accent3"/>
          </a:effectRef>
          <a:fontRef idx="none"/>
        </p:style>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84118599"/>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 id="2147483710" r:id="rId12"/>
    <p:sldLayoutId id="2147483708" r:id="rId13"/>
  </p:sldLayoutIdLst>
  <p:timing>
    <p:tnLst>
      <p:par>
        <p:cTn id="1" dur="indefinite" restart="never" nodeType="tmRoot"/>
      </p:par>
    </p:tnLst>
  </p:timing>
  <p:txStyles>
    <p:titleStyle>
      <a:lvl1pPr algn="ctr" defTabSz="914400" rtl="1"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75000" b="-75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A62F425-B2EF-4302-BB4A-CE9516CDA823}" type="datetimeFigureOut">
              <a:rPr lang="en-US" smtClean="0">
                <a:solidFill>
                  <a:srgbClr val="FFF39D">
                    <a:shade val="50000"/>
                    <a:satMod val="200000"/>
                  </a:srgbClr>
                </a:solidFill>
              </a:rPr>
              <a:pPr/>
              <a:t>3/2/2014</a:t>
            </a:fld>
            <a:endParaRPr lang="en-US">
              <a:solidFill>
                <a:srgbClr val="FFF39D">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FFF39D">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5AAEC0-1014-469B-A210-E9B45176CD7F}" type="slidenum">
              <a:rPr lang="en-US" smtClean="0">
                <a:solidFill>
                  <a:srgbClr val="FFF39D">
                    <a:shade val="50000"/>
                    <a:satMod val="200000"/>
                  </a:srgbClr>
                </a:solidFill>
              </a:rPr>
              <a:pPr/>
              <a:t>‹#›</a:t>
            </a:fld>
            <a:endParaRPr lang="en-US">
              <a:solidFill>
                <a:srgbClr val="FFF39D">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830951921"/>
      </p:ext>
    </p:extLst>
  </p:cSld>
  <p:clrMap bg1="lt1" tx1="dk1" bg2="lt2" tx2="dk2" accent1="accent1" accent2="accent2" accent3="accent3" accent4="accent4" accent5="accent5" accent6="accent6" hlink="hlink" folHlink="folHlink"/>
  <p:sldLayoutIdLst>
    <p:sldLayoutId id="2147483712" r:id="rId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98.xml"/><Relationship Id="rId7" Type="http://schemas.openxmlformats.org/officeDocument/2006/relationships/slide" Target="slide110.xml"/><Relationship Id="rId2" Type="http://schemas.openxmlformats.org/officeDocument/2006/relationships/notesSlide" Target="../notesSlides/notesSlide106.xml"/><Relationship Id="rId1" Type="http://schemas.openxmlformats.org/officeDocument/2006/relationships/slideLayout" Target="../slideLayouts/slideLayout9.xml"/><Relationship Id="rId6" Type="http://schemas.openxmlformats.org/officeDocument/2006/relationships/slide" Target="slide109.xml"/><Relationship Id="rId5" Type="http://schemas.openxmlformats.org/officeDocument/2006/relationships/slide" Target="slide108.xml"/><Relationship Id="rId10" Type="http://schemas.openxmlformats.org/officeDocument/2006/relationships/slide" Target="slide116.xml"/><Relationship Id="rId4" Type="http://schemas.openxmlformats.org/officeDocument/2006/relationships/image" Target="../media/image5.png"/><Relationship Id="rId9" Type="http://schemas.openxmlformats.org/officeDocument/2006/relationships/slide" Target="slide113.xml"/></Relationships>
</file>

<file path=ppt/slides/_rels/slide108.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slide" Target="slide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slide" Target="slide98.xml"/></Relationships>
</file>

<file path=ppt/slides/_rels/slide122.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notesSlide" Target="../notesSlides/notesSlide1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98.xml"/><Relationship Id="rId4" Type="http://schemas.openxmlformats.org/officeDocument/2006/relationships/slide" Target="slide124.xml"/></Relationships>
</file>

<file path=ppt/slides/_rels/slide123.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125.xml"/><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133.xml"/><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slide" Target="slide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44.xml.rels><?xml version="1.0" encoding="UTF-8" standalone="yes"?>
<Relationships xmlns="http://schemas.openxmlformats.org/package/2006/relationships"><Relationship Id="rId8" Type="http://schemas.openxmlformats.org/officeDocument/2006/relationships/slide" Target="slide145.xml"/><Relationship Id="rId3" Type="http://schemas.openxmlformats.org/officeDocument/2006/relationships/slide" Target="slide1.xml"/><Relationship Id="rId7" Type="http://schemas.openxmlformats.org/officeDocument/2006/relationships/slide" Target="slide157.xml"/><Relationship Id="rId2" Type="http://schemas.openxmlformats.org/officeDocument/2006/relationships/notesSlide" Target="../notesSlides/notesSlide143.xml"/><Relationship Id="rId1" Type="http://schemas.openxmlformats.org/officeDocument/2006/relationships/slideLayout" Target="../slideLayouts/slideLayout7.xml"/><Relationship Id="rId6" Type="http://schemas.openxmlformats.org/officeDocument/2006/relationships/slide" Target="slide152.xml"/><Relationship Id="rId5" Type="http://schemas.openxmlformats.org/officeDocument/2006/relationships/slide" Target="slide149.xml"/><Relationship Id="rId4" Type="http://schemas.openxmlformats.org/officeDocument/2006/relationships/image" Target="../media/image5.png"/><Relationship Id="rId9" Type="http://schemas.openxmlformats.org/officeDocument/2006/relationships/slide" Target="slide14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slide" Target="slide144.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1.xml.rels><?xml version="1.0" encoding="UTF-8" standalone="yes"?>
<Relationships xmlns="http://schemas.openxmlformats.org/package/2006/relationships"><Relationship Id="rId8" Type="http://schemas.openxmlformats.org/officeDocument/2006/relationships/slide" Target="slide162.xml"/><Relationship Id="rId3" Type="http://schemas.openxmlformats.org/officeDocument/2006/relationships/slide" Target="slide3.xml"/><Relationship Id="rId7" Type="http://schemas.openxmlformats.org/officeDocument/2006/relationships/slide" Target="slide171.xml"/><Relationship Id="rId2" Type="http://schemas.openxmlformats.org/officeDocument/2006/relationships/notesSlide" Target="../notesSlides/notesSlide144.xml"/><Relationship Id="rId1" Type="http://schemas.openxmlformats.org/officeDocument/2006/relationships/slideLayout" Target="../slideLayouts/slideLayout9.xml"/><Relationship Id="rId6" Type="http://schemas.openxmlformats.org/officeDocument/2006/relationships/slide" Target="slide167.xml"/><Relationship Id="rId5" Type="http://schemas.openxmlformats.org/officeDocument/2006/relationships/slide" Target="slide164.xml"/><Relationship Id="rId4" Type="http://schemas.openxmlformats.org/officeDocument/2006/relationships/image" Target="../media/image5.png"/><Relationship Id="rId9" Type="http://schemas.openxmlformats.org/officeDocument/2006/relationships/slide" Target="slide163.xml"/></Relationships>
</file>

<file path=ppt/slides/_rels/slide162.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notesSlide" Target="../notesSlides/notesSlide145.xml"/><Relationship Id="rId1" Type="http://schemas.openxmlformats.org/officeDocument/2006/relationships/slideLayout" Target="../slideLayouts/slideLayout8.xml"/></Relationships>
</file>

<file path=ppt/slides/_rels/slide163.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notesSlide" Target="../notesSlides/notesSlide146.xml"/><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8.xml"/></Relationships>
</file>

<file path=ppt/slides/_rels/slide166.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notesSlide" Target="../notesSlides/notesSlide149.xml"/><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notesSlide" Target="../notesSlides/notesSlide153.xml"/><Relationship Id="rId1" Type="http://schemas.openxmlformats.org/officeDocument/2006/relationships/slideLayout" Target="../slideLayouts/slideLayout8.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8.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8.xml"/></Relationships>
</file>

<file path=ppt/slides/_rels/slide173.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notesSlide" Target="../notesSlides/notesSlide15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slide" Target="slide2.xml"/><Relationship Id="rId7" Type="http://schemas.openxmlformats.org/officeDocument/2006/relationships/slide" Target="slide118.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slide" Target="slide47.xml"/><Relationship Id="rId11" Type="http://schemas.openxmlformats.org/officeDocument/2006/relationships/slide" Target="slide161.xml"/><Relationship Id="rId5" Type="http://schemas.openxmlformats.org/officeDocument/2006/relationships/slide" Target="slide98.xml"/><Relationship Id="rId10" Type="http://schemas.openxmlformats.org/officeDocument/2006/relationships/hyperlink" Target="&#1670;&#1585;&#1575;%20&#1593;&#1604;&#1610;%20&#1575;&#1586;%20&#1607;&#1605;&#1587;&#1585;&#1588;%20&#1583;&#1601;&#1575;&#1593;%20&#1606;&#1603;&#1585;&#1583;&#1567;.pptx" TargetMode="External"/><Relationship Id="rId4" Type="http://schemas.openxmlformats.org/officeDocument/2006/relationships/image" Target="../media/image5.png"/><Relationship Id="rId9" Type="http://schemas.openxmlformats.org/officeDocument/2006/relationships/slide" Target="slide121.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17.xml"/><Relationship Id="rId7" Type="http://schemas.openxmlformats.org/officeDocument/2006/relationships/diagramColors" Target="../diagrams/colors4.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slide" Target="slide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59.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16.xml"/><Relationship Id="rId11" Type="http://schemas.openxmlformats.org/officeDocument/2006/relationships/slide" Target="slide4.xml"/><Relationship Id="rId5" Type="http://schemas.openxmlformats.org/officeDocument/2006/relationships/slide" Target="slide25.xml"/><Relationship Id="rId10" Type="http://schemas.openxmlformats.org/officeDocument/2006/relationships/slide" Target="slide12.xml"/><Relationship Id="rId4" Type="http://schemas.openxmlformats.org/officeDocument/2006/relationships/slide" Target="slide13.xml"/><Relationship Id="rId9" Type="http://schemas.openxmlformats.org/officeDocument/2006/relationships/slide" Target="slide20.xml"/></Relationships>
</file>

<file path=ppt/slides/_rels/slide5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47.xml"/><Relationship Id="rId3" Type="http://schemas.openxmlformats.org/officeDocument/2006/relationships/slide" Target="slide60.xml"/><Relationship Id="rId7" Type="http://schemas.openxmlformats.org/officeDocument/2006/relationships/slide" Target="slide22.xml"/><Relationship Id="rId12" Type="http://schemas.openxmlformats.org/officeDocument/2006/relationships/slide" Target="slide89.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61.xml"/><Relationship Id="rId10" Type="http://schemas.openxmlformats.org/officeDocument/2006/relationships/slide" Target="slide85.xml"/><Relationship Id="rId4" Type="http://schemas.openxmlformats.org/officeDocument/2006/relationships/slide" Target="slide10.xml"/><Relationship Id="rId9" Type="http://schemas.openxmlformats.org/officeDocument/2006/relationships/slide" Target="slide2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17.xm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60.xml"/><Relationship Id="rId7" Type="http://schemas.openxmlformats.org/officeDocument/2006/relationships/slide" Target="slide62.xml"/><Relationship Id="rId12" Type="http://schemas.openxmlformats.org/officeDocument/2006/relationships/slide" Target="slide8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68.xml"/><Relationship Id="rId11" Type="http://schemas.openxmlformats.org/officeDocument/2006/relationships/slide" Target="slide85.xml"/><Relationship Id="rId5" Type="http://schemas.openxmlformats.org/officeDocument/2006/relationships/slide" Target="slide61.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7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07.xml"/><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slide" Target="slide102.xml"/><Relationship Id="rId5" Type="http://schemas.openxmlformats.org/officeDocument/2006/relationships/slide" Target="slide99.xml"/><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قَالَ </a:t>
            </a:r>
            <a:r>
              <a:rPr lang="fa-IR" dirty="0"/>
              <a:t>جَعْفَرُ بْنُ مُحَمَّدٍ الصَّادِقُ×: عُلَمَاءُ شِيعَتِنَا مُرَابِطُونَ بِالثَّغْرِ الَّذِي يَلِي إِبْلِيسُ وَ عَفَارِيتُهُ ... فَمَنِ انْتَصَبَ لِذَلِكَ مِنْ شِيعَتِنَا كَانَ أَفْضَلَ مِمَّنْ جَاهَدَ الرُّومَ وَ التُّرْكَ وَ الْخَزَرَ أَلْفَ أَلْفِ مَرَّةٍ لِأَنَّهُ يَدْفَعُ عَنْ أَدْيَانِ مُحِبِّينَا وَ ذَلِكَ يَدْفَعُ عَنْ أَبْدَانِهِمْ. </a:t>
            </a:r>
            <a:r>
              <a:rPr lang="fa-IR" sz="2800" b="0" dirty="0">
                <a:solidFill>
                  <a:srgbClr val="FF0000"/>
                </a:solidFill>
              </a:rPr>
              <a:t>بحارالأنوار، ج 2، ص 5.</a:t>
            </a:r>
            <a:endParaRPr lang="en-US" sz="2800" b="0" dirty="0">
              <a:solidFill>
                <a:srgbClr val="FF0000"/>
              </a:solidFill>
            </a:endParaRPr>
          </a:p>
          <a:p>
            <a:endParaRPr lang="fa-IR" dirty="0" smtClean="0"/>
          </a:p>
          <a:p>
            <a:r>
              <a:rPr lang="fa-IR" dirty="0" smtClean="0"/>
              <a:t>قَالَ </a:t>
            </a:r>
            <a:r>
              <a:rPr lang="fa-IR" dirty="0"/>
              <a:t>جَعْفَرُ بْنُ مُحَمَّدٍ× : مَنْ كَانَ هَمُّهُ فِي كَسْرِ النَّوَاصِبِ عَنِ الْمَسَاكِينِ مِنْ شِيعَتِنَا وَ يَكْشِفُ عَنْ مَخَازِيهِمْ وَ يُبَيِّنُ عَوْرَاتِهِمْ ... يَسْتَعْمِلُ بِكُلِّ حَرْفٍ مِنْ حُرُوفِ حُجَجِهِ عَلَى أَعْدَاءِ اللَّهِ أَكْثَرَ مِنْ عَدَدِ أَهْلِ الدُّنْيَا أَمْلَاكاً. </a:t>
            </a:r>
            <a:r>
              <a:rPr lang="fa-IR" dirty="0" smtClean="0"/>
              <a:t> </a:t>
            </a:r>
            <a:r>
              <a:rPr lang="fa-IR" sz="2800" b="0" dirty="0" smtClean="0">
                <a:solidFill>
                  <a:srgbClr val="FF0000"/>
                </a:solidFill>
              </a:rPr>
              <a:t>بحارالأنوار</a:t>
            </a:r>
            <a:r>
              <a:rPr lang="fa-IR" sz="2800" b="0" dirty="0">
                <a:solidFill>
                  <a:srgbClr val="FF0000"/>
                </a:solidFill>
              </a:rPr>
              <a:t>، ج 2، ص 10.</a:t>
            </a:r>
            <a:endParaRPr lang="en-US" sz="2800" b="0" dirty="0">
              <a:solidFill>
                <a:srgbClr val="FF0000"/>
              </a:solidFill>
            </a:endParaRPr>
          </a:p>
          <a:p>
            <a:endParaRPr lang="en-US" dirty="0"/>
          </a:p>
          <a:p>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رزش و جايگاه پاسخگويي به شبهات</a:t>
            </a:r>
          </a:p>
        </p:txBody>
      </p:sp>
      <p:sp>
        <p:nvSpPr>
          <p:cNvPr id="3" name="Left Arrow 2"/>
          <p:cNvSpPr/>
          <p:nvPr/>
        </p:nvSpPr>
        <p:spPr>
          <a:xfrm>
            <a:off x="10836696" y="4391393"/>
            <a:ext cx="4571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6751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روی الصدوق باسناده عَنْ </a:t>
            </a:r>
            <a:r>
              <a:rPr lang="fa-IR" dirty="0"/>
              <a:t>سَدِيرٍ الصَّيْرَفِيِّ عَنِ الصَّادِقِ جَعْفَرِ بْنِ مُحَمَّدٍ عَنْ أَبِيهِ عَنْ جَدِّهِ ع قَالَ قَالَ رَسُولُ اللَّهِ (ص) ‏</a:t>
            </a:r>
            <a:r>
              <a:rPr lang="fa-IR" b="1" dirty="0"/>
              <a:t> خُلِقَ‏ نُورُ فَاطِمَةَ  (ع)  قَبْلَ أَنْ تُخْلَقَ الْأَرْضُ وَ السَّمَاءُ فَقَالَ بَعْضُ النَّاسِ يَا نَبِيَّ اللَّهِ فَلَيْسَتْ هِيَ </a:t>
            </a:r>
            <a:r>
              <a:rPr lang="fa-IR" b="1" dirty="0" smtClean="0"/>
              <a:t>إِنْسِيَّةً؟ فَقَالَ </a:t>
            </a:r>
            <a:r>
              <a:rPr lang="fa-IR" b="1" dirty="0"/>
              <a:t>(ص</a:t>
            </a:r>
            <a:r>
              <a:rPr lang="fa-IR" b="1" dirty="0" smtClean="0"/>
              <a:t>): </a:t>
            </a:r>
            <a:r>
              <a:rPr lang="fa-IR" b="1" dirty="0"/>
              <a:t>فَاطِمَةُ حَوْرَاءُ </a:t>
            </a:r>
            <a:r>
              <a:rPr lang="fa-IR" b="1" dirty="0" smtClean="0"/>
              <a:t>إِنْسِيَّةٌ. قَالَ: </a:t>
            </a:r>
            <a:r>
              <a:rPr lang="fa-IR" b="1" dirty="0"/>
              <a:t>يَا نَبِيَّ اللَّهِ وَ كَيْفَ هِيَ حَوْرَاءُ </a:t>
            </a:r>
            <a:r>
              <a:rPr lang="fa-IR" b="1" dirty="0" smtClean="0"/>
              <a:t>إِنْسِيَّةٌ؟ قَالَ:خَلَقَهَا </a:t>
            </a:r>
            <a:r>
              <a:rPr lang="fa-IR" b="1" dirty="0"/>
              <a:t>اللَّهُ عَزَّ وَ جَلَّ مِنْ نُورِهِ قَبْلَ أَنْ يَخْلُقَ آدَمَ إِذْ كَانَتِ الْأَرْوَاحُ فَلَمَّا خَلَقَ اللَّهُ عَزَّ وَ جَلَّ آدَمَ عُرِضَتْ عَلَى آدَمَ. </a:t>
            </a:r>
            <a:r>
              <a:rPr lang="fa-IR" b="1" dirty="0" smtClean="0"/>
              <a:t>قِيلَ</a:t>
            </a:r>
            <a:r>
              <a:rPr lang="fa-IR" b="1" dirty="0"/>
              <a:t>: يَا نَبِيَّ اللَّهِ وَ أَيْنَ </a:t>
            </a:r>
            <a:r>
              <a:rPr lang="fa-IR" b="1" dirty="0" smtClean="0"/>
              <a:t>كَانَتسْ </a:t>
            </a:r>
            <a:r>
              <a:rPr lang="fa-IR" b="1" dirty="0"/>
              <a:t>فَاطِمَةُ؟ قَالَ: كَانَتْ فِي حُقَّةٍ تَحْتَ سَاقِ الْعَرْشِ</a:t>
            </a:r>
            <a:r>
              <a:rPr lang="fa-IR" b="1" dirty="0" smtClean="0"/>
              <a:t>. </a:t>
            </a:r>
            <a:endParaRPr lang="en-US" dirty="0"/>
          </a:p>
          <a:p>
            <a:r>
              <a:rPr lang="fa-IR" b="1" dirty="0"/>
              <a:t> قَالُوا: يَا نَبِيَّ اللَّهِ فَمَا كَانَ طَعَامُهَا؟ قَالَ: التَّسْبِيحُ وَ التَّهْلِيلُ وَ التَّحْمِيدُ فَلَمَّا خَلَقَ اللَّهُ عَزَّ وَ جَلَّ آدَمَ وَ أَخْرَجَنِي مِنْ صُلْبِهِ أَحَبَّ اللَّهُ عَزَّ وَ جَلَّ أَنْ يُخْرِجَهَا مِنْ صُلْبِي جَعَلَهَا تُفَّاحَةً فِي الْجَنَّةِ وَ أَتَانِي بِهَا جَبْرَئِيلُ  (ع)  فَقَالَ لِي: السَّلَامُ عَلَيْكَ وَ رَحْمَةُ اللَّهِ وَ بَرَكَاتُهُ يَا مُحَمَّدُ ! قُلْتُ: وَ عَلَيْكَ السَّلَامُ وَ رَحْمَةُ اللَّهُ حَبِيبِي جَبْرَئِيلُ! </a:t>
            </a:r>
            <a:endParaRPr lang="en-US" dirty="0"/>
          </a:p>
          <a:p>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b="1" dirty="0" smtClean="0"/>
              <a:t>خلقت نوري فاطمه زهرا (س) </a:t>
            </a:r>
            <a:endParaRPr lang="en-US" b="1" dirty="0"/>
          </a:p>
        </p:txBody>
      </p:sp>
    </p:spTree>
    <p:extLst>
      <p:ext uri="{BB962C8B-B14F-4D97-AF65-F5344CB8AC3E}">
        <p14:creationId xmlns:p14="http://schemas.microsoft.com/office/powerpoint/2010/main" val="31953495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a:xfrm>
            <a:off x="-78879" y="627136"/>
            <a:ext cx="9317384" cy="6185953"/>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000" b="1" dirty="0"/>
              <a:t>قال ابن تيمية: وأما قوله رووا جميعا أنّ فاطمة بضعة منّي من آذاها آذاني ومن آذاني آذى اللّه. فإن هذا الحديث </a:t>
            </a:r>
            <a:r>
              <a:rPr lang="fa-IR" sz="3000" b="1" dirty="0" smtClean="0"/>
              <a:t>لم يرو </a:t>
            </a:r>
            <a:r>
              <a:rPr lang="fa-IR" sz="3000" b="1" dirty="0"/>
              <a:t>بهذا اللفظ بل روى بغيره كما روى في سياق حديث </a:t>
            </a:r>
            <a:r>
              <a:rPr lang="fa-IR" sz="3000" b="1" dirty="0">
                <a:ln>
                  <a:solidFill>
                    <a:srgbClr val="FF0000"/>
                  </a:solidFill>
                </a:ln>
              </a:rPr>
              <a:t>خطبه علي لابنة أبي جهل</a:t>
            </a:r>
            <a:r>
              <a:rPr lang="fa-IR" sz="3000" b="1" dirty="0"/>
              <a:t>، لما قام النبي صلى الله عليه وسلم خطيبا </a:t>
            </a:r>
            <a:r>
              <a:rPr lang="fa-IR" sz="3000" b="1" dirty="0" smtClean="0"/>
              <a:t>فقال:</a:t>
            </a:r>
            <a:r>
              <a:rPr lang="fa-IR" sz="3000" b="1" dirty="0"/>
              <a:t>إِنَّ بَنِي هِشَامِ بْنِ الْمُغِيرَةِ اسْتَأْذَنُوا فِي أَنْ يُنْكِحُوا ابْنَتَهُمْ عَلِيَّ بْنَ أَبِي طَالِب فَلاَ آذَنُ، ثُمَّ لاَ آذَنُ، ثُمَّ لاَ آذَنُ، إِلاَّ أَنْ يُرِيدَ ابْنُ أَبِي طَالِب أَنْ </a:t>
            </a:r>
            <a:r>
              <a:rPr lang="fa-IR" sz="3000" b="1" dirty="0">
                <a:ln>
                  <a:solidFill>
                    <a:srgbClr val="FF0000"/>
                  </a:solidFill>
                </a:ln>
              </a:rPr>
              <a:t>يُطَلِّقَ ابْنَتِي وَيَنْكِحَ ابْنَتَهُمْ</a:t>
            </a:r>
            <a:r>
              <a:rPr lang="fa-IR" sz="3000" b="1" dirty="0"/>
              <a:t>.</a:t>
            </a:r>
            <a:endParaRPr lang="en-US" sz="3000" dirty="0"/>
          </a:p>
          <a:p>
            <a:pPr algn="justLow" rtl="1">
              <a:lnSpc>
                <a:spcPct val="50000"/>
              </a:lnSpc>
            </a:pPr>
            <a:endParaRPr lang="fa-IR" sz="3000" b="1" dirty="0" smtClean="0"/>
          </a:p>
          <a:p>
            <a:pPr algn="justLow" rtl="1"/>
            <a:r>
              <a:rPr lang="fa-IR" sz="3000" b="1" dirty="0" smtClean="0"/>
              <a:t>وفي رواية:</a:t>
            </a:r>
            <a:r>
              <a:rPr lang="fa-IR" sz="3000" b="1" dirty="0"/>
              <a:t>فَقَالَ «إِنَّ فَاطِمَةَ مِنِّي، وَأَنَا أَخَافُ أَنْ تُفْتَنَ فِي دِينِهَا». ثُمَّ ذَكَرَ صِهْرًا لَهُ مِنْ بَنِي عَبْدِ شَمْسٍ، فَأَثْنَى عَلَيْهِ فِي مُصَاهَرَتِهِ إِيَّاهُ قَالَ «حَدَّثَنِي </a:t>
            </a:r>
            <a:r>
              <a:rPr lang="fa-IR" sz="3000" b="1" dirty="0">
                <a:ln>
                  <a:solidFill>
                    <a:srgbClr val="FF0000"/>
                  </a:solidFill>
                </a:ln>
              </a:rPr>
              <a:t>فَصَدَقَنِي، وَوَعَدَنِي فَوَفَى لِي</a:t>
            </a:r>
            <a:r>
              <a:rPr lang="fa-IR" sz="3000" b="1" dirty="0"/>
              <a:t>، وَإِنِّي لَسْتُ أُحَرِّمُ حَلاَلاً وَلاَ أُحِلُّ حَرَامًا، وَلَكِنْ وَاللَّهِ لاَ </a:t>
            </a:r>
            <a:r>
              <a:rPr lang="fa-IR" sz="3000" b="1" dirty="0">
                <a:ln>
                  <a:solidFill>
                    <a:srgbClr val="FF0000"/>
                  </a:solidFill>
                </a:ln>
              </a:rPr>
              <a:t>تَجْتَمِعُ بِنْتُ رَسُولِ اللَّهِ </a:t>
            </a:r>
            <a:r>
              <a:rPr lang="fa-IR" sz="3000" b="1" dirty="0" smtClean="0">
                <a:ln>
                  <a:solidFill>
                    <a:srgbClr val="FF0000"/>
                  </a:solidFill>
                </a:ln>
              </a:rPr>
              <a:t>(ص) </a:t>
            </a:r>
            <a:r>
              <a:rPr lang="fa-IR" sz="3000" b="1" dirty="0">
                <a:ln>
                  <a:solidFill>
                    <a:srgbClr val="FF0000"/>
                  </a:solidFill>
                </a:ln>
              </a:rPr>
              <a:t>وَبِنْتُ عَدُوِّ اللَّهِ أَبَدًا</a:t>
            </a:r>
            <a:r>
              <a:rPr lang="fa-IR" sz="3000" b="1" dirty="0"/>
              <a:t>». </a:t>
            </a:r>
            <a:r>
              <a:rPr lang="fa-IR" sz="3000" b="1" dirty="0" smtClean="0"/>
              <a:t>رواه </a:t>
            </a:r>
            <a:r>
              <a:rPr lang="fa-IR" sz="3000" b="1" dirty="0"/>
              <a:t>البخاري ومسلم في الصحيحين من رواية علي بن الحسين والمسور بن مخرمة. </a:t>
            </a:r>
            <a:endParaRPr lang="en-US" sz="3000" b="1" dirty="0"/>
          </a:p>
        </p:txBody>
      </p:sp>
      <p:sp>
        <p:nvSpPr>
          <p:cNvPr id="15" name="Rectangle 14"/>
          <p:cNvSpPr/>
          <p:nvPr/>
        </p:nvSpPr>
        <p:spPr>
          <a:xfrm>
            <a:off x="160060" y="6289493"/>
            <a:ext cx="4413388"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صحيح البخاري، ج 4، ص 47، ح 3110،</a:t>
            </a:r>
            <a:endParaRPr lang="en-US" sz="2800" b="1" dirty="0"/>
          </a:p>
        </p:txBody>
      </p:sp>
      <p:sp>
        <p:nvSpPr>
          <p:cNvPr id="8" name="Title 6"/>
          <p:cNvSpPr>
            <a:spLocks noGrp="1"/>
          </p:cNvSpPr>
          <p:nvPr>
            <p:ph type="title" idx="4294967295"/>
          </p:nvPr>
        </p:nvSpPr>
        <p:spPr>
          <a:xfrm>
            <a:off x="-45910" y="-27384"/>
            <a:ext cx="9273921" cy="673341"/>
          </a:xfrm>
        </p:spPr>
        <p:style>
          <a:lnRef idx="0">
            <a:schemeClr val="accent4"/>
          </a:lnRef>
          <a:fillRef idx="3">
            <a:schemeClr val="accent4"/>
          </a:fillRef>
          <a:effectRef idx="3">
            <a:schemeClr val="accent4"/>
          </a:effectRef>
          <a:fontRef idx="minor">
            <a:schemeClr val="lt1"/>
          </a:fontRef>
        </p:style>
        <p:txBody>
          <a:bodyPr>
            <a:noAutofit/>
          </a:bodyPr>
          <a:lstStyle/>
          <a:p>
            <a:r>
              <a:rPr lang="fa-IR" b="1" dirty="0" smtClean="0"/>
              <a:t>شبهه ابن تيميه در حديث بضعة النبي (ص) </a:t>
            </a:r>
            <a:endParaRPr lang="fa-IR" b="1" dirty="0"/>
          </a:p>
        </p:txBody>
      </p:sp>
      <p:sp>
        <p:nvSpPr>
          <p:cNvPr id="7" name="Rectangle 6"/>
          <p:cNvSpPr/>
          <p:nvPr/>
        </p:nvSpPr>
        <p:spPr>
          <a:xfrm>
            <a:off x="19200" y="3068960"/>
            <a:ext cx="3616696" cy="41969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400" dirty="0"/>
              <a:t>صحيح البخاري، ج 6، ص 158، 5230</a:t>
            </a:r>
            <a:endParaRPr lang="en-US" sz="2400" b="1" dirty="0"/>
          </a:p>
        </p:txBody>
      </p:sp>
    </p:spTree>
    <p:extLst>
      <p:ext uri="{BB962C8B-B14F-4D97-AF65-F5344CB8AC3E}">
        <p14:creationId xmlns:p14="http://schemas.microsoft.com/office/powerpoint/2010/main" val="35139306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a:xfrm>
            <a:off x="-78879" y="627136"/>
            <a:ext cx="9317384" cy="6185953"/>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t> فسبب الحديث خطبة على رضي الله عنه لابنة أبي جهل والسبب داخل في اللفظ قطعا إذ اللفظ الوارد على سبب لا يجوز إخراج سببه منه </a:t>
            </a:r>
            <a:r>
              <a:rPr lang="fa-IR" sz="3200" b="1" dirty="0">
                <a:ln>
                  <a:solidFill>
                    <a:srgbClr val="FF0000"/>
                  </a:solidFill>
                </a:ln>
              </a:rPr>
              <a:t>بل السبب يجب دخوله بالاتفاق</a:t>
            </a:r>
            <a:r>
              <a:rPr lang="fa-IR" sz="3200" b="1" dirty="0"/>
              <a:t>.</a:t>
            </a:r>
            <a:endParaRPr lang="en-US" sz="3200" b="1" dirty="0"/>
          </a:p>
          <a:p>
            <a:pPr algn="justLow" rtl="1"/>
            <a:r>
              <a:rPr lang="fa-IR" sz="3200" b="1" dirty="0"/>
              <a:t>وقد قال في الحديث يريبني ما رابها ويؤذيني ما اذاها ومعلوم قطعا أن خطبة ابنة أبي جهل عليها رابها وآذاها والنبي صلى الله عليه وسلم رابه ذلك وآذاه </a:t>
            </a:r>
            <a:r>
              <a:rPr lang="fa-IR" sz="3200" b="1" dirty="0">
                <a:ln>
                  <a:solidFill>
                    <a:srgbClr val="FF0000"/>
                  </a:solidFill>
                </a:ln>
              </a:rPr>
              <a:t>فإن كان هذا وعيدا لاحقا بفاعله لزم أن يلحق هذا الوعيد علي بن أبي طالب</a:t>
            </a:r>
            <a:r>
              <a:rPr lang="fa-IR" sz="3200" b="1" dirty="0"/>
              <a:t>. </a:t>
            </a:r>
            <a:endParaRPr lang="en-US" sz="3100" b="1" dirty="0"/>
          </a:p>
        </p:txBody>
      </p:sp>
      <p:sp>
        <p:nvSpPr>
          <p:cNvPr id="15" name="Rectangle 14"/>
          <p:cNvSpPr/>
          <p:nvPr/>
        </p:nvSpPr>
        <p:spPr>
          <a:xfrm>
            <a:off x="-36512" y="3861048"/>
            <a:ext cx="328487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Low" rtl="1"/>
            <a:r>
              <a:rPr lang="fa-IR" sz="2800" dirty="0"/>
              <a:t>منهاج السنّة، جلد 4، ص 251.</a:t>
            </a:r>
            <a:endParaRPr lang="en-US" sz="2800" dirty="0"/>
          </a:p>
        </p:txBody>
      </p:sp>
      <p:sp>
        <p:nvSpPr>
          <p:cNvPr id="8" name="Title 6"/>
          <p:cNvSpPr>
            <a:spLocks noGrp="1"/>
          </p:cNvSpPr>
          <p:nvPr>
            <p:ph type="title" idx="4294967295"/>
          </p:nvPr>
        </p:nvSpPr>
        <p:spPr>
          <a:xfrm>
            <a:off x="-45910" y="-27384"/>
            <a:ext cx="9273921" cy="673341"/>
          </a:xfrm>
        </p:spPr>
        <p:style>
          <a:lnRef idx="0">
            <a:schemeClr val="accent4"/>
          </a:lnRef>
          <a:fillRef idx="3">
            <a:schemeClr val="accent4"/>
          </a:fillRef>
          <a:effectRef idx="3">
            <a:schemeClr val="accent4"/>
          </a:effectRef>
          <a:fontRef idx="minor">
            <a:schemeClr val="lt1"/>
          </a:fontRef>
        </p:style>
        <p:txBody>
          <a:bodyPr>
            <a:noAutofit/>
          </a:bodyPr>
          <a:lstStyle/>
          <a:p>
            <a:r>
              <a:rPr lang="fa-IR" b="1" dirty="0" smtClean="0"/>
              <a:t>شبهه ابن تيميه در حديث بضعة النبي (ص) </a:t>
            </a:r>
            <a:endParaRPr lang="fa-IR" b="1" dirty="0"/>
          </a:p>
        </p:txBody>
      </p:sp>
      <p:sp>
        <p:nvSpPr>
          <p:cNvPr id="5" name="Right Arrow 4">
            <a:hlinkClick r:id="rId3" action="ppaction://hlinksldjump"/>
          </p:cNvPr>
          <p:cNvSpPr/>
          <p:nvPr/>
        </p:nvSpPr>
        <p:spPr>
          <a:xfrm>
            <a:off x="35496" y="-5355"/>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4855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33375"/>
            <a:ext cx="6911975" cy="1749425"/>
          </a:xfrm>
        </p:spPr>
        <p:txBody>
          <a:bodyPr>
            <a:normAutofit/>
          </a:bodyPr>
          <a:lstStyle/>
          <a:p>
            <a:pPr algn="ctr" rtl="1"/>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نقل حديث بدون ذكر خواستگاري و نظر علماء اهل سنت درحديث</a:t>
            </a:r>
            <a:endParaRPr lang="en-US" sz="5400" b="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5472608" cy="3854297"/>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93789987"/>
      </p:ext>
    </p:extLst>
  </p:cSld>
  <p:clrMapOvr>
    <a:masterClrMapping/>
  </p:clrMapOvr>
  <p:transition spd="slow">
    <p:push/>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22019" y="1485865"/>
            <a:ext cx="8911479" cy="107903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rtl="1"/>
            <a:r>
              <a:rPr lang="fa-IR" b="1" dirty="0" smtClean="0">
                <a:cs typeface="+mj-cs"/>
              </a:rPr>
              <a:t>بررسي سند روايت</a:t>
            </a:r>
            <a:endParaRPr lang="en-US" b="1" dirty="0">
              <a:cs typeface="+mj-cs"/>
            </a:endParaRPr>
          </a:p>
        </p:txBody>
      </p:sp>
      <p:sp>
        <p:nvSpPr>
          <p:cNvPr id="6" name="Content Placeholder 7"/>
          <p:cNvSpPr txBox="1">
            <a:spLocks/>
          </p:cNvSpPr>
          <p:nvPr/>
        </p:nvSpPr>
        <p:spPr>
          <a:xfrm>
            <a:off x="4160" y="874506"/>
            <a:ext cx="9133795" cy="5944579"/>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smtClean="0"/>
              <a:t>قال </a:t>
            </a:r>
            <a:r>
              <a:rPr lang="fa-IR" sz="3200" b="1" dirty="0"/>
              <a:t>رسول الله (ص) لفاطمة: إنّ اللّه يغضب لغضبك، ويرضى لرضاك. هذا حديث صحيح الإسناد ولم يخرجاه.</a:t>
            </a:r>
            <a:r>
              <a:rPr lang="fa-IR" sz="3200" dirty="0"/>
              <a:t> </a:t>
            </a:r>
            <a:endParaRPr lang="fa-IR" sz="3200" dirty="0" smtClean="0"/>
          </a:p>
          <a:p>
            <a:pPr algn="justLow" rtl="1"/>
            <a:r>
              <a:rPr lang="fa-IR" sz="3200" dirty="0" smtClean="0"/>
              <a:t>قال </a:t>
            </a:r>
            <a:r>
              <a:rPr lang="fa-IR" sz="3200" dirty="0"/>
              <a:t>رسول الله (ص):‌</a:t>
            </a:r>
            <a:r>
              <a:rPr lang="fa-IR" sz="3200" b="1" dirty="0"/>
              <a:t> فاطمة بَضْعَة منّى فمن أغضبها أغضبني</a:t>
            </a:r>
            <a:r>
              <a:rPr lang="fa-IR" sz="3200" dirty="0"/>
              <a:t>. </a:t>
            </a:r>
            <a:endParaRPr lang="fa-IR" sz="3200" dirty="0" smtClean="0"/>
          </a:p>
          <a:p>
            <a:pPr algn="justLow" rtl="1"/>
            <a:endParaRPr lang="fa-IR" sz="3200" b="1" dirty="0">
              <a:solidFill>
                <a:srgbClr val="FF0000"/>
              </a:solidFill>
              <a:latin typeface="Arial" pitchFamily="34" charset="0"/>
              <a:cs typeface="Arial" pitchFamily="34" charset="0"/>
            </a:endParaRPr>
          </a:p>
          <a:p>
            <a:pPr algn="justLow" rtl="1"/>
            <a:r>
              <a:rPr lang="fa-IR" sz="3200" dirty="0"/>
              <a:t>قال رسول الله (ص): </a:t>
            </a:r>
            <a:r>
              <a:rPr lang="fa-IR" sz="3200" b="1" dirty="0"/>
              <a:t>إِنَّمَا فَاطِمَةُ بَضْعَةٌ مِنِّي يُؤْذِينِي مَا آذَاهَا.</a:t>
            </a:r>
            <a:r>
              <a:rPr lang="fa-IR" sz="3200" dirty="0"/>
              <a:t> </a:t>
            </a:r>
            <a:endParaRPr lang="fa-IR" sz="3200" dirty="0" smtClean="0"/>
          </a:p>
          <a:p>
            <a:pPr algn="justLow" rtl="1"/>
            <a:endParaRPr lang="fa-IR" sz="3200" b="1" dirty="0">
              <a:solidFill>
                <a:srgbClr val="FF0000"/>
              </a:solidFill>
              <a:latin typeface="Arial" pitchFamily="34" charset="0"/>
              <a:cs typeface="Arial" pitchFamily="34" charset="0"/>
            </a:endParaRPr>
          </a:p>
          <a:p>
            <a:pPr algn="justLow" rtl="1"/>
            <a:r>
              <a:rPr lang="fa-IR" sz="3200" dirty="0"/>
              <a:t>قال المُناوي:  </a:t>
            </a:r>
            <a:r>
              <a:rPr lang="fa-IR" sz="3200" b="1" dirty="0"/>
              <a:t> ( من آذى شعرة مني ) أي أحدا من أبعاضي وإن صغر ، كنى به عن ذلك كما قال فاطمة بضعة مني ( فقد آذاني ومن آذاني فقد آذى اللّه ) زاد أبو نعيم والديلمي «فعليه لعنة اللّه مل‏ء السماء ومل‏ء الأرض وقد أذهب اللّه عنهم الرجس وطهرهم وشرفهم ليس لأنفسهم وإنّما اللّه الذي اجتباهم وكساهم حلة </a:t>
            </a:r>
            <a:r>
              <a:rPr lang="fa-IR" sz="3200" b="1" dirty="0" smtClean="0"/>
              <a:t>الشرف.</a:t>
            </a:r>
            <a:endParaRPr lang="fa-IR" sz="3200" b="1" dirty="0" smtClean="0">
              <a:solidFill>
                <a:srgbClr val="FF0000"/>
              </a:solidFill>
              <a:latin typeface="Arial" pitchFamily="34" charset="0"/>
              <a:cs typeface="Arial" pitchFamily="34" charset="0"/>
            </a:endParaRPr>
          </a:p>
          <a:p>
            <a:pPr algn="justLow" rtl="1"/>
            <a:endParaRPr lang="fa-IR" sz="3200" b="1" dirty="0">
              <a:solidFill>
                <a:srgbClr val="FF0000"/>
              </a:solidFill>
              <a:latin typeface="Arial" pitchFamily="34" charset="0"/>
              <a:cs typeface="Arial" pitchFamily="34" charset="0"/>
            </a:endParaRPr>
          </a:p>
        </p:txBody>
      </p:sp>
      <p:sp>
        <p:nvSpPr>
          <p:cNvPr id="14" name="Rectangle 13"/>
          <p:cNvSpPr/>
          <p:nvPr/>
        </p:nvSpPr>
        <p:spPr>
          <a:xfrm>
            <a:off x="298201" y="1369169"/>
            <a:ext cx="2683748"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المستدرك: ج3 ص 153</a:t>
            </a:r>
            <a:endParaRPr lang="en-US" sz="2800" dirty="0"/>
          </a:p>
        </p:txBody>
      </p:sp>
      <p:sp>
        <p:nvSpPr>
          <p:cNvPr id="15" name="Rectangle 14"/>
          <p:cNvSpPr/>
          <p:nvPr/>
        </p:nvSpPr>
        <p:spPr>
          <a:xfrm>
            <a:off x="370209" y="2449289"/>
            <a:ext cx="4201791"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صحيح البخارى ج 4 ص210 ح 3714 </a:t>
            </a:r>
            <a:endParaRPr lang="en-US" sz="2800" b="1" dirty="0"/>
          </a:p>
        </p:txBody>
      </p:sp>
      <p:sp>
        <p:nvSpPr>
          <p:cNvPr id="16" name="Rectangle 15"/>
          <p:cNvSpPr/>
          <p:nvPr/>
        </p:nvSpPr>
        <p:spPr>
          <a:xfrm>
            <a:off x="370209" y="3645024"/>
            <a:ext cx="3895618"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صحيح مسلم ج 7 ص 141 ح 6202</a:t>
            </a:r>
            <a:endParaRPr lang="en-US" sz="2800" b="1" dirty="0"/>
          </a:p>
        </p:txBody>
      </p:sp>
      <p:sp>
        <p:nvSpPr>
          <p:cNvPr id="8" name="Rectangle 7"/>
          <p:cNvSpPr/>
          <p:nvPr/>
        </p:nvSpPr>
        <p:spPr>
          <a:xfrm>
            <a:off x="179512" y="6309320"/>
            <a:ext cx="2842445" cy="48801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فيض القدير </a:t>
            </a:r>
            <a:r>
              <a:rPr lang="fa-IR" sz="2800" dirty="0" smtClean="0"/>
              <a:t>: </a:t>
            </a:r>
            <a:r>
              <a:rPr lang="fa-IR" sz="2800" dirty="0"/>
              <a:t>ج 6 ص </a:t>
            </a:r>
            <a:r>
              <a:rPr lang="fa-IR" sz="2800" dirty="0" smtClean="0"/>
              <a:t>24</a:t>
            </a:r>
            <a:endParaRPr lang="en-US" sz="2800" b="1" dirty="0"/>
          </a:p>
        </p:txBody>
      </p:sp>
      <p:sp>
        <p:nvSpPr>
          <p:cNvPr id="10" name="Title 6"/>
          <p:cNvSpPr>
            <a:spLocks noGrp="1"/>
          </p:cNvSpPr>
          <p:nvPr>
            <p:ph type="title"/>
          </p:nvPr>
        </p:nvSpPr>
        <p:spPr>
          <a:xfrm>
            <a:off x="-28761" y="-37717"/>
            <a:ext cx="9181506" cy="900685"/>
          </a:xfrm>
        </p:spPr>
        <p:style>
          <a:lnRef idx="0">
            <a:schemeClr val="accent4"/>
          </a:lnRef>
          <a:fillRef idx="3">
            <a:schemeClr val="accent4"/>
          </a:fillRef>
          <a:effectRef idx="3">
            <a:schemeClr val="accent4"/>
          </a:effectRef>
          <a:fontRef idx="minor">
            <a:schemeClr val="lt1"/>
          </a:fontRef>
        </p:style>
        <p:txBody>
          <a:bodyPr>
            <a:noAutofit/>
          </a:bodyPr>
          <a:lstStyle/>
          <a:p>
            <a:r>
              <a:rPr lang="fa-IR" sz="4000" dirty="0" smtClean="0"/>
              <a:t>غضب و رضاي فاطمه برابر با غضب و رضاي حق</a:t>
            </a:r>
            <a:endParaRPr lang="fa-IR" sz="4000" dirty="0"/>
          </a:p>
        </p:txBody>
      </p:sp>
    </p:spTree>
    <p:extLst>
      <p:ext uri="{BB962C8B-B14F-4D97-AF65-F5344CB8AC3E}">
        <p14:creationId xmlns:p14="http://schemas.microsoft.com/office/powerpoint/2010/main" val="31404873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3"/>
          </a:lnRef>
          <a:fillRef idx="2">
            <a:schemeClr val="accent3"/>
          </a:fillRef>
          <a:effectRef idx="1">
            <a:schemeClr val="accent3"/>
          </a:effectRef>
          <a:fontRef idx="minor">
            <a:schemeClr val="dk1"/>
          </a:fontRef>
        </p:style>
        <p:txBody>
          <a:bodyPr>
            <a:noAutofit/>
          </a:bodyPr>
          <a:lstStyle/>
          <a:p>
            <a:r>
              <a:rPr lang="fa-IR" dirty="0"/>
              <a:t>قال ابن حجر بعد نقل الحديث: </a:t>
            </a:r>
            <a:r>
              <a:rPr lang="fa-IR" b="1" dirty="0"/>
              <a:t>وفي الحديث تحريم أذى من يتأذى النبي صلى اللّه عليه وسلم بتأذيه لأنّ أذى النبي صلى اللّه عليه وسلم حرام إتّفاقا، قليله وكثيره، وقد جزم بأنه يؤذيه ما يؤذي فاطمة </a:t>
            </a:r>
            <a:r>
              <a:rPr lang="fa-IR" b="1" dirty="0">
                <a:solidFill>
                  <a:srgbClr val="FF0000"/>
                </a:solidFill>
              </a:rPr>
              <a:t>فكلّ من وقع منه في حق فاطمة شئ فتأذّت به، فهو يؤذي النبي </a:t>
            </a:r>
            <a:r>
              <a:rPr lang="fa-IR" b="1" dirty="0"/>
              <a:t>صلى اللّه عليه وسلم بشهادة هذا الخبر الصحيح ،ولا شئ أعظم في إدخال الأذى عليها من قتل ولدها ولهذا عرف بالاستقراء معاجلة من تعاطى ذلك بالعقوبة في الدنيا ولعذاب الآخرة أشدّ.</a:t>
            </a:r>
            <a:r>
              <a:rPr lang="fa-IR" dirty="0"/>
              <a:t> </a:t>
            </a:r>
            <a:endParaRPr lang="en-US" dirty="0"/>
          </a:p>
          <a:p>
            <a:pPr algn="justLow" rtl="1"/>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pPr rtl="1"/>
            <a:r>
              <a:rPr lang="fa-IR" b="1" dirty="0" smtClean="0"/>
              <a:t>هر كس فاطمه را بيازارد پيامبر را آزرده</a:t>
            </a:r>
            <a:endParaRPr lang="en-US" b="1" dirty="0"/>
          </a:p>
        </p:txBody>
      </p:sp>
      <p:sp>
        <p:nvSpPr>
          <p:cNvPr id="6" name="Rectangle 5"/>
          <p:cNvSpPr/>
          <p:nvPr/>
        </p:nvSpPr>
        <p:spPr>
          <a:xfrm>
            <a:off x="149784" y="4057908"/>
            <a:ext cx="579036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fa-IR" sz="2800" dirty="0"/>
              <a:t>فتح الباري: ج 9ص 270، باب ذبّ الرجل عن ابنته ... .</a:t>
            </a:r>
            <a:endParaRPr lang="en-US" sz="2800" dirty="0">
              <a:solidFill>
                <a:schemeClr val="tx1"/>
              </a:solidFill>
              <a:cs typeface="Taher" pitchFamily="2" charset="-78"/>
            </a:endParaRPr>
          </a:p>
        </p:txBody>
      </p:sp>
    </p:spTree>
    <p:extLst>
      <p:ext uri="{BB962C8B-B14F-4D97-AF65-F5344CB8AC3E}">
        <p14:creationId xmlns:p14="http://schemas.microsoft.com/office/powerpoint/2010/main" val="37460728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11560" y="692422"/>
            <a:ext cx="7467600" cy="5976938"/>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algn="justLow" rtl="1"/>
            <a:endParaRPr lang="fa-IR" sz="300" b="1" dirty="0" smtClean="0">
              <a:cs typeface="Taher" pitchFamily="2" charset="-78"/>
            </a:endParaRPr>
          </a:p>
          <a:p>
            <a:pPr algn="justLow" rtl="1">
              <a:buFont typeface="Wingdings" pitchFamily="2" charset="2"/>
              <a:buChar char="v"/>
            </a:pPr>
            <a:r>
              <a:rPr lang="fa-IR" sz="3600" b="1" dirty="0" smtClean="0">
                <a:cs typeface="Taher" pitchFamily="2" charset="-78"/>
              </a:rPr>
              <a:t> سُهَيليّ:</a:t>
            </a:r>
          </a:p>
          <a:p>
            <a:pPr marL="0" indent="0" algn="justLow" rtl="1">
              <a:spcBef>
                <a:spcPts val="700"/>
              </a:spcBef>
              <a:buNone/>
            </a:pPr>
            <a:r>
              <a:rPr lang="fa-IR" sz="3600" b="1" dirty="0" smtClean="0">
                <a:cs typeface="Taher" pitchFamily="2" charset="-78"/>
              </a:rPr>
              <a:t> </a:t>
            </a:r>
            <a:r>
              <a:rPr lang="ar-SA" sz="3600" b="1" dirty="0" smtClean="0">
                <a:cs typeface="Taher" pitchFamily="2" charset="-78"/>
              </a:rPr>
              <a:t>ف</a:t>
            </a:r>
            <a:r>
              <a:rPr lang="fa-IR" sz="3600" b="1" dirty="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ن</a:t>
            </a:r>
            <a:r>
              <a:rPr lang="fa-IR" sz="3600" b="1" dirty="0">
                <a:cs typeface="Taher" pitchFamily="2" charset="-78"/>
              </a:rPr>
              <a:t>ْ</a:t>
            </a:r>
            <a:r>
              <a:rPr lang="ar-SA" sz="3600" b="1" dirty="0" smtClean="0">
                <a:cs typeface="Taher" pitchFamily="2" charset="-78"/>
              </a:rPr>
              <a:t> </a:t>
            </a:r>
            <a:r>
              <a:rPr lang="fa-IR" sz="3600" b="1" dirty="0">
                <a:cs typeface="Taher" pitchFamily="2" charset="-78"/>
              </a:rPr>
              <a:t>أ</a:t>
            </a:r>
            <a:r>
              <a:rPr lang="ar-SA" sz="3600" b="1" dirty="0" smtClean="0">
                <a:cs typeface="Taher" pitchFamily="2" charset="-78"/>
              </a:rPr>
              <a:t>غ</a:t>
            </a:r>
            <a:r>
              <a:rPr lang="fa-IR" sz="3600" b="1" dirty="0">
                <a:cs typeface="Taher" pitchFamily="2" charset="-78"/>
              </a:rPr>
              <a:t>ْ</a:t>
            </a:r>
            <a:r>
              <a:rPr lang="ar-SA" sz="3600" b="1" dirty="0" smtClean="0">
                <a:cs typeface="Taher" pitchFamily="2" charset="-78"/>
              </a:rPr>
              <a:t>ض</a:t>
            </a:r>
            <a:r>
              <a:rPr lang="fa-IR" sz="3600" b="1" dirty="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ها </a:t>
            </a:r>
            <a:r>
              <a:rPr lang="fa-IR" sz="3600" b="1" dirty="0">
                <a:cs typeface="Taher" pitchFamily="2" charset="-78"/>
              </a:rPr>
              <a:t>أ</a:t>
            </a:r>
            <a:r>
              <a:rPr lang="ar-SA" sz="3600" b="1" dirty="0" smtClean="0">
                <a:cs typeface="Taher" pitchFamily="2" charset="-78"/>
              </a:rPr>
              <a:t>غ</a:t>
            </a:r>
            <a:r>
              <a:rPr lang="fa-IR" sz="3600" b="1" dirty="0" smtClean="0">
                <a:cs typeface="Taher" pitchFamily="2" charset="-78"/>
              </a:rPr>
              <a:t>ْ</a:t>
            </a:r>
            <a:r>
              <a:rPr lang="ar-SA" sz="3600" b="1" dirty="0" smtClean="0">
                <a:cs typeface="Taher" pitchFamily="2" charset="-78"/>
              </a:rPr>
              <a:t>ض</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ني است</a:t>
            </a:r>
            <a:r>
              <a:rPr lang="fa-IR" sz="3600" b="1" dirty="0">
                <a:cs typeface="Taher" pitchFamily="2" charset="-78"/>
              </a:rPr>
              <a:t>َ</a:t>
            </a:r>
            <a:r>
              <a:rPr lang="ar-SA" sz="3600" b="1" dirty="0" smtClean="0">
                <a:cs typeface="Taher" pitchFamily="2" charset="-78"/>
              </a:rPr>
              <a:t>د</a:t>
            </a:r>
            <a:r>
              <a:rPr lang="fa-IR" sz="3600" b="1" dirty="0" smtClean="0">
                <a:cs typeface="Taher" pitchFamily="2" charset="-78"/>
              </a:rPr>
              <a:t>َ</a:t>
            </a:r>
            <a:r>
              <a:rPr lang="ar-SA" sz="3600" b="1" dirty="0" smtClean="0">
                <a:cs typeface="Taher" pitchFamily="2" charset="-78"/>
              </a:rPr>
              <a:t>ل</a:t>
            </a:r>
            <a:r>
              <a:rPr lang="fa-IR" sz="3600" b="1" dirty="0" smtClean="0">
                <a:cs typeface="Taher" pitchFamily="2" charset="-78"/>
              </a:rPr>
              <a:t>َّ</a:t>
            </a:r>
            <a:r>
              <a:rPr lang="ar-SA" sz="3600" b="1" dirty="0" smtClean="0">
                <a:cs typeface="Taher" pitchFamily="2" charset="-78"/>
              </a:rPr>
              <a:t> ب</a:t>
            </a:r>
            <a:r>
              <a:rPr lang="fa-IR" sz="3600" b="1" dirty="0" smtClean="0">
                <a:cs typeface="Taher" pitchFamily="2" charset="-78"/>
              </a:rPr>
              <a:t>ِ</a:t>
            </a:r>
            <a:r>
              <a:rPr lang="ar-SA" sz="3600" b="1" dirty="0" smtClean="0">
                <a:cs typeface="Taher" pitchFamily="2" charset="-78"/>
              </a:rPr>
              <a:t>ه الس</a:t>
            </a:r>
            <a:r>
              <a:rPr lang="fa-IR" sz="3600" b="1" dirty="0" smtClean="0">
                <a:cs typeface="Taher" pitchFamily="2" charset="-78"/>
              </a:rPr>
              <a:t>ُّ</a:t>
            </a:r>
            <a:r>
              <a:rPr lang="ar-SA" sz="3600" b="1" dirty="0" smtClean="0">
                <a:cs typeface="Taher" pitchFamily="2" charset="-78"/>
              </a:rPr>
              <a:t>ه</a:t>
            </a:r>
            <a:r>
              <a:rPr lang="fa-IR" sz="3600" b="1" dirty="0" smtClean="0">
                <a:cs typeface="Taher" pitchFamily="2" charset="-78"/>
              </a:rPr>
              <a:t>َ</a:t>
            </a:r>
            <a:r>
              <a:rPr lang="ar-SA" sz="3600" b="1" dirty="0" smtClean="0">
                <a:cs typeface="Taher" pitchFamily="2" charset="-78"/>
              </a:rPr>
              <a:t>يلي</a:t>
            </a:r>
            <a:r>
              <a:rPr lang="fa-IR" sz="3600" b="1" dirty="0" smtClean="0">
                <a:cs typeface="Taher" pitchFamily="2" charset="-78"/>
              </a:rPr>
              <a:t>ُّ</a:t>
            </a:r>
            <a:r>
              <a:rPr lang="ar-SA" sz="3600" b="1" dirty="0" smtClean="0">
                <a:cs typeface="Taher" pitchFamily="2" charset="-78"/>
              </a:rPr>
              <a:t> ع</a:t>
            </a:r>
            <a:r>
              <a:rPr lang="fa-IR" sz="3600" b="1" dirty="0" smtClean="0">
                <a:cs typeface="Taher" pitchFamily="2" charset="-78"/>
              </a:rPr>
              <a:t>َ</a:t>
            </a:r>
            <a:r>
              <a:rPr lang="ar-SA" sz="3600" b="1" dirty="0" smtClean="0">
                <a:cs typeface="Taher" pitchFamily="2" charset="-78"/>
              </a:rPr>
              <a:t>ل</a:t>
            </a:r>
            <a:r>
              <a:rPr lang="fa-IR" sz="3600" b="1" dirty="0" smtClean="0">
                <a:cs typeface="Taher" pitchFamily="2" charset="-78"/>
              </a:rPr>
              <a:t>َ</a:t>
            </a:r>
            <a:r>
              <a:rPr lang="ar-SA" sz="3600" b="1" dirty="0" smtClean="0">
                <a:cs typeface="Taher" pitchFamily="2" charset="-78"/>
              </a:rPr>
              <a:t>ى </a:t>
            </a:r>
            <a:r>
              <a:rPr lang="fa-IR" sz="3600" b="1" dirty="0" smtClean="0">
                <a:cs typeface="Taher" pitchFamily="2" charset="-78"/>
              </a:rPr>
              <a:t>أ</a:t>
            </a:r>
            <a:r>
              <a:rPr lang="ar-SA" sz="3600" b="1" dirty="0" smtClean="0">
                <a:cs typeface="Taher" pitchFamily="2" charset="-78"/>
              </a:rPr>
              <a:t>ن</a:t>
            </a:r>
            <a:r>
              <a:rPr lang="fa-IR" sz="3600" b="1" dirty="0" smtClean="0">
                <a:cs typeface="Taher" pitchFamily="2" charset="-78"/>
              </a:rPr>
              <a:t>َّ</a:t>
            </a:r>
            <a:r>
              <a:rPr lang="ar-SA" sz="3600" b="1" dirty="0" smtClean="0">
                <a:cs typeface="Taher" pitchFamily="2" charset="-78"/>
              </a:rPr>
              <a:t> م</a:t>
            </a:r>
            <a:r>
              <a:rPr lang="fa-IR" sz="3600" b="1" dirty="0" smtClean="0">
                <a:cs typeface="Taher" pitchFamily="2" charset="-78"/>
              </a:rPr>
              <a:t>َ</a:t>
            </a:r>
            <a:r>
              <a:rPr lang="ar-SA" sz="3600" b="1" dirty="0" smtClean="0">
                <a:cs typeface="Taher" pitchFamily="2" charset="-78"/>
              </a:rPr>
              <a:t>ن س</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a:t>
            </a:r>
            <a:r>
              <a:rPr lang="fa-IR" sz="3600" b="1" dirty="0" smtClean="0">
                <a:cs typeface="Taher" pitchFamily="2" charset="-78"/>
              </a:rPr>
              <a:t>َ</a:t>
            </a:r>
            <a:r>
              <a:rPr lang="ar-SA" sz="3600" b="1" dirty="0" smtClean="0">
                <a:cs typeface="Taher" pitchFamily="2" charset="-78"/>
              </a:rPr>
              <a:t>ا فإن</a:t>
            </a:r>
            <a:r>
              <a:rPr lang="fa-IR" sz="3600" b="1" dirty="0" smtClean="0">
                <a:cs typeface="Taher" pitchFamily="2" charset="-78"/>
              </a:rPr>
              <a:t>َّ</a:t>
            </a:r>
            <a:r>
              <a:rPr lang="ar-SA" sz="3600" b="1" dirty="0" smtClean="0">
                <a:cs typeface="Taher" pitchFamily="2" charset="-78"/>
              </a:rPr>
              <a:t>ه ي</a:t>
            </a:r>
            <a:r>
              <a:rPr lang="fa-IR" sz="3600" b="1" dirty="0" smtClean="0">
                <a:cs typeface="Taher" pitchFamily="2" charset="-78"/>
              </a:rPr>
              <a:t>ُ</a:t>
            </a:r>
            <a:r>
              <a:rPr lang="ar-SA" sz="3600" b="1" dirty="0" smtClean="0">
                <a:cs typeface="Taher" pitchFamily="2" charset="-78"/>
              </a:rPr>
              <a:t>ك</a:t>
            </a:r>
            <a:r>
              <a:rPr lang="fa-IR" sz="3600" b="1" dirty="0" smtClean="0">
                <a:cs typeface="Taher" pitchFamily="2" charset="-78"/>
              </a:rPr>
              <a:t>َ</a:t>
            </a:r>
            <a:r>
              <a:rPr lang="ar-SA" sz="3600" b="1" dirty="0" smtClean="0">
                <a:cs typeface="Taher" pitchFamily="2" charset="-78"/>
              </a:rPr>
              <a:t>ف</a:t>
            </a:r>
            <a:r>
              <a:rPr lang="fa-IR" sz="3600" b="1" dirty="0" smtClean="0">
                <a:cs typeface="Taher" pitchFamily="2" charset="-78"/>
              </a:rPr>
              <a:t>َّ</a:t>
            </a:r>
            <a:r>
              <a:rPr lang="ar-SA" sz="3600" b="1" dirty="0" smtClean="0">
                <a:cs typeface="Taher" pitchFamily="2" charset="-78"/>
              </a:rPr>
              <a:t>ر</a:t>
            </a:r>
            <a:r>
              <a:rPr lang="fa-IR" sz="3600" b="1" dirty="0" smtClean="0">
                <a:cs typeface="Taher" pitchFamily="2" charset="-78"/>
              </a:rPr>
              <a:t>ُ</a:t>
            </a:r>
            <a:r>
              <a:rPr lang="ar-SA" sz="3600" b="1" dirty="0" smtClean="0">
                <a:cs typeface="Taher" pitchFamily="2" charset="-78"/>
              </a:rPr>
              <a:t> و</a:t>
            </a:r>
            <a:r>
              <a:rPr lang="fa-IR" sz="3600" b="1" dirty="0" smtClean="0">
                <a:cs typeface="Taher" pitchFamily="2" charset="-78"/>
              </a:rPr>
              <a:t>َ</a:t>
            </a:r>
            <a:r>
              <a:rPr lang="ar-SA" sz="3600" b="1" dirty="0" smtClean="0">
                <a:cs typeface="Taher" pitchFamily="2" charset="-78"/>
              </a:rPr>
              <a:t>ت</a:t>
            </a:r>
            <a:r>
              <a:rPr lang="fa-IR" sz="3600" b="1" dirty="0" smtClean="0">
                <a:cs typeface="Taher" pitchFamily="2" charset="-78"/>
              </a:rPr>
              <a:t>َ</a:t>
            </a:r>
            <a:r>
              <a:rPr lang="ar-SA" sz="3600" b="1" dirty="0" smtClean="0">
                <a:cs typeface="Taher" pitchFamily="2" charset="-78"/>
              </a:rPr>
              <a:t>وجيه</a:t>
            </a:r>
            <a:r>
              <a:rPr lang="fa-IR" sz="3600" b="1" dirty="0" smtClean="0">
                <a:cs typeface="Taher" pitchFamily="2" charset="-78"/>
              </a:rPr>
              <a:t>ُ</a:t>
            </a:r>
            <a:r>
              <a:rPr lang="ar-SA" sz="3600" b="1" dirty="0" smtClean="0">
                <a:cs typeface="Taher" pitchFamily="2" charset="-78"/>
              </a:rPr>
              <a:t>ه</a:t>
            </a:r>
            <a:r>
              <a:rPr lang="fa-IR" sz="3600" b="1" dirty="0" smtClean="0">
                <a:cs typeface="Taher" pitchFamily="2" charset="-78"/>
              </a:rPr>
              <a:t>ُ</a:t>
            </a:r>
            <a:r>
              <a:rPr lang="ar-SA" sz="3600" b="1" dirty="0" smtClean="0">
                <a:cs typeface="Taher" pitchFamily="2" charset="-78"/>
              </a:rPr>
              <a:t> </a:t>
            </a:r>
            <a:r>
              <a:rPr lang="fa-IR" sz="3600" b="1" dirty="0" smtClean="0">
                <a:cs typeface="Taher" pitchFamily="2" charset="-78"/>
              </a:rPr>
              <a:t>أ</a:t>
            </a:r>
            <a:r>
              <a:rPr lang="ar-SA" sz="3600" b="1" dirty="0" smtClean="0">
                <a:cs typeface="Taher" pitchFamily="2" charset="-78"/>
              </a:rPr>
              <a:t>ن</a:t>
            </a:r>
            <a:r>
              <a:rPr lang="fa-IR" sz="3600" b="1" dirty="0" smtClean="0">
                <a:cs typeface="Taher" pitchFamily="2" charset="-78"/>
              </a:rPr>
              <a:t>َّ</a:t>
            </a:r>
            <a:r>
              <a:rPr lang="ar-SA" sz="3600" b="1" dirty="0" smtClean="0">
                <a:cs typeface="Taher" pitchFamily="2" charset="-78"/>
              </a:rPr>
              <a:t>ها ت</a:t>
            </a:r>
            <a:r>
              <a:rPr lang="fa-IR" sz="3600" b="1" dirty="0" smtClean="0">
                <a:cs typeface="Taher" pitchFamily="2" charset="-78"/>
              </a:rPr>
              <a:t>َ</a:t>
            </a:r>
            <a:r>
              <a:rPr lang="ar-SA" sz="3600" b="1" dirty="0" smtClean="0">
                <a:cs typeface="Taher" pitchFamily="2" charset="-78"/>
              </a:rPr>
              <a:t>غ</a:t>
            </a:r>
            <a:r>
              <a:rPr lang="fa-IR" sz="3600" b="1" dirty="0">
                <a:cs typeface="Taher" pitchFamily="2" charset="-78"/>
              </a:rPr>
              <a:t>ْ</a:t>
            </a:r>
            <a:r>
              <a:rPr lang="ar-SA" sz="3600" b="1" dirty="0" smtClean="0">
                <a:cs typeface="Taher" pitchFamily="2" charset="-78"/>
              </a:rPr>
              <a:t>ض</a:t>
            </a:r>
            <a:r>
              <a:rPr lang="fa-IR" sz="3600" b="1" dirty="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 م</a:t>
            </a:r>
            <a:r>
              <a:rPr lang="fa-IR" sz="3600" b="1" dirty="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ن</a:t>
            </a:r>
            <a:r>
              <a:rPr lang="fa-IR" sz="3600" b="1" dirty="0" smtClean="0">
                <a:cs typeface="Taher" pitchFamily="2" charset="-78"/>
              </a:rPr>
              <a:t>ْ</a:t>
            </a:r>
            <a:r>
              <a:rPr lang="ar-SA" sz="3600" b="1" dirty="0" smtClean="0">
                <a:cs typeface="Taher" pitchFamily="2" charset="-78"/>
              </a:rPr>
              <a:t> س</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ها و</a:t>
            </a:r>
            <a:r>
              <a:rPr lang="fa-IR" sz="3600" b="1" dirty="0" smtClean="0">
                <a:cs typeface="Taher" pitchFamily="2" charset="-78"/>
              </a:rPr>
              <a:t>َ</a:t>
            </a:r>
            <a:r>
              <a:rPr lang="ar-SA" sz="3600" b="1" dirty="0" smtClean="0">
                <a:cs typeface="Taher" pitchFamily="2" charset="-78"/>
              </a:rPr>
              <a:t>ق</a:t>
            </a:r>
            <a:r>
              <a:rPr lang="fa-IR" sz="3600" b="1" dirty="0" smtClean="0">
                <a:cs typeface="Taher" pitchFamily="2" charset="-78"/>
              </a:rPr>
              <a:t>َ</a:t>
            </a:r>
            <a:r>
              <a:rPr lang="ar-SA" sz="3600" b="1" dirty="0" smtClean="0">
                <a:cs typeface="Taher" pitchFamily="2" charset="-78"/>
              </a:rPr>
              <a:t>د س</a:t>
            </a:r>
            <a:r>
              <a:rPr lang="fa-IR" sz="3600" b="1" dirty="0">
                <a:cs typeface="Taher" pitchFamily="2" charset="-78"/>
              </a:rPr>
              <a:t>ُ</a:t>
            </a:r>
            <a:r>
              <a:rPr lang="ar-SA" sz="3600" b="1" dirty="0" smtClean="0">
                <a:cs typeface="Taher" pitchFamily="2" charset="-78"/>
              </a:rPr>
              <a:t>و</a:t>
            </a:r>
            <a:r>
              <a:rPr lang="fa-IR" sz="3600" b="1" dirty="0" smtClean="0">
                <a:cs typeface="Taher" pitchFamily="2" charset="-78"/>
              </a:rPr>
              <a:t>ِ</a:t>
            </a:r>
            <a:r>
              <a:rPr lang="ar-SA" sz="3600" b="1" dirty="0" smtClean="0">
                <a:cs typeface="Taher" pitchFamily="2" charset="-78"/>
              </a:rPr>
              <a:t>ى</a:t>
            </a:r>
            <a:r>
              <a:rPr lang="fa-IR" sz="3600" b="1" dirty="0" smtClean="0">
                <a:cs typeface="Taher" pitchFamily="2" charset="-78"/>
              </a:rPr>
              <a:t>َّ</a:t>
            </a:r>
            <a:r>
              <a:rPr lang="ar-SA" sz="3600" b="1" dirty="0" smtClean="0">
                <a:cs typeface="Taher" pitchFamily="2" charset="-78"/>
              </a:rPr>
              <a:t> ب</a:t>
            </a:r>
            <a:r>
              <a:rPr lang="fa-IR" sz="3600" b="1" dirty="0" smtClean="0">
                <a:cs typeface="Taher" pitchFamily="2" charset="-78"/>
              </a:rPr>
              <a:t>َ</a:t>
            </a:r>
            <a:r>
              <a:rPr lang="ar-SA" sz="3600" b="1" dirty="0" smtClean="0">
                <a:cs typeface="Taher" pitchFamily="2" charset="-78"/>
              </a:rPr>
              <a:t>ين</a:t>
            </a:r>
            <a:r>
              <a:rPr lang="fa-IR" sz="3600" b="1" dirty="0" smtClean="0">
                <a:cs typeface="Taher" pitchFamily="2" charset="-78"/>
              </a:rPr>
              <a:t>َ</a:t>
            </a:r>
            <a:r>
              <a:rPr lang="ar-SA" sz="3600" b="1" dirty="0" smtClean="0">
                <a:cs typeface="Taher" pitchFamily="2" charset="-78"/>
              </a:rPr>
              <a:t> غ</a:t>
            </a:r>
            <a:r>
              <a:rPr lang="fa-IR" sz="3600" b="1" dirty="0" smtClean="0">
                <a:cs typeface="Taher" pitchFamily="2" charset="-78"/>
              </a:rPr>
              <a:t>َ</a:t>
            </a:r>
            <a:r>
              <a:rPr lang="ar-SA" sz="3600" b="1" dirty="0" smtClean="0">
                <a:cs typeface="Taher" pitchFamily="2" charset="-78"/>
              </a:rPr>
              <a:t>ض</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ها وغضب</a:t>
            </a:r>
            <a:r>
              <a:rPr lang="fa-IR" sz="3600" b="1" dirty="0" smtClean="0">
                <a:cs typeface="Taher" pitchFamily="2" charset="-78"/>
              </a:rPr>
              <a:t>ِ</a:t>
            </a:r>
            <a:r>
              <a:rPr lang="ar-SA" sz="3600" b="1" dirty="0" smtClean="0">
                <a:cs typeface="Taher" pitchFamily="2" charset="-78"/>
              </a:rPr>
              <a:t>ه</a:t>
            </a:r>
            <a:r>
              <a:rPr lang="ar-SA" sz="3600" dirty="0" smtClean="0">
                <a:cs typeface="Taher" pitchFamily="2" charset="-78"/>
                <a:sym typeface="Roumouz"/>
              </a:rPr>
              <a:t></a:t>
            </a:r>
            <a:r>
              <a:rPr lang="ar-SA" sz="3600" b="1" dirty="0" smtClean="0">
                <a:cs typeface="Taher" pitchFamily="2" charset="-78"/>
              </a:rPr>
              <a:t> و</a:t>
            </a:r>
            <a:r>
              <a:rPr lang="fa-IR" sz="3600" b="1" dirty="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ن </a:t>
            </a:r>
            <a:r>
              <a:rPr lang="fa-IR" sz="3600" b="1" dirty="0">
                <a:cs typeface="Taher" pitchFamily="2" charset="-78"/>
              </a:rPr>
              <a:t>أ</a:t>
            </a:r>
            <a:r>
              <a:rPr lang="ar-SA" sz="3600" b="1" dirty="0" smtClean="0">
                <a:cs typeface="Taher" pitchFamily="2" charset="-78"/>
              </a:rPr>
              <a:t>غ</a:t>
            </a:r>
            <a:r>
              <a:rPr lang="fa-IR" sz="3600" b="1" dirty="0" smtClean="0">
                <a:cs typeface="Taher" pitchFamily="2" charset="-78"/>
              </a:rPr>
              <a:t>ْ</a:t>
            </a:r>
            <a:r>
              <a:rPr lang="ar-SA" sz="3600" b="1" dirty="0" smtClean="0">
                <a:cs typeface="Taher" pitchFamily="2" charset="-78"/>
              </a:rPr>
              <a:t>ض</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a:t>
            </a:r>
            <a:r>
              <a:rPr lang="fa-IR" sz="3600" b="1" dirty="0" smtClean="0">
                <a:cs typeface="Taher" pitchFamily="2" charset="-78"/>
              </a:rPr>
              <a:t>ُ</a:t>
            </a:r>
            <a:r>
              <a:rPr lang="ar-SA" sz="3600" dirty="0" smtClean="0">
                <a:cs typeface="Taher" pitchFamily="2" charset="-78"/>
                <a:sym typeface="Roumouz"/>
              </a:rPr>
              <a:t></a:t>
            </a:r>
            <a:r>
              <a:rPr lang="ar-SA" sz="3600" b="1" dirty="0" smtClean="0">
                <a:cs typeface="Taher" pitchFamily="2" charset="-78"/>
              </a:rPr>
              <a:t> ي</a:t>
            </a:r>
            <a:r>
              <a:rPr lang="fa-IR" sz="3600" b="1" dirty="0" smtClean="0">
                <a:cs typeface="Taher" pitchFamily="2" charset="-78"/>
              </a:rPr>
              <a:t>ُ</a:t>
            </a:r>
            <a:r>
              <a:rPr lang="ar-SA" sz="3600" b="1" dirty="0" smtClean="0">
                <a:cs typeface="Taher" pitchFamily="2" charset="-78"/>
              </a:rPr>
              <a:t>ك</a:t>
            </a:r>
            <a:r>
              <a:rPr lang="fa-IR" sz="3600" b="1" dirty="0">
                <a:cs typeface="Taher" pitchFamily="2" charset="-78"/>
              </a:rPr>
              <a:t>َ</a:t>
            </a:r>
            <a:r>
              <a:rPr lang="ar-SA" sz="3600" b="1" dirty="0" smtClean="0">
                <a:cs typeface="Taher" pitchFamily="2" charset="-78"/>
              </a:rPr>
              <a:t>ف</a:t>
            </a:r>
            <a:r>
              <a:rPr lang="fa-IR" sz="3600" b="1" dirty="0" smtClean="0">
                <a:cs typeface="Taher" pitchFamily="2" charset="-78"/>
              </a:rPr>
              <a:t>َّ</a:t>
            </a:r>
            <a:r>
              <a:rPr lang="ar-SA" sz="3600" b="1" dirty="0" smtClean="0">
                <a:cs typeface="Taher" pitchFamily="2" charset="-78"/>
              </a:rPr>
              <a:t>ر</a:t>
            </a:r>
            <a:r>
              <a:rPr lang="fa-IR" sz="3600" b="1" dirty="0">
                <a:cs typeface="Taher" pitchFamily="2" charset="-78"/>
              </a:rPr>
              <a:t>ُ</a:t>
            </a:r>
            <a:r>
              <a:rPr lang="ar-SA" sz="3600" b="1" dirty="0" smtClean="0">
                <a:cs typeface="Taher" pitchFamily="2" charset="-78"/>
              </a:rPr>
              <a:t>.</a:t>
            </a:r>
            <a:endParaRPr lang="fa-IR" sz="3600" b="1" dirty="0" smtClean="0">
              <a:cs typeface="Taher" pitchFamily="2" charset="-78"/>
            </a:endParaRPr>
          </a:p>
          <a:p>
            <a:pPr algn="justLow" rtl="1"/>
            <a:endParaRPr lang="fa-IR" sz="1600" b="1" dirty="0">
              <a:cs typeface="Taher" pitchFamily="2" charset="-78"/>
            </a:endParaRPr>
          </a:p>
          <a:p>
            <a:pPr marL="0" indent="0" algn="justLow" rtl="1">
              <a:buNone/>
            </a:pPr>
            <a:endParaRPr lang="fa-IR" sz="100" b="1" dirty="0" smtClean="0">
              <a:cs typeface="Taher" pitchFamily="2" charset="-78"/>
            </a:endParaRPr>
          </a:p>
          <a:p>
            <a:pPr algn="justLow" rtl="1">
              <a:buFont typeface="Wingdings" pitchFamily="2" charset="2"/>
              <a:buChar char="v"/>
            </a:pPr>
            <a:r>
              <a:rPr lang="fa-IR" sz="3600" b="1" dirty="0" smtClean="0">
                <a:cs typeface="Taher" pitchFamily="2" charset="-78"/>
              </a:rPr>
              <a:t> شوكاني:</a:t>
            </a:r>
            <a:endParaRPr lang="en-US" sz="3600" b="1" dirty="0" smtClean="0">
              <a:cs typeface="Taher" pitchFamily="2" charset="-78"/>
            </a:endParaRPr>
          </a:p>
          <a:p>
            <a:pPr marL="0" indent="0" algn="justLow" rtl="1">
              <a:buNone/>
            </a:pPr>
            <a:r>
              <a:rPr lang="fa-IR" sz="3600" b="1" dirty="0" smtClean="0">
                <a:cs typeface="Taher" pitchFamily="2" charset="-78"/>
              </a:rPr>
              <a:t> «</a:t>
            </a:r>
            <a:r>
              <a:rPr lang="ar-SA" sz="3600" b="1" dirty="0" smtClean="0">
                <a:cs typeface="Taher" pitchFamily="2" charset="-78"/>
              </a:rPr>
              <a:t>و</a:t>
            </a:r>
            <a:r>
              <a:rPr lang="fa-IR" sz="3600" b="1" dirty="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ن</a:t>
            </a:r>
            <a:r>
              <a:rPr lang="fa-IR" sz="3600" b="1" dirty="0">
                <a:cs typeface="Taher" pitchFamily="2" charset="-78"/>
              </a:rPr>
              <a:t>ْ</a:t>
            </a:r>
            <a:r>
              <a:rPr lang="ar-SA" sz="3600" b="1" dirty="0" smtClean="0">
                <a:cs typeface="Taher" pitchFamily="2" charset="-78"/>
              </a:rPr>
              <a:t> </a:t>
            </a:r>
            <a:r>
              <a:rPr lang="ar-SA" sz="3600" b="1" dirty="0">
                <a:cs typeface="Taher" pitchFamily="2" charset="-78"/>
              </a:rPr>
              <a:t>آذاني </a:t>
            </a:r>
            <a:r>
              <a:rPr lang="ar-SA" sz="3600" b="1" dirty="0" smtClean="0">
                <a:cs typeface="Taher" pitchFamily="2" charset="-78"/>
              </a:rPr>
              <a:t>ف</a:t>
            </a:r>
            <a:r>
              <a:rPr lang="fa-IR" sz="3600" b="1" dirty="0">
                <a:cs typeface="Taher" pitchFamily="2" charset="-78"/>
              </a:rPr>
              <a:t>َ</a:t>
            </a:r>
            <a:r>
              <a:rPr lang="ar-SA" sz="3600" b="1" dirty="0" smtClean="0">
                <a:cs typeface="Taher" pitchFamily="2" charset="-78"/>
              </a:rPr>
              <a:t>ق</a:t>
            </a:r>
            <a:r>
              <a:rPr lang="fa-IR" sz="3600" b="1" dirty="0" smtClean="0">
                <a:cs typeface="Taher" pitchFamily="2" charset="-78"/>
              </a:rPr>
              <a:t>َ</a:t>
            </a:r>
            <a:r>
              <a:rPr lang="ar-SA" sz="3600" b="1" dirty="0" smtClean="0">
                <a:cs typeface="Taher" pitchFamily="2" charset="-78"/>
              </a:rPr>
              <a:t>د</a:t>
            </a:r>
            <a:r>
              <a:rPr lang="fa-IR" sz="3600" b="1" dirty="0">
                <a:cs typeface="Taher" pitchFamily="2" charset="-78"/>
              </a:rPr>
              <a:t>ْ</a:t>
            </a:r>
            <a:r>
              <a:rPr lang="ar-SA" sz="3600" b="1" dirty="0" smtClean="0">
                <a:cs typeface="Taher" pitchFamily="2" charset="-78"/>
              </a:rPr>
              <a:t> آذ</a:t>
            </a:r>
            <a:r>
              <a:rPr lang="fa-IR" sz="3600" b="1" dirty="0">
                <a:cs typeface="Taher" pitchFamily="2" charset="-78"/>
              </a:rPr>
              <a:t>َ</a:t>
            </a:r>
            <a:r>
              <a:rPr lang="ar-SA" sz="3600" b="1" dirty="0" smtClean="0">
                <a:cs typeface="Taher" pitchFamily="2" charset="-78"/>
              </a:rPr>
              <a:t>ى الله</a:t>
            </a:r>
            <a:r>
              <a:rPr lang="fa-IR" sz="3600" b="1" dirty="0" smtClean="0">
                <a:cs typeface="Taher" pitchFamily="2" charset="-78"/>
              </a:rPr>
              <a:t>َ</a:t>
            </a:r>
            <a:r>
              <a:rPr lang="ar-SA" sz="3600" b="1" dirty="0" smtClean="0">
                <a:cs typeface="Taher" pitchFamily="2" charset="-78"/>
              </a:rPr>
              <a:t>» زاد</a:t>
            </a:r>
            <a:r>
              <a:rPr lang="fa-IR" sz="3600" b="1" dirty="0" smtClean="0">
                <a:cs typeface="Taher" pitchFamily="2" charset="-78"/>
              </a:rPr>
              <a:t>َ</a:t>
            </a:r>
            <a:r>
              <a:rPr lang="ar-SA" sz="3600" b="1" dirty="0" smtClean="0">
                <a:cs typeface="Taher" pitchFamily="2" charset="-78"/>
              </a:rPr>
              <a:t> </a:t>
            </a:r>
            <a:r>
              <a:rPr lang="ar-SA" sz="3600" b="1" dirty="0">
                <a:cs typeface="Taher" pitchFamily="2" charset="-78"/>
              </a:rPr>
              <a:t>أبو </a:t>
            </a:r>
            <a:r>
              <a:rPr lang="ar-SA" sz="3600" b="1" dirty="0" smtClean="0">
                <a:cs typeface="Taher" pitchFamily="2" charset="-78"/>
              </a:rPr>
              <a:t>ن</a:t>
            </a:r>
            <a:r>
              <a:rPr lang="fa-IR" sz="3600" b="1" dirty="0">
                <a:cs typeface="Taher" pitchFamily="2" charset="-78"/>
              </a:rPr>
              <a:t>ُ</a:t>
            </a:r>
            <a:r>
              <a:rPr lang="ar-SA" sz="3600" b="1" dirty="0" smtClean="0">
                <a:cs typeface="Taher" pitchFamily="2" charset="-78"/>
              </a:rPr>
              <a:t>ع</a:t>
            </a:r>
            <a:r>
              <a:rPr lang="fa-IR" sz="3600" b="1" dirty="0" smtClean="0">
                <a:cs typeface="Taher" pitchFamily="2" charset="-78"/>
              </a:rPr>
              <a:t>َ</a:t>
            </a:r>
            <a:r>
              <a:rPr lang="ar-SA" sz="3600" b="1" dirty="0" smtClean="0">
                <a:cs typeface="Taher" pitchFamily="2" charset="-78"/>
              </a:rPr>
              <a:t>ي</a:t>
            </a:r>
            <a:r>
              <a:rPr lang="fa-IR" sz="3600" b="1" dirty="0" smtClean="0">
                <a:cs typeface="Taher" pitchFamily="2" charset="-78"/>
              </a:rPr>
              <a:t>ْ</a:t>
            </a:r>
            <a:r>
              <a:rPr lang="ar-SA" sz="3600" b="1" dirty="0" smtClean="0">
                <a:cs typeface="Taher" pitchFamily="2" charset="-78"/>
              </a:rPr>
              <a:t>م</a:t>
            </a:r>
            <a:r>
              <a:rPr lang="fa-IR" sz="3600" b="1" dirty="0">
                <a:cs typeface="Taher" pitchFamily="2" charset="-78"/>
              </a:rPr>
              <a:t>ٍ</a:t>
            </a:r>
            <a:r>
              <a:rPr lang="ar-SA" sz="3600" b="1" dirty="0" smtClean="0">
                <a:cs typeface="Taher" pitchFamily="2" charset="-78"/>
              </a:rPr>
              <a:t> والديلمي</a:t>
            </a:r>
            <a:r>
              <a:rPr lang="fa-IR" sz="3600" b="1" dirty="0" smtClean="0">
                <a:cs typeface="Taher" pitchFamily="2" charset="-78"/>
              </a:rPr>
              <a:t>ُّ</a:t>
            </a:r>
            <a:r>
              <a:rPr lang="ar-SA" sz="3600" b="1" dirty="0" smtClean="0">
                <a:cs typeface="Taher" pitchFamily="2" charset="-78"/>
              </a:rPr>
              <a:t> ف</a:t>
            </a:r>
            <a:r>
              <a:rPr lang="fa-IR" sz="3600" b="1" dirty="0" smtClean="0">
                <a:cs typeface="Taher" pitchFamily="2" charset="-78"/>
              </a:rPr>
              <a:t>َ</a:t>
            </a:r>
            <a:r>
              <a:rPr lang="ar-SA" sz="3600" b="1" dirty="0" smtClean="0">
                <a:cs typeface="Taher" pitchFamily="2" charset="-78"/>
              </a:rPr>
              <a:t>ع</a:t>
            </a:r>
            <a:r>
              <a:rPr lang="fa-IR" sz="3600" b="1" dirty="0" smtClean="0">
                <a:cs typeface="Taher" pitchFamily="2" charset="-78"/>
              </a:rPr>
              <a:t>َ</a:t>
            </a:r>
            <a:r>
              <a:rPr lang="ar-SA" sz="3600" b="1" dirty="0" smtClean="0">
                <a:cs typeface="Taher" pitchFamily="2" charset="-78"/>
              </a:rPr>
              <a:t>ل</a:t>
            </a:r>
            <a:r>
              <a:rPr lang="fa-IR" sz="3600" b="1" dirty="0" smtClean="0">
                <a:cs typeface="Taher" pitchFamily="2" charset="-78"/>
              </a:rPr>
              <a:t>َ</a:t>
            </a:r>
            <a:r>
              <a:rPr lang="ar-SA" sz="3600" b="1" dirty="0" smtClean="0">
                <a:cs typeface="Taher" pitchFamily="2" charset="-78"/>
              </a:rPr>
              <a:t>ي</a:t>
            </a:r>
            <a:r>
              <a:rPr lang="fa-IR" sz="3600" b="1" dirty="0">
                <a:cs typeface="Taher" pitchFamily="2" charset="-78"/>
              </a:rPr>
              <a:t>ْ</a:t>
            </a:r>
            <a:r>
              <a:rPr lang="ar-SA" sz="3600" b="1" dirty="0" smtClean="0">
                <a:cs typeface="Taher" pitchFamily="2" charset="-78"/>
              </a:rPr>
              <a:t>ه ل</a:t>
            </a:r>
            <a:r>
              <a:rPr lang="fa-IR" sz="3600" b="1" dirty="0" smtClean="0">
                <a:cs typeface="Taher" pitchFamily="2" charset="-78"/>
              </a:rPr>
              <a:t>َ</a:t>
            </a:r>
            <a:r>
              <a:rPr lang="ar-SA" sz="3600" b="1" dirty="0" smtClean="0">
                <a:cs typeface="Taher" pitchFamily="2" charset="-78"/>
              </a:rPr>
              <a:t>ع</a:t>
            </a:r>
            <a:r>
              <a:rPr lang="fa-IR" sz="3600" b="1" dirty="0" smtClean="0">
                <a:cs typeface="Taher" pitchFamily="2" charset="-78"/>
              </a:rPr>
              <a:t>ْ</a:t>
            </a:r>
            <a:r>
              <a:rPr lang="ar-SA" sz="3600" b="1" dirty="0" smtClean="0">
                <a:cs typeface="Taher" pitchFamily="2" charset="-78"/>
              </a:rPr>
              <a:t>ن</a:t>
            </a:r>
            <a:r>
              <a:rPr lang="fa-IR" sz="3600" b="1" dirty="0" smtClean="0">
                <a:cs typeface="Taher" pitchFamily="2" charset="-78"/>
              </a:rPr>
              <a:t>َ</a:t>
            </a:r>
            <a:r>
              <a:rPr lang="ar-SA" sz="3600" b="1" dirty="0" smtClean="0">
                <a:cs typeface="Taher" pitchFamily="2" charset="-78"/>
              </a:rPr>
              <a:t>ة</a:t>
            </a:r>
            <a:r>
              <a:rPr lang="fa-IR" sz="3600" b="1" dirty="0">
                <a:cs typeface="Taher" pitchFamily="2" charset="-78"/>
              </a:rPr>
              <a:t>ُ</a:t>
            </a:r>
            <a:r>
              <a:rPr lang="ar-SA" sz="3600" b="1" dirty="0" smtClean="0">
                <a:cs typeface="Taher" pitchFamily="2" charset="-78"/>
              </a:rPr>
              <a:t> الله</a:t>
            </a:r>
            <a:r>
              <a:rPr lang="fa-IR" sz="3600" b="1" dirty="0" smtClean="0">
                <a:cs typeface="Taher" pitchFamily="2" charset="-78"/>
              </a:rPr>
              <a:t>ِ</a:t>
            </a:r>
            <a:r>
              <a:rPr lang="ar-SA" sz="3600" b="1" dirty="0" smtClean="0">
                <a:cs typeface="Taher" pitchFamily="2" charset="-78"/>
              </a:rPr>
              <a:t> م</a:t>
            </a:r>
            <a:r>
              <a:rPr lang="fa-IR" sz="3600" b="1" dirty="0">
                <a:cs typeface="Taher" pitchFamily="2" charset="-78"/>
              </a:rPr>
              <a:t>ِ</a:t>
            </a:r>
            <a:r>
              <a:rPr lang="ar-SA" sz="3600" b="1" dirty="0" smtClean="0">
                <a:cs typeface="Taher" pitchFamily="2" charset="-78"/>
              </a:rPr>
              <a:t>ل</a:t>
            </a:r>
            <a:r>
              <a:rPr lang="fa-IR" sz="3600" b="1" dirty="0" smtClean="0">
                <a:cs typeface="Taher" pitchFamily="2" charset="-78"/>
              </a:rPr>
              <a:t>ْأَ</a:t>
            </a:r>
            <a:r>
              <a:rPr lang="ar-SA" sz="3600" b="1" dirty="0" smtClean="0">
                <a:cs typeface="Taher" pitchFamily="2" charset="-78"/>
              </a:rPr>
              <a:t> الس</a:t>
            </a:r>
            <a:r>
              <a:rPr lang="fa-IR" sz="3600" b="1" dirty="0" smtClean="0">
                <a:cs typeface="Taher" pitchFamily="2" charset="-78"/>
              </a:rPr>
              <a:t>َّ</a:t>
            </a:r>
            <a:r>
              <a:rPr lang="ar-SA" sz="3600" b="1" dirty="0" smtClean="0">
                <a:cs typeface="Taher" pitchFamily="2" charset="-78"/>
              </a:rPr>
              <a:t>ماء</a:t>
            </a:r>
            <a:r>
              <a:rPr lang="fa-IR" sz="3600" b="1" dirty="0" smtClean="0">
                <a:cs typeface="Taher" pitchFamily="2" charset="-78"/>
              </a:rPr>
              <a:t>ِ</a:t>
            </a:r>
            <a:r>
              <a:rPr lang="ar-SA" sz="3600" b="1" dirty="0" smtClean="0">
                <a:cs typeface="Taher" pitchFamily="2" charset="-78"/>
              </a:rPr>
              <a:t> و</a:t>
            </a:r>
            <a:r>
              <a:rPr lang="fa-IR" sz="3600" b="1" dirty="0" smtClean="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ل</a:t>
            </a:r>
            <a:r>
              <a:rPr lang="fa-IR" sz="3600" b="1" dirty="0" smtClean="0">
                <a:cs typeface="Taher" pitchFamily="2" charset="-78"/>
              </a:rPr>
              <a:t>ْأَ</a:t>
            </a:r>
            <a:r>
              <a:rPr lang="ar-SA" sz="3600" b="1" dirty="0" smtClean="0">
                <a:cs typeface="Taher" pitchFamily="2" charset="-78"/>
              </a:rPr>
              <a:t> ال</a:t>
            </a:r>
            <a:r>
              <a:rPr lang="fa-IR" sz="3600" b="1" dirty="0" smtClean="0">
                <a:cs typeface="Taher" pitchFamily="2" charset="-78"/>
              </a:rPr>
              <a:t>ْأَ</a:t>
            </a:r>
            <a:r>
              <a:rPr lang="ar-SA" sz="3600" b="1" dirty="0" smtClean="0">
                <a:cs typeface="Taher" pitchFamily="2" charset="-78"/>
              </a:rPr>
              <a:t>ر</a:t>
            </a:r>
            <a:r>
              <a:rPr lang="fa-IR" sz="3600" b="1" dirty="0" smtClean="0">
                <a:cs typeface="Taher" pitchFamily="2" charset="-78"/>
              </a:rPr>
              <a:t>ْ</a:t>
            </a:r>
            <a:r>
              <a:rPr lang="ar-SA" sz="3600" b="1" dirty="0" smtClean="0">
                <a:cs typeface="Taher" pitchFamily="2" charset="-78"/>
              </a:rPr>
              <a:t>ض</a:t>
            </a:r>
            <a:r>
              <a:rPr lang="fa-IR" sz="3600" b="1" dirty="0" smtClean="0">
                <a:cs typeface="Taher" pitchFamily="2" charset="-78"/>
              </a:rPr>
              <a:t>ِ.</a:t>
            </a:r>
            <a:endParaRPr lang="en-US" sz="3600" b="1" dirty="0">
              <a:cs typeface="Taher" pitchFamily="2" charset="-78"/>
            </a:endParaRPr>
          </a:p>
        </p:txBody>
      </p:sp>
      <p:sp>
        <p:nvSpPr>
          <p:cNvPr id="4" name="Rectangle 3"/>
          <p:cNvSpPr/>
          <p:nvPr/>
        </p:nvSpPr>
        <p:spPr>
          <a:xfrm>
            <a:off x="611560" y="3429000"/>
            <a:ext cx="3005951"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r" rtl="1"/>
            <a:r>
              <a:rPr lang="ar-SA" sz="2800" dirty="0">
                <a:cs typeface="Homa" pitchFamily="2" charset="-78"/>
              </a:rPr>
              <a:t>فتح الباري، </a:t>
            </a:r>
            <a:r>
              <a:rPr lang="ar-SA" sz="2800" dirty="0" smtClean="0">
                <a:cs typeface="Homa" pitchFamily="2" charset="-78"/>
              </a:rPr>
              <a:t>ج</a:t>
            </a:r>
            <a:r>
              <a:rPr lang="fa-IR" sz="2800" dirty="0" smtClean="0">
                <a:cs typeface="Homa" pitchFamily="2" charset="-78"/>
              </a:rPr>
              <a:t>7</a:t>
            </a:r>
            <a:r>
              <a:rPr lang="ar-SA" sz="2800" dirty="0" smtClean="0">
                <a:cs typeface="Homa" pitchFamily="2" charset="-78"/>
              </a:rPr>
              <a:t>، ص</a:t>
            </a:r>
            <a:r>
              <a:rPr lang="fa-IR" sz="2800" dirty="0" smtClean="0">
                <a:cs typeface="Homa" pitchFamily="2" charset="-78"/>
              </a:rPr>
              <a:t>105</a:t>
            </a:r>
            <a:endParaRPr lang="en-US" sz="2800" dirty="0">
              <a:cs typeface="Homa" pitchFamily="2" charset="-78"/>
            </a:endParaRPr>
          </a:p>
        </p:txBody>
      </p:sp>
      <p:sp>
        <p:nvSpPr>
          <p:cNvPr id="2" name="Rectangle 1"/>
          <p:cNvSpPr/>
          <p:nvPr/>
        </p:nvSpPr>
        <p:spPr>
          <a:xfrm>
            <a:off x="611560" y="6021288"/>
            <a:ext cx="2970685"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Low" rtl="1"/>
            <a:r>
              <a:rPr lang="ar-SA" sz="2800" dirty="0">
                <a:cs typeface="Homa" pitchFamily="2" charset="-78"/>
              </a:rPr>
              <a:t>فيض القدير، ج6، ص19</a:t>
            </a:r>
            <a:endParaRPr lang="en-US" sz="2800" dirty="0">
              <a:cs typeface="Homa" pitchFamily="2" charset="-78"/>
            </a:endParaRPr>
          </a:p>
        </p:txBody>
      </p:sp>
      <p:cxnSp>
        <p:nvCxnSpPr>
          <p:cNvPr id="6" name="Straight Connector 5"/>
          <p:cNvCxnSpPr/>
          <p:nvPr/>
        </p:nvCxnSpPr>
        <p:spPr>
          <a:xfrm flipH="1">
            <a:off x="604815" y="4077072"/>
            <a:ext cx="74676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Oval 6"/>
          <p:cNvSpPr/>
          <p:nvPr/>
        </p:nvSpPr>
        <p:spPr>
          <a:xfrm>
            <a:off x="8100392" y="5661248"/>
            <a:ext cx="648072" cy="72008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ln>
                <a:solidFill>
                  <a:srgbClr val="FF0000"/>
                </a:solidFill>
              </a:ln>
              <a:solidFill>
                <a:schemeClr val="bg1"/>
              </a:solidFill>
            </a:endParaRPr>
          </a:p>
        </p:txBody>
      </p:sp>
      <p:sp>
        <p:nvSpPr>
          <p:cNvPr id="8" name="Right Arrow 7">
            <a:hlinkClick r:id="rId3" action="ppaction://hlinksldjump"/>
          </p:cNvPr>
          <p:cNvSpPr/>
          <p:nvPr/>
        </p:nvSpPr>
        <p:spPr>
          <a:xfrm>
            <a:off x="35496" y="-5355"/>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102670"/>
      </p:ext>
    </p:extLst>
  </p:cSld>
  <p:clrMapOvr>
    <a:masterClrMapping/>
  </p:clrMapOvr>
  <p:transition spd="slow">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33375"/>
            <a:ext cx="6911975" cy="1749425"/>
          </a:xfrm>
        </p:spPr>
        <p:txBody>
          <a:bodyPr>
            <a:normAutofit/>
          </a:bodyPr>
          <a:lstStyle/>
          <a:p>
            <a:pPr algn="ctr" rtl="1"/>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نقد افسانه خواستگاري </a:t>
            </a:r>
            <a:b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br>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دختر ابو جهل</a:t>
            </a:r>
            <a:endParaRPr lang="en-US" sz="5400" b="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5472608" cy="3854297"/>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527848069"/>
      </p:ext>
    </p:extLst>
  </p:cSld>
  <p:clrMapOvr>
    <a:masterClrMapping/>
  </p:clrMapOvr>
  <p:transition spd="slow">
    <p:push/>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130946" y="404664"/>
            <a:ext cx="5353822"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1" name="Text Box 42"/>
            <p:cNvSpPr txBox="1">
              <a:spLocks noChangeArrowheads="1"/>
            </p:cNvSpPr>
            <p:nvPr/>
          </p:nvSpPr>
          <p:spPr bwMode="auto">
            <a:xfrm>
              <a:off x="820" y="2082"/>
              <a:ext cx="1115"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a-IR" sz="3600" b="1" dirty="0" smtClean="0">
                  <a:solidFill>
                    <a:srgbClr val="7030A0"/>
                  </a:solidFill>
                  <a:effectLst>
                    <a:outerShdw blurRad="38100" dist="38100" dir="2700000" algn="tl">
                      <a:srgbClr val="000000"/>
                    </a:outerShdw>
                  </a:effectLst>
                  <a:cs typeface="Sultan bold" pitchFamily="2" charset="-78"/>
                </a:rPr>
                <a:t>نقد افسانه خواستگاري دختر ابو جهل</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92" name="Oval 11"/>
            <p:cNvSpPr>
              <a:spLocks noChangeArrowheads="1"/>
            </p:cNvSpPr>
            <p:nvPr/>
          </p:nvSpPr>
          <p:spPr bwMode="gray">
            <a:xfrm>
              <a:off x="2045" y="2415"/>
              <a:ext cx="159" cy="159"/>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51" name="Oval 37"/>
          <p:cNvSpPr>
            <a:spLocks noChangeArrowheads="1"/>
          </p:cNvSpPr>
          <p:nvPr/>
        </p:nvSpPr>
        <p:spPr bwMode="gray">
          <a:xfrm rot="10800000" flipV="1">
            <a:off x="5868144" y="1340769"/>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52" name="Oval 39"/>
          <p:cNvSpPr>
            <a:spLocks noChangeArrowheads="1"/>
          </p:cNvSpPr>
          <p:nvPr/>
        </p:nvSpPr>
        <p:spPr bwMode="gray">
          <a:xfrm rot="10800000" flipV="1">
            <a:off x="5934423" y="1412777"/>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53" name="Oval 37"/>
          <p:cNvSpPr>
            <a:spLocks noChangeArrowheads="1"/>
          </p:cNvSpPr>
          <p:nvPr/>
        </p:nvSpPr>
        <p:spPr bwMode="gray">
          <a:xfrm rot="10800000" flipV="1">
            <a:off x="5652120" y="234888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54" name="Oval 39"/>
          <p:cNvSpPr>
            <a:spLocks noChangeArrowheads="1"/>
          </p:cNvSpPr>
          <p:nvPr/>
        </p:nvSpPr>
        <p:spPr bwMode="gray">
          <a:xfrm rot="10800000" flipV="1">
            <a:off x="5718399" y="2420889"/>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55" name="Oval 37"/>
          <p:cNvSpPr>
            <a:spLocks noChangeArrowheads="1"/>
          </p:cNvSpPr>
          <p:nvPr/>
        </p:nvSpPr>
        <p:spPr bwMode="gray">
          <a:xfrm rot="10800000" flipV="1">
            <a:off x="5639034" y="327228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56" name="Oval 39"/>
          <p:cNvSpPr>
            <a:spLocks noChangeArrowheads="1"/>
          </p:cNvSpPr>
          <p:nvPr/>
        </p:nvSpPr>
        <p:spPr bwMode="gray">
          <a:xfrm rot="10800000" flipV="1">
            <a:off x="5705313" y="3344292"/>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4</a:t>
            </a:r>
            <a:endParaRPr lang="en-US" dirty="0"/>
          </a:p>
        </p:txBody>
      </p:sp>
      <p:sp>
        <p:nvSpPr>
          <p:cNvPr id="57" name="Oval 37"/>
          <p:cNvSpPr>
            <a:spLocks noChangeArrowheads="1"/>
          </p:cNvSpPr>
          <p:nvPr/>
        </p:nvSpPr>
        <p:spPr bwMode="gray">
          <a:xfrm rot="10800000" flipV="1">
            <a:off x="5796137" y="4149080"/>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7" name="Oval 39"/>
          <p:cNvSpPr>
            <a:spLocks noChangeArrowheads="1"/>
          </p:cNvSpPr>
          <p:nvPr/>
        </p:nvSpPr>
        <p:spPr bwMode="gray">
          <a:xfrm rot="10800000" flipV="1">
            <a:off x="5862416" y="4221088"/>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5</a:t>
            </a:r>
            <a:endParaRPr lang="en-US" dirty="0"/>
          </a:p>
        </p:txBody>
      </p:sp>
      <p:sp>
        <p:nvSpPr>
          <p:cNvPr id="35" name="Oval 37"/>
          <p:cNvSpPr>
            <a:spLocks noChangeArrowheads="1"/>
          </p:cNvSpPr>
          <p:nvPr/>
        </p:nvSpPr>
        <p:spPr bwMode="gray">
          <a:xfrm rot="10800000" flipV="1">
            <a:off x="6774146" y="5799070"/>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6" name="Oval 39"/>
          <p:cNvSpPr>
            <a:spLocks noChangeArrowheads="1"/>
          </p:cNvSpPr>
          <p:nvPr/>
        </p:nvSpPr>
        <p:spPr bwMode="gray">
          <a:xfrm rot="10800000" flipV="1">
            <a:off x="6840425" y="5871078"/>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6</a:t>
            </a:r>
            <a:endParaRPr lang="en-US" dirty="0"/>
          </a:p>
        </p:txBody>
      </p:sp>
      <p:sp>
        <p:nvSpPr>
          <p:cNvPr id="37" name="AutoShape 28">
            <a:hlinkClick r:id="rId5" action="ppaction://hlinksldjump"/>
          </p:cNvPr>
          <p:cNvSpPr>
            <a:spLocks noChangeArrowheads="1"/>
          </p:cNvSpPr>
          <p:nvPr/>
        </p:nvSpPr>
        <p:spPr bwMode="gray">
          <a:xfrm rot="10800000" flipV="1">
            <a:off x="405827" y="404665"/>
            <a:ext cx="6254405"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0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عدم تناسب سِنّي مسور با مشاهده اين قضيه </a:t>
            </a:r>
            <a:endParaRPr lang="en-US" sz="30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8" name="AutoShape 28">
            <a:hlinkClick r:id="rId6" action="ppaction://hlinksldjump"/>
          </p:cNvPr>
          <p:cNvSpPr>
            <a:spLocks noChangeArrowheads="1"/>
          </p:cNvSpPr>
          <p:nvPr/>
        </p:nvSpPr>
        <p:spPr bwMode="gray">
          <a:xfrm rot="10800000" flipV="1">
            <a:off x="102847" y="1340769"/>
            <a:ext cx="5718650"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مسور، در صف دشمنان اهل بيت (ع)</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9" name="AutoShape 28">
            <a:hlinkClick r:id="rId7" action="ppaction://hlinksldjump"/>
          </p:cNvPr>
          <p:cNvSpPr>
            <a:spLocks noChangeArrowheads="1"/>
          </p:cNvSpPr>
          <p:nvPr/>
        </p:nvSpPr>
        <p:spPr bwMode="gray">
          <a:xfrm rot="10800000" flipV="1">
            <a:off x="-32399" y="2348880"/>
            <a:ext cx="5662030"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مسور فاقد عقل </a:t>
            </a:r>
            <a:r>
              <a:rPr lang="fa-IR" sz="28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سالم: عريان </a:t>
            </a:r>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جلوي </a:t>
            </a:r>
            <a:r>
              <a:rPr lang="fa-IR" sz="28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اصحاب</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0" name="AutoShape 28">
            <a:hlinkClick r:id="rId8" action="ppaction://hlinksldjump"/>
          </p:cNvPr>
          <p:cNvSpPr>
            <a:spLocks noChangeArrowheads="1"/>
          </p:cNvSpPr>
          <p:nvPr/>
        </p:nvSpPr>
        <p:spPr bwMode="gray">
          <a:xfrm rot="10800000" flipV="1">
            <a:off x="116148" y="3284984"/>
            <a:ext cx="5463964"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روايت، مخالف با نص قرآن است</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1" name="AutoShape 28">
            <a:hlinkClick r:id="rId9" action="ppaction://hlinksldjump"/>
          </p:cNvPr>
          <p:cNvSpPr>
            <a:spLocks noChangeArrowheads="1"/>
          </p:cNvSpPr>
          <p:nvPr/>
        </p:nvSpPr>
        <p:spPr bwMode="gray">
          <a:xfrm rot="10800000" flipV="1">
            <a:off x="-36511" y="4149080"/>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تناقض </a:t>
            </a:r>
            <a:r>
              <a:rPr lang="fa-IR" sz="28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با </a:t>
            </a:r>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ازدواج عثمان، با دختر دشمن خدا</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2" name="AutoShape 28">
            <a:hlinkClick r:id="rId9" action="ppaction://hlinksldjump"/>
          </p:cNvPr>
          <p:cNvSpPr>
            <a:spLocks noChangeArrowheads="1"/>
          </p:cNvSpPr>
          <p:nvPr/>
        </p:nvSpPr>
        <p:spPr bwMode="gray">
          <a:xfrm rot="10800000" flipV="1">
            <a:off x="179513" y="5085184"/>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عدم امكان اين خواستگاري از منظر تاريخي</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9" name="Oval 37"/>
          <p:cNvSpPr>
            <a:spLocks noChangeArrowheads="1"/>
          </p:cNvSpPr>
          <p:nvPr/>
        </p:nvSpPr>
        <p:spPr bwMode="gray">
          <a:xfrm rot="10800000" flipV="1">
            <a:off x="6702138" y="39847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0" name="Oval 39"/>
          <p:cNvSpPr>
            <a:spLocks noChangeArrowheads="1"/>
          </p:cNvSpPr>
          <p:nvPr/>
        </p:nvSpPr>
        <p:spPr bwMode="gray">
          <a:xfrm rot="10800000" flipV="1">
            <a:off x="6768417" y="470479"/>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t>1</a:t>
            </a:r>
            <a:endParaRPr lang="en-US" dirty="0"/>
          </a:p>
        </p:txBody>
      </p:sp>
      <p:sp>
        <p:nvSpPr>
          <p:cNvPr id="27" name="AutoShape 28">
            <a:hlinkClick r:id="rId10" action="ppaction://hlinksldjump"/>
          </p:cNvPr>
          <p:cNvSpPr>
            <a:spLocks noChangeArrowheads="1"/>
          </p:cNvSpPr>
          <p:nvPr/>
        </p:nvSpPr>
        <p:spPr bwMode="gray">
          <a:xfrm rot="10800000" flipV="1">
            <a:off x="884395" y="5949280"/>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تنقيص </a:t>
            </a:r>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مقام </a:t>
            </a:r>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و جايگاه </a:t>
            </a:r>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پيامبر اكرم (ص</a:t>
            </a:r>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8" name="Oval 37"/>
          <p:cNvSpPr>
            <a:spLocks noChangeArrowheads="1"/>
          </p:cNvSpPr>
          <p:nvPr/>
        </p:nvSpPr>
        <p:spPr bwMode="gray">
          <a:xfrm rot="10800000" flipV="1">
            <a:off x="6054066" y="500698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1" name="Oval 39"/>
          <p:cNvSpPr>
            <a:spLocks noChangeArrowheads="1"/>
          </p:cNvSpPr>
          <p:nvPr/>
        </p:nvSpPr>
        <p:spPr bwMode="gray">
          <a:xfrm rot="10800000" flipV="1">
            <a:off x="6120345" y="5078990"/>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6</a:t>
            </a:r>
            <a:endParaRPr lang="en-US" dirty="0"/>
          </a:p>
        </p:txBody>
      </p:sp>
    </p:spTree>
    <p:extLst>
      <p:ext uri="{BB962C8B-B14F-4D97-AF65-F5344CB8AC3E}">
        <p14:creationId xmlns:p14="http://schemas.microsoft.com/office/powerpoint/2010/main" val="1679014024"/>
      </p:ext>
    </p:extLst>
  </p:cSld>
  <p:clrMapOvr>
    <a:masterClrMapping/>
  </p:clrMapOvr>
  <p:transition spd="slow">
    <p:wheel spokes="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ابن حجر عسقلانى در الإصابة مى‌نويسد:</a:t>
            </a:r>
            <a:endParaRPr lang="en-US" dirty="0"/>
          </a:p>
          <a:p>
            <a:r>
              <a:rPr lang="fa-IR" dirty="0"/>
              <a:t>قال يحيى بن بكير </a:t>
            </a:r>
            <a:r>
              <a:rPr lang="fa-IR" dirty="0">
                <a:ln>
                  <a:solidFill>
                    <a:srgbClr val="FF0000"/>
                  </a:solidFill>
                </a:ln>
              </a:rPr>
              <a:t>وكان مولده بعد الهجرة بسنتين </a:t>
            </a:r>
            <a:r>
              <a:rPr lang="fa-IR" dirty="0"/>
              <a:t>وقدم المدينة في ذي الحجة بعد الفتح سنة ثمان وهو غلام أيفع بن ست سنين.</a:t>
            </a:r>
            <a:endParaRPr lang="en-US" dirty="0"/>
          </a:p>
          <a:p>
            <a:r>
              <a:rPr lang="fa-IR" dirty="0">
                <a:solidFill>
                  <a:srgbClr val="0000FF"/>
                </a:solidFill>
              </a:rPr>
              <a:t>مسور دو سال پس از هجرت به دنيا آمد و پس ازفتح مكه در ماه ذى حجه سال هشتم وارد مدينه شد كه عمرش شش سال بيشتر نبود</a:t>
            </a:r>
            <a:r>
              <a:rPr lang="fa-IR" dirty="0" smtClean="0">
                <a:solidFill>
                  <a:srgbClr val="0000FF"/>
                </a:solidFill>
              </a:rPr>
              <a:t>.</a:t>
            </a:r>
          </a:p>
          <a:p>
            <a:endParaRPr lang="fa-IR" dirty="0"/>
          </a:p>
          <a:p>
            <a:endParaRPr lang="fa-IR" dirty="0" smtClean="0"/>
          </a:p>
          <a:p>
            <a:r>
              <a:rPr lang="fa-IR" dirty="0" smtClean="0"/>
              <a:t>قال </a:t>
            </a:r>
            <a:r>
              <a:rPr lang="ar-SA" dirty="0" smtClean="0"/>
              <a:t>توفيق </a:t>
            </a:r>
            <a:r>
              <a:rPr lang="ar-SA" dirty="0"/>
              <a:t>أبو علم:  استفاد المورخون من القرائن علي كون الخطبة كانت سنة الثانية من الهجرة قبل ولادة الحسن </a:t>
            </a:r>
            <a:r>
              <a:rPr lang="en-US" dirty="0">
                <a:sym typeface="Roumouz" panose="05000000000000000000" pitchFamily="2" charset="2"/>
              </a:rPr>
              <a:t></a:t>
            </a:r>
            <a:r>
              <a:rPr lang="ar-SA" dirty="0"/>
              <a:t> في السنة الثالثة. </a:t>
            </a:r>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عدم تناسب سِنّي مسور بن مخرمه، با </a:t>
            </a:r>
            <a:r>
              <a:rPr lang="fa-IR" sz="3600" dirty="0" smtClean="0"/>
              <a:t>اين </a:t>
            </a:r>
            <a:r>
              <a:rPr lang="fa-IR" sz="3600" dirty="0"/>
              <a:t>قضيه </a:t>
            </a:r>
            <a:endParaRPr lang="en-US" sz="3600" b="1" dirty="0"/>
          </a:p>
        </p:txBody>
      </p:sp>
      <p:sp>
        <p:nvSpPr>
          <p:cNvPr id="6" name="Rectangle 5"/>
          <p:cNvSpPr/>
          <p:nvPr/>
        </p:nvSpPr>
        <p:spPr>
          <a:xfrm>
            <a:off x="35496" y="3501008"/>
            <a:ext cx="8723863"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400" dirty="0"/>
              <a:t>الإصابة في تمييز الصحابة، ج 6، ص 119، تحقيق: علي محمد البجاوي، ناشر: دار الجيل - بيروت</a:t>
            </a:r>
            <a:endParaRPr lang="en-US" sz="2400" dirty="0"/>
          </a:p>
        </p:txBody>
      </p:sp>
      <p:sp>
        <p:nvSpPr>
          <p:cNvPr id="7" name="Rectangle 6"/>
          <p:cNvSpPr/>
          <p:nvPr/>
        </p:nvSpPr>
        <p:spPr>
          <a:xfrm>
            <a:off x="323528" y="5930116"/>
            <a:ext cx="559159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فاطمه زهرا ص 170، ترجمه دكتر على اكبر صادقى.</a:t>
            </a:r>
            <a:endParaRPr lang="en-US" sz="2800" dirty="0"/>
          </a:p>
        </p:txBody>
      </p:sp>
      <p:sp>
        <p:nvSpPr>
          <p:cNvPr id="10" name="Right Arrow 9">
            <a:hlinkClick r:id="rId3" action="ppaction://hlinksldjump"/>
          </p:cNvPr>
          <p:cNvSpPr/>
          <p:nvPr/>
        </p:nvSpPr>
        <p:spPr>
          <a:xfrm>
            <a:off x="-36512" y="-2738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573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b="0" dirty="0"/>
              <a:t>ذهبى در ترجمه مسور بن مخرمه مى‌نويسد</a:t>
            </a:r>
            <a:r>
              <a:rPr lang="fa-IR" b="0" dirty="0" smtClean="0"/>
              <a:t>: </a:t>
            </a:r>
            <a:r>
              <a:rPr lang="fa-IR" dirty="0" smtClean="0"/>
              <a:t>قال </a:t>
            </a:r>
            <a:r>
              <a:rPr lang="fa-IR" dirty="0"/>
              <a:t>الزبير بن بكار: كانت [الخوارج] تغشاه وينتحلونه.</a:t>
            </a:r>
            <a:endParaRPr lang="en-US" dirty="0"/>
          </a:p>
          <a:p>
            <a:r>
              <a:rPr lang="fa-IR" dirty="0">
                <a:solidFill>
                  <a:srgbClr val="0000FF"/>
                </a:solidFill>
              </a:rPr>
              <a:t>خوارج او را تحويل گرفته و ازخودشان مى‌دانستند.</a:t>
            </a:r>
            <a:endParaRPr lang="en-US" dirty="0">
              <a:solidFill>
                <a:srgbClr val="0000FF"/>
              </a:solidFill>
            </a:endParaRPr>
          </a:p>
          <a:p>
            <a:endParaRPr lang="fa-IR" dirty="0" smtClean="0"/>
          </a:p>
          <a:p>
            <a:endParaRPr lang="fa-IR" dirty="0"/>
          </a:p>
          <a:p>
            <a:r>
              <a:rPr lang="fa-IR" b="0" dirty="0"/>
              <a:t>ذهبى در </a:t>
            </a:r>
            <a:r>
              <a:rPr lang="fa-IR" b="0" i="1" dirty="0"/>
              <a:t>سير اعلام النبلاء</a:t>
            </a:r>
            <a:r>
              <a:rPr lang="fa-IR" b="0" dirty="0"/>
              <a:t> در اين باره مى‌نويسد</a:t>
            </a:r>
            <a:r>
              <a:rPr lang="fa-IR" b="0" dirty="0" smtClean="0"/>
              <a:t>: </a:t>
            </a:r>
            <a:r>
              <a:rPr lang="fa-IR" dirty="0" smtClean="0"/>
              <a:t>قال </a:t>
            </a:r>
            <a:r>
              <a:rPr lang="fa-IR" dirty="0"/>
              <a:t>عروة: فلم أسمع المسور ذكر معاوية إلا صلى عليه.</a:t>
            </a:r>
            <a:endParaRPr lang="en-US" dirty="0"/>
          </a:p>
          <a:p>
            <a:r>
              <a:rPr lang="fa-IR" dirty="0">
                <a:solidFill>
                  <a:srgbClr val="0000FF"/>
                </a:solidFill>
              </a:rPr>
              <a:t>از مسور نشنيدم كه يادى از معاويه به كند و بر او درود نفرستد. </a:t>
            </a:r>
            <a:endParaRPr lang="en-US" dirty="0">
              <a:solidFill>
                <a:srgbClr val="0000FF"/>
              </a:solidFill>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مسور بن مخرمه، در صف دشمنان اهل بيت (ع</a:t>
            </a:r>
            <a:r>
              <a:rPr lang="fa-IR" sz="3600" dirty="0" smtClean="0"/>
              <a:t>)</a:t>
            </a:r>
            <a:endParaRPr lang="en-US" sz="3600" b="1" dirty="0"/>
          </a:p>
        </p:txBody>
      </p:sp>
      <p:sp>
        <p:nvSpPr>
          <p:cNvPr id="6" name="Rectangle 5"/>
          <p:cNvSpPr/>
          <p:nvPr/>
        </p:nvSpPr>
        <p:spPr>
          <a:xfrm>
            <a:off x="107504" y="2852936"/>
            <a:ext cx="580158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400" dirty="0"/>
              <a:t>سير أعلام النبلاء، ج 3، ص 391، </a:t>
            </a:r>
            <a:r>
              <a:rPr lang="fa-IR" sz="2400" dirty="0" smtClean="0"/>
              <a:t>ناشر</a:t>
            </a:r>
            <a:r>
              <a:rPr lang="fa-IR" sz="2400" dirty="0"/>
              <a:t>: مؤسسة الرسالة - بيروت</a:t>
            </a:r>
            <a:endParaRPr lang="en-US" sz="2400" dirty="0"/>
          </a:p>
        </p:txBody>
      </p:sp>
      <p:sp>
        <p:nvSpPr>
          <p:cNvPr id="7" name="Rectangle 6"/>
          <p:cNvSpPr/>
          <p:nvPr/>
        </p:nvSpPr>
        <p:spPr>
          <a:xfrm>
            <a:off x="35496" y="5498068"/>
            <a:ext cx="682109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سير أعلام النبلاء، ج 3، ص 392، ناشر: مؤسسة الرسالة - بيروت،</a:t>
            </a:r>
            <a:endParaRPr lang="en-US" sz="2800" dirty="0"/>
          </a:p>
        </p:txBody>
      </p:sp>
      <p:sp>
        <p:nvSpPr>
          <p:cNvPr id="9" name="Right Arrow 8">
            <a:hlinkClick r:id="rId3" action="ppaction://hlinksldjump"/>
          </p:cNvPr>
          <p:cNvSpPr/>
          <p:nvPr/>
        </p:nvSpPr>
        <p:spPr>
          <a:xfrm>
            <a:off x="-36512" y="-2738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9338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t>فَقَالَ: يَا مُحَمَّدُ إِنَّ رَبَّكَ يُقْرِئُكَ السَّلَامَ! قُلْتُ: مِنْهُ السَّلَامُ وَ إِلَيْهِ يَعُودُ السَّلَامُى! قَالَ: يَا مُحَمَّدُ إِنَّ هَذِهِ تُفَّاحَةٌ أَهْدَاهَا اللَّهُ عَزَّ وَ جَلَّ إِلَيْكَ مِنَ الْجَنَّةِ فَأَخَذْتُهَا وَ ضَمَمْتُهَا إِلَى صَدْرِي. </a:t>
            </a:r>
            <a:endParaRPr lang="en-US" dirty="0"/>
          </a:p>
          <a:p>
            <a:r>
              <a:rPr lang="fa-IR" b="1" dirty="0"/>
              <a:t>قَالَ: يَا مُحَمَّدُ يَقُولُ اللَّهُ جَلَّ جَلَالُهُ كُلْهَا فَفَلَقْتُهَا فَرَأَيْتُ نُوراً سَاطِعاً فَفَزِعْتُ مِنْهُ! فَقَالَ: يَا مُحَمَّدُ مَا لَكَ لَا تَأْكُلُ؟! كُلْهَا وَ لَا تَخَفْ فَإِنَّ ذَلِكَ النُّورَ الْمَنْصُورَةُ فِي السَّمَاءِ وَ هِيَ فِي الْأَرْضِ فَاطِمَةُ! قُلْتُ: حَبِيبِي جَبْرَئِيلُ وَ لِمَ سُمِّيَتْ فِي السَّمَاءِ الْمَنْصُورَةَ وَ فِي الْأَرْضِ فَاطِمَةَ؟ </a:t>
            </a:r>
            <a:endParaRPr lang="en-US" dirty="0"/>
          </a:p>
          <a:p>
            <a:r>
              <a:rPr lang="fa-IR" b="1" dirty="0"/>
              <a:t>قَالَ: سُمِّيَتْ فِي الْأَرْضِ فَاطِمَةَ لِأَنَّهَا فَطَمَتْ شِيعَتَهَا مِنَ النَّارِ وَ فُطِمَ أَعْدَاؤُهَا عَنْ حُبِّهَا وَ هِيَ فِي السَّمَاءِ الْمَنْصُورَةُ وَ ذَلِكَ قَوْلُ اللَّه‏ عَزَّ وَ جَلَّ- {يَوْمَئِذٍ يَفْرَحُ الْمُؤْمِنُونَ. بِنَصْرِ اللَّهِ يَنْصُرُ مَنْ يَشاءُ} </a:t>
            </a:r>
            <a:r>
              <a:rPr lang="fa-IR" dirty="0"/>
              <a:t>الروم: 3 و 4. </a:t>
            </a:r>
            <a:r>
              <a:rPr lang="fa-IR" b="1" dirty="0"/>
              <a:t> يَعْنِي نَصْرَ فَاطِمَةَ لِمُحِبِّيهَا.</a:t>
            </a:r>
            <a:endParaRPr lang="en-US" dirty="0"/>
          </a:p>
          <a:p>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خلقت نوري فاطمه زهرا (س) </a:t>
            </a:r>
            <a:endParaRPr lang="en-US" b="1" dirty="0"/>
          </a:p>
        </p:txBody>
      </p:sp>
      <p:sp>
        <p:nvSpPr>
          <p:cNvPr id="6" name="Rectangle 5"/>
          <p:cNvSpPr/>
          <p:nvPr/>
        </p:nvSpPr>
        <p:spPr>
          <a:xfrm>
            <a:off x="219244" y="6093296"/>
            <a:ext cx="357662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dirty="0"/>
              <a:t> </a:t>
            </a:r>
            <a:r>
              <a:rPr lang="ar-SA" sz="2800" dirty="0"/>
              <a:t>معاني الأخبار: ص 396  ح 53 . </a:t>
            </a:r>
            <a:endParaRPr lang="en-US" sz="2800" dirty="0"/>
          </a:p>
        </p:txBody>
      </p:sp>
      <p:sp>
        <p:nvSpPr>
          <p:cNvPr id="3" name="Right Arrow 2">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4933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عَنِ </a:t>
            </a:r>
            <a:r>
              <a:rPr lang="fa-IR" dirty="0"/>
              <a:t>الْمِسْوَرِ بْنِ مَخْرَمَةَ، قَالَ أَقْبَلْتُ بِحَجَر أَحْمِلُهُ ثَقِيل وَعَلَىَّ إِزَارٌ خَفِيفٌ، قَالَ، فَانْحَلَّ إِزَارِي وَمَعِيَ الْحَجَرُ لَمْ أَسْتَطِعْ أَنْ أَضَعَهُ حَتَّى بَلَغْتُ بِهِ إِلَى مَوْضِعِهِ فَقَالَ رَسُولُ اللَّهِ صلى الله عليه وسلم «ارْجِعْ إِلَى ثَوْبِكَ فَخُذْهُ وَلاَ تَمْشُوا عُرَاةً ».</a:t>
            </a:r>
            <a:endParaRPr lang="en-US" dirty="0"/>
          </a:p>
          <a:p>
            <a:r>
              <a:rPr lang="fa-IR" dirty="0">
                <a:solidFill>
                  <a:srgbClr val="0000FF"/>
                </a:solidFill>
              </a:rPr>
              <a:t>مسور مى‌گويد: سنگ بزرگى بر داشته بودم تا ببرم، لنگ از كمرم باز شد و نتوانستم سنگ را زمين بگذارم و همين طور به راه خود ادامه دادم تا اينكه به جايى كه بايد سنگ را مى‌گذاشتم، رسيدم، رسول خدا (ص‌) فرمود: نزد لباست برگرد و آن را بگير و لخت راه نرويد.</a:t>
            </a:r>
            <a:endParaRPr lang="en-US" dirty="0">
              <a:solidFill>
                <a:srgbClr val="0000FF"/>
              </a:solidFill>
            </a:endParaRPr>
          </a:p>
          <a:p>
            <a:endParaRPr lang="en-US" dirty="0">
              <a:solidFill>
                <a:srgbClr val="0000FF"/>
              </a:solidFill>
            </a:endParaRPr>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b="1" dirty="0" smtClean="0"/>
              <a:t>مسور فاقد عقل سالم  (لخت عريان جلوي اصحاب)</a:t>
            </a:r>
            <a:endParaRPr lang="en-US" sz="3600" b="1" dirty="0"/>
          </a:p>
        </p:txBody>
      </p:sp>
      <p:sp>
        <p:nvSpPr>
          <p:cNvPr id="6" name="Rectangle 5"/>
          <p:cNvSpPr/>
          <p:nvPr/>
        </p:nvSpPr>
        <p:spPr>
          <a:xfrm>
            <a:off x="35496" y="4941168"/>
            <a:ext cx="3550972"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400" dirty="0"/>
              <a:t>صحيح مسلم، ج 1، ص 268، ح341، </a:t>
            </a:r>
            <a:endParaRPr lang="en-US" sz="2400" dirty="0"/>
          </a:p>
        </p:txBody>
      </p:sp>
      <p:sp>
        <p:nvSpPr>
          <p:cNvPr id="9" name="Right Arrow 8">
            <a:hlinkClick r:id="rId3" action="ppaction://hlinksldjump"/>
          </p:cNvPr>
          <p:cNvSpPr/>
          <p:nvPr/>
        </p:nvSpPr>
        <p:spPr>
          <a:xfrm>
            <a:off x="-36512" y="-2738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5325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قرآن با صراحت تمام از حليت و جواز تعدد زوجات و اين كه مردان مى‌توانند با شرائطي، بيش از يك همسر اختيار </a:t>
            </a:r>
            <a:r>
              <a:rPr lang="fa-IR" dirty="0" smtClean="0"/>
              <a:t>نمايند </a:t>
            </a:r>
            <a:r>
              <a:rPr lang="fa-IR" dirty="0" smtClean="0">
                <a:solidFill>
                  <a:srgbClr val="005000"/>
                </a:solidFill>
              </a:rPr>
              <a:t>{فَانْكِحُوا </a:t>
            </a:r>
            <a:r>
              <a:rPr lang="fa-IR" dirty="0">
                <a:solidFill>
                  <a:srgbClr val="005000"/>
                </a:solidFill>
              </a:rPr>
              <a:t>ما طابَ لَكُمْ مِنَ النِّساءِ مَثْنى‏ وَ ثُلاثَ وَ </a:t>
            </a:r>
            <a:r>
              <a:rPr lang="fa-IR" dirty="0" smtClean="0">
                <a:solidFill>
                  <a:srgbClr val="005000"/>
                </a:solidFill>
              </a:rPr>
              <a:t>رُباع}.</a:t>
            </a:r>
            <a:r>
              <a:rPr lang="fa-IR" dirty="0" smtClean="0"/>
              <a:t> </a:t>
            </a:r>
            <a:r>
              <a:rPr lang="fa-IR" dirty="0">
                <a:solidFill>
                  <a:srgbClr val="FF0000"/>
                </a:solidFill>
              </a:rPr>
              <a:t>النساء/3.</a:t>
            </a:r>
            <a:endParaRPr lang="en-US" dirty="0">
              <a:solidFill>
                <a:srgbClr val="FF0000"/>
              </a:solidFill>
            </a:endParaRPr>
          </a:p>
          <a:p>
            <a:r>
              <a:rPr lang="fa-IR" dirty="0">
                <a:solidFill>
                  <a:srgbClr val="0000FF"/>
                </a:solidFill>
              </a:rPr>
              <a:t>هر چه از زنان كه دوست داريد، دو دو، سه سه، چهار چهار، به زنى گيريد</a:t>
            </a:r>
            <a:r>
              <a:rPr lang="fa-IR" dirty="0" smtClean="0">
                <a:solidFill>
                  <a:srgbClr val="0000FF"/>
                </a:solidFill>
              </a:rPr>
              <a:t>.</a:t>
            </a:r>
          </a:p>
          <a:p>
            <a:endParaRPr lang="fa-IR" dirty="0">
              <a:solidFill>
                <a:srgbClr val="0000FF"/>
              </a:solidFill>
            </a:endParaRPr>
          </a:p>
          <a:p>
            <a:endParaRPr lang="fa-IR" dirty="0" smtClean="0">
              <a:solidFill>
                <a:srgbClr val="0000FF"/>
              </a:solidFill>
            </a:endParaRPr>
          </a:p>
          <a:p>
            <a:r>
              <a:rPr lang="fa-IR" dirty="0" smtClean="0"/>
              <a:t>حديث بخاري: «فلا </a:t>
            </a:r>
            <a:r>
              <a:rPr lang="fa-IR" dirty="0"/>
              <a:t>آذَنُ ثُمَّ لَا آذَنُ ثُمَّ لَا آذَنُ إلا أَنْ يُرِيدَ بن أبي طَالِبٍ أَنْ يُطَلِّقَ ابْنَتِي وَيَنْكِحَ </a:t>
            </a:r>
            <a:r>
              <a:rPr lang="fa-IR" dirty="0" smtClean="0"/>
              <a:t>ابْنَتَهُمْ»</a:t>
            </a:r>
          </a:p>
          <a:p>
            <a:endParaRPr lang="fa-IR" dirty="0" smtClean="0"/>
          </a:p>
          <a:p>
            <a:r>
              <a:rPr lang="fa-IR" dirty="0" smtClean="0"/>
              <a:t>افزون بر اهانت به رسول اكرم (ص) ، مخالف قرآن است  </a:t>
            </a:r>
            <a:endParaRPr lang="en-US" dirty="0">
              <a:solidFill>
                <a:srgbClr val="0000FF"/>
              </a:solidFill>
            </a:endParaRPr>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روايت، </a:t>
            </a:r>
            <a:r>
              <a:rPr lang="fa-IR" sz="3600" dirty="0" smtClean="0"/>
              <a:t>مخالف با نص قرآن است</a:t>
            </a:r>
            <a:endParaRPr lang="en-US" sz="3600" b="1" dirty="0"/>
          </a:p>
        </p:txBody>
      </p:sp>
      <p:sp>
        <p:nvSpPr>
          <p:cNvPr id="6" name="Rectangle 5"/>
          <p:cNvSpPr/>
          <p:nvPr/>
        </p:nvSpPr>
        <p:spPr>
          <a:xfrm>
            <a:off x="35496" y="3501008"/>
            <a:ext cx="8723863"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400" dirty="0"/>
              <a:t>الإصابة في تمييز الصحابة، ج 6، ص 119، تحقيق: علي محمد البجاوي، ناشر: دار الجيل - بيروت</a:t>
            </a:r>
            <a:endParaRPr lang="en-US" sz="2400" dirty="0"/>
          </a:p>
        </p:txBody>
      </p:sp>
      <p:sp>
        <p:nvSpPr>
          <p:cNvPr id="7" name="Rectangle 6"/>
          <p:cNvSpPr/>
          <p:nvPr/>
        </p:nvSpPr>
        <p:spPr>
          <a:xfrm>
            <a:off x="107504" y="5445224"/>
            <a:ext cx="827341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صحيح البخاري، ج 5، ص 2004، ح4932،ناشر: دار ابن كثير، اليمامة - بيروت</a:t>
            </a:r>
            <a:endParaRPr lang="en-US" sz="2800" dirty="0"/>
          </a:p>
        </p:txBody>
      </p:sp>
    </p:spTree>
    <p:extLst>
      <p:ext uri="{BB962C8B-B14F-4D97-AF65-F5344CB8AC3E}">
        <p14:creationId xmlns:p14="http://schemas.microsoft.com/office/powerpoint/2010/main" val="29656276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endParaRPr lang="fa-IR" dirty="0" smtClean="0"/>
          </a:p>
          <a:p>
            <a:r>
              <a:rPr lang="fa-IR" dirty="0"/>
              <a:t>روی </a:t>
            </a:r>
            <a:r>
              <a:rPr lang="fa-IR" dirty="0" smtClean="0"/>
              <a:t>الشافعي </a:t>
            </a:r>
            <a:r>
              <a:rPr lang="fa-IR" dirty="0"/>
              <a:t>عن بن أبي كَرِيمَةَ عن أبي جَعْفَرٍ عن رسول اللَّهِ صلى اللَّهُ عليه وسلم أَنَّهُ دَعَا الْيَهُودَ فَسَأَلَهُمْ فَحَدَّثُوهُ حتى كَذَبُوا على عِيسَى فَصَعِدَ النبي صلى اللَّهُ عليه وسلم الْمِنْبَرَ فَخَطَبَ الناس فقال إنَّ الحديث سَيَفْشُو عَنِّي فما أَتَاكُمْ عَنِّي يُوَافِقُ الْقُرْآنَ فَهُوَ عَنِّي وما أَتَاكُمْ عَنِّي يُخَالِفُ الْقُرْآنَ فَلَيْسَ عَنِّي</a:t>
            </a:r>
            <a:r>
              <a:rPr lang="fa-IR" dirty="0" smtClean="0"/>
              <a:t>.</a:t>
            </a:r>
          </a:p>
          <a:p>
            <a:endParaRPr lang="fa-IR" dirty="0"/>
          </a:p>
          <a:p>
            <a:r>
              <a:rPr lang="fa-IR" dirty="0"/>
              <a:t>قال السيوطي: أخرج ابن أبي حاتم عن ابن عباس قال: ما خالف القرآن فهو من خطوات الشيطان.</a:t>
            </a:r>
            <a:endParaRPr lang="en-US" dirty="0"/>
          </a:p>
          <a:p>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حديث مخالف قرآن مردود است</a:t>
            </a:r>
            <a:endParaRPr lang="en-US" sz="3600" b="1" dirty="0"/>
          </a:p>
        </p:txBody>
      </p:sp>
      <p:sp>
        <p:nvSpPr>
          <p:cNvPr id="6" name="Rectangle 5"/>
          <p:cNvSpPr/>
          <p:nvPr/>
        </p:nvSpPr>
        <p:spPr>
          <a:xfrm>
            <a:off x="35496" y="3501008"/>
            <a:ext cx="4613764"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400" dirty="0"/>
              <a:t>الأم، ج 7، ص 339، : ناشر: دار المعرفة - بيروت، </a:t>
            </a:r>
            <a:endParaRPr lang="en-US" sz="2400" dirty="0"/>
          </a:p>
        </p:txBody>
      </p:sp>
      <p:sp>
        <p:nvSpPr>
          <p:cNvPr id="7" name="Rectangle 6"/>
          <p:cNvSpPr/>
          <p:nvPr/>
        </p:nvSpPr>
        <p:spPr>
          <a:xfrm>
            <a:off x="162968" y="5733256"/>
            <a:ext cx="829746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الدر المنثور، ج 1، ص </a:t>
            </a:r>
            <a:r>
              <a:rPr lang="fa-IR" sz="2800" dirty="0" smtClean="0"/>
              <a:t>403،ناشر</a:t>
            </a:r>
            <a:r>
              <a:rPr lang="fa-IR" sz="2800" dirty="0"/>
              <a:t>: دار الفكر - بيروت </a:t>
            </a:r>
            <a:r>
              <a:rPr lang="fa-IR" sz="2800" dirty="0" smtClean="0"/>
              <a:t>؛ </a:t>
            </a:r>
            <a:r>
              <a:rPr lang="fa-IR" sz="2800" dirty="0"/>
              <a:t>ذيل آيه 168 سوره بقره</a:t>
            </a:r>
            <a:endParaRPr lang="en-US" sz="2800" dirty="0"/>
          </a:p>
        </p:txBody>
      </p:sp>
      <p:sp>
        <p:nvSpPr>
          <p:cNvPr id="9" name="Right Arrow 8">
            <a:hlinkClick r:id="rId3" action="ppaction://hlinksldjump"/>
          </p:cNvPr>
          <p:cNvSpPr/>
          <p:nvPr/>
        </p:nvSpPr>
        <p:spPr>
          <a:xfrm>
            <a:off x="-36512" y="-2738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667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solidFill>
                  <a:srgbClr val="0000FF"/>
                </a:solidFill>
                <a:latin typeface="Arial" panose="020B0604020202020204" pitchFamily="34" charset="0"/>
                <a:cs typeface="Arial" panose="020B0604020202020204" pitchFamily="34" charset="0"/>
              </a:rPr>
              <a:t>الف: دختر ابوجهل، تا پيش از فتح مكه، اسلام نياورده </a:t>
            </a:r>
            <a:r>
              <a:rPr lang="fa-IR" dirty="0" smtClean="0">
                <a:solidFill>
                  <a:srgbClr val="0000FF"/>
                </a:solidFill>
                <a:latin typeface="Arial" panose="020B0604020202020204" pitchFamily="34" charset="0"/>
                <a:cs typeface="Arial" panose="020B0604020202020204" pitchFamily="34" charset="0"/>
              </a:rPr>
              <a:t>بود:</a:t>
            </a:r>
          </a:p>
          <a:p>
            <a:r>
              <a:rPr lang="fa-IR" dirty="0"/>
              <a:t>قال ابن سعد المتوفی  230: لما كان يوم الفتح أسلمت أم حكيم بنت الحارث بن هشام امرأة عكرمة بن أبي جهل وأتت رسول الله صلى الله عليه وسلم فبايعته، جويرية بنت أبي جهل... أسلمت وبايعت وتزوجها عتاب بن أسيد بن أبي العيص بن أمية ثم تزوجها أبان بن سعيد بن العاص بن أمية فلم تلد له شيئا</a:t>
            </a:r>
            <a:r>
              <a:rPr lang="fa-IR" dirty="0" smtClean="0"/>
              <a:t>.</a:t>
            </a:r>
          </a:p>
          <a:p>
            <a:endParaRPr lang="fa-IR" dirty="0"/>
          </a:p>
          <a:p>
            <a:r>
              <a:rPr lang="fa-IR" dirty="0">
                <a:solidFill>
                  <a:srgbClr val="0000FF"/>
                </a:solidFill>
                <a:latin typeface="Arial" panose="020B0604020202020204" pitchFamily="34" charset="0"/>
                <a:cs typeface="Arial" panose="020B0604020202020204" pitchFamily="34" charset="0"/>
              </a:rPr>
              <a:t>ب: بي‌درنگ پس از اسلام آوردن، با ديگري ازدواج كرد:</a:t>
            </a:r>
            <a:endParaRPr lang="en-US" dirty="0">
              <a:solidFill>
                <a:srgbClr val="0000FF"/>
              </a:solidFill>
              <a:latin typeface="Arial" panose="020B0604020202020204" pitchFamily="34" charset="0"/>
              <a:cs typeface="Arial" panose="020B0604020202020204" pitchFamily="34" charset="0"/>
            </a:endParaRPr>
          </a:p>
          <a:p>
            <a:r>
              <a:rPr lang="fa-IR" dirty="0"/>
              <a:t>قال ابن سعد أيضا: ... جويرية بنت أبي جهل... أسلمت وبايعت وتزوجها عتاب بن أسيد بن أبي العيص بن أمية...</a:t>
            </a:r>
            <a:endParaRPr lang="en-US" dirty="0"/>
          </a:p>
          <a:p>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عدم امكان اين خواستگاري از منظر </a:t>
            </a:r>
            <a:r>
              <a:rPr lang="fa-IR" sz="3600" dirty="0" smtClean="0"/>
              <a:t>تاريخي</a:t>
            </a:r>
            <a:endParaRPr lang="en-US" sz="3600" b="1" dirty="0"/>
          </a:p>
        </p:txBody>
      </p:sp>
      <p:sp>
        <p:nvSpPr>
          <p:cNvPr id="6" name="Rectangle 5"/>
          <p:cNvSpPr/>
          <p:nvPr/>
        </p:nvSpPr>
        <p:spPr>
          <a:xfrm>
            <a:off x="35496" y="3759423"/>
            <a:ext cx="5365571"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400" dirty="0"/>
              <a:t>الطبقات الكبرى، ج 8، ص 262، ناشر: دار صادر - بيروت.</a:t>
            </a:r>
            <a:endParaRPr lang="en-US" sz="2400" dirty="0"/>
          </a:p>
        </p:txBody>
      </p:sp>
      <p:sp>
        <p:nvSpPr>
          <p:cNvPr id="7" name="Rectangle 6"/>
          <p:cNvSpPr/>
          <p:nvPr/>
        </p:nvSpPr>
        <p:spPr>
          <a:xfrm>
            <a:off x="107504" y="6093296"/>
            <a:ext cx="62263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الطبقات الكبرى، ج 8، ص 262، ناشر: دار صادر - بيروت </a:t>
            </a:r>
            <a:endParaRPr lang="en-US" sz="2800" dirty="0"/>
          </a:p>
        </p:txBody>
      </p:sp>
      <p:sp>
        <p:nvSpPr>
          <p:cNvPr id="9" name="Right Arrow 8">
            <a:hlinkClick r:id="rId3" action="ppaction://hlinksldjump"/>
          </p:cNvPr>
          <p:cNvSpPr/>
          <p:nvPr/>
        </p:nvSpPr>
        <p:spPr>
          <a:xfrm>
            <a:off x="-36512" y="-2738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7543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b="0" dirty="0" smtClean="0"/>
              <a:t>عبارت بخاري: </a:t>
            </a:r>
            <a:r>
              <a:rPr lang="fa-IR" dirty="0"/>
              <a:t>وَاللَّهِ لاَ تَجْتَمِعُ بِنْتُ رَسُولِ اللَّهِ صلى الله عليه وسلم وَبِنْتُ عَدُوِّ اللَّهِ عِنْدَ رَجُل </a:t>
            </a:r>
            <a:r>
              <a:rPr lang="fa-IR" dirty="0" smtClean="0"/>
              <a:t>وَاحِد.</a:t>
            </a:r>
          </a:p>
          <a:p>
            <a:endParaRPr lang="fa-IR" dirty="0"/>
          </a:p>
          <a:p>
            <a:r>
              <a:rPr lang="fa-IR" dirty="0" smtClean="0"/>
              <a:t>با جمع </a:t>
            </a:r>
            <a:r>
              <a:rPr lang="fa-IR" dirty="0"/>
              <a:t>بين دختر پيامبر و دختر دشمنان خدا</a:t>
            </a:r>
            <a:r>
              <a:rPr lang="fa-IR" dirty="0" smtClean="0"/>
              <a:t>، در تضاد است</a:t>
            </a:r>
          </a:p>
          <a:p>
            <a:r>
              <a:rPr lang="fa-IR" dirty="0"/>
              <a:t>قال ابن عبد البر المتوفی  463: رملة بنت شيبة بن ربيعة كانت من المهاجرات هاجرت مع زوجها عثمان بن عفان. </a:t>
            </a:r>
            <a:endParaRPr lang="fa-IR" dirty="0" smtClean="0"/>
          </a:p>
          <a:p>
            <a:endParaRPr lang="fa-IR" dirty="0"/>
          </a:p>
          <a:p>
            <a:endParaRPr lang="fa-IR" dirty="0" smtClean="0"/>
          </a:p>
          <a:p>
            <a:r>
              <a:rPr lang="fa-IR" dirty="0" smtClean="0"/>
              <a:t>قال </a:t>
            </a:r>
            <a:r>
              <a:rPr lang="fa-IR" dirty="0"/>
              <a:t>ابن حجر المتوفی  852: رملة بنت شيبة بن ربيعة بن عبد شمس العبشمية قتل أبوها يوم بدر كافرا.</a:t>
            </a:r>
            <a:endParaRPr lang="en-US" dirty="0"/>
          </a:p>
          <a:p>
            <a:endParaRPr lang="en-US" dirty="0"/>
          </a:p>
          <a:p>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smtClean="0"/>
              <a:t>تناقض روايت با ازدواج عثمان</a:t>
            </a:r>
            <a:r>
              <a:rPr lang="fa-IR" sz="3600" dirty="0"/>
              <a:t>، </a:t>
            </a:r>
            <a:r>
              <a:rPr lang="fa-IR" sz="3600" dirty="0" smtClean="0"/>
              <a:t>با دختر </a:t>
            </a:r>
            <a:r>
              <a:rPr lang="fa-IR" sz="3600" dirty="0"/>
              <a:t>دشمن </a:t>
            </a:r>
            <a:r>
              <a:rPr lang="fa-IR" sz="3600" dirty="0" smtClean="0"/>
              <a:t>خدا</a:t>
            </a:r>
            <a:endParaRPr lang="en-US" sz="3600" dirty="0"/>
          </a:p>
        </p:txBody>
      </p:sp>
      <p:sp>
        <p:nvSpPr>
          <p:cNvPr id="6" name="Rectangle 5"/>
          <p:cNvSpPr/>
          <p:nvPr/>
        </p:nvSpPr>
        <p:spPr>
          <a:xfrm>
            <a:off x="35496" y="1628800"/>
            <a:ext cx="7300396"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400" dirty="0"/>
              <a:t> صحيح البخاري، ج 3، ص 1364 ح 3523، ناشر: دار ابن كثير، اليمامة - بيروت،</a:t>
            </a:r>
            <a:endParaRPr lang="en-US" sz="2400" dirty="0"/>
          </a:p>
        </p:txBody>
      </p:sp>
      <p:sp>
        <p:nvSpPr>
          <p:cNvPr id="7" name="Rectangle 6"/>
          <p:cNvSpPr/>
          <p:nvPr/>
        </p:nvSpPr>
        <p:spPr>
          <a:xfrm>
            <a:off x="107504" y="4005064"/>
            <a:ext cx="790312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 الاستيعاب في معرفة الأصحاب، ج 4، ص 1846، ناشر: دار الجيل - بيروت</a:t>
            </a:r>
            <a:endParaRPr lang="en-US" sz="2800" dirty="0"/>
          </a:p>
        </p:txBody>
      </p:sp>
      <p:sp>
        <p:nvSpPr>
          <p:cNvPr id="9" name="Rectangle 8"/>
          <p:cNvSpPr/>
          <p:nvPr/>
        </p:nvSpPr>
        <p:spPr>
          <a:xfrm>
            <a:off x="-60696" y="6290156"/>
            <a:ext cx="834876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الإصابة في تمييز الصحابة، ج 7، ص </a:t>
            </a:r>
            <a:r>
              <a:rPr lang="fa-IR" sz="2800" dirty="0" smtClean="0"/>
              <a:t>654 رقم </a:t>
            </a:r>
            <a:r>
              <a:rPr lang="fa-IR" sz="2800" dirty="0"/>
              <a:t>11186، ناشر: دار الجيل - بيروت</a:t>
            </a:r>
            <a:endParaRPr lang="en-US" sz="2800" dirty="0"/>
          </a:p>
        </p:txBody>
      </p:sp>
    </p:spTree>
    <p:extLst>
      <p:ext uri="{BB962C8B-B14F-4D97-AF65-F5344CB8AC3E}">
        <p14:creationId xmlns:p14="http://schemas.microsoft.com/office/powerpoint/2010/main" val="18557857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وجمع عثمان </a:t>
            </a:r>
            <a:r>
              <a:rPr lang="fa-IR" dirty="0"/>
              <a:t>بين بنت رسول اللّه وبين  فاطمة بنت الوليد بن عبد شمس بن الوليد بن المغيرة أسلم يوم الفتح </a:t>
            </a:r>
            <a:endParaRPr lang="fa-IR" dirty="0" smtClean="0"/>
          </a:p>
          <a:p>
            <a:endParaRPr lang="fa-IR" dirty="0" smtClean="0"/>
          </a:p>
          <a:p>
            <a:endParaRPr lang="fa-IR" dirty="0" smtClean="0"/>
          </a:p>
          <a:p>
            <a:r>
              <a:rPr lang="fa-IR" dirty="0" smtClean="0"/>
              <a:t>وأمها </a:t>
            </a:r>
            <a:r>
              <a:rPr lang="fa-IR" dirty="0"/>
              <a:t>أم حكيم بنت أبي جهل، تزوّجها عثمان بن عفان فولدت له سعيدا والوليد. </a:t>
            </a:r>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تناقض روايت با ازدواج عثمان، با دختر دشمن خدا</a:t>
            </a:r>
            <a:endParaRPr lang="en-US" sz="3600" b="1" dirty="0"/>
          </a:p>
        </p:txBody>
      </p:sp>
      <p:sp>
        <p:nvSpPr>
          <p:cNvPr id="6" name="Rectangle 5"/>
          <p:cNvSpPr/>
          <p:nvPr/>
        </p:nvSpPr>
        <p:spPr>
          <a:xfrm>
            <a:off x="35496" y="1772816"/>
            <a:ext cx="412003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الاستيعاب، ج 4، ص 1552 رقم 2720</a:t>
            </a:r>
          </a:p>
        </p:txBody>
      </p:sp>
      <p:sp>
        <p:nvSpPr>
          <p:cNvPr id="7" name="Rectangle 6"/>
          <p:cNvSpPr/>
          <p:nvPr/>
        </p:nvSpPr>
        <p:spPr>
          <a:xfrm>
            <a:off x="323528" y="3933056"/>
            <a:ext cx="382668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الإصابة، ج 8، ص 282 رقم 11638</a:t>
            </a:r>
            <a:endParaRPr lang="en-US" sz="2800" dirty="0"/>
          </a:p>
        </p:txBody>
      </p:sp>
      <p:sp>
        <p:nvSpPr>
          <p:cNvPr id="9" name="Right Arrow 8">
            <a:hlinkClick r:id="rId3" action="ppaction://hlinksldjump"/>
          </p:cNvPr>
          <p:cNvSpPr/>
          <p:nvPr/>
        </p:nvSpPr>
        <p:spPr>
          <a:xfrm>
            <a:off x="-23432" y="-27384"/>
            <a:ext cx="863303"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0961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عَنِ الْمِسْوَرِ بْنِ مَخْرَمَةَ، قَالَ سَمِعْتُ رَسُولَ اللَّهِ صلى الله عليه وسلم يَقُولُ وَهْوَ عَلَى الْمِنْبَرِ  إِنَّ بَنِي هِشَامِ بْنِ الْمُغِيرَةِ اسْتَأْذَنُوا فِي أَنْ يُنْكِحُوا ابْنَتَهُمْ عَلِيَّ بْنَ أَبِي طَالِب فَلاَ آذَنُ، ثُمَّ لاَ آذَنُ، ثُمَّ لاَ آذَنُ، إِلاَّ أَنْ يُرِيدَ ابْنُ أَبِي طَالِب أَنْ يُطَلِّقَ ابْنَتِي وَيَنْكِحَ ابْنَتَهُمْ، فَإِنَّمَا هِيَ بَضْعَةٌ مِنِّي، يُرِيبُنِي مَا أَرَابَهَا وَيُؤْذِينِي مَا آذَاهَا </a:t>
            </a:r>
            <a:r>
              <a:rPr lang="fa-IR" dirty="0" smtClean="0"/>
              <a:t>.</a:t>
            </a:r>
          </a:p>
          <a:p>
            <a:r>
              <a:rPr lang="fa-IR" b="0" dirty="0" smtClean="0"/>
              <a:t>أنّ </a:t>
            </a:r>
            <a:r>
              <a:rPr lang="fa-IR" b="0" dirty="0"/>
              <a:t>ذلك تنقيص رسول اللّه (ص) قبل أن يكون تنقيصا لعلي (ع) لأنّ أمير المؤمنين - عليه السلام - لو كان فعل ذلك، لما كان فاعلا لمحظور في الشريعة ،  لأنّ نكاح الأربع حلال  في كتاب اللّه تعالى. </a:t>
            </a:r>
            <a:endParaRPr lang="en-US" b="0" dirty="0"/>
          </a:p>
          <a:p>
            <a:r>
              <a:rPr lang="fa-IR" b="0" dirty="0"/>
              <a:t>فكيف ينكر رسول اللّه (ص) شيئا أباحه اللّه ؛ بل يبالغ في الإنكار ، ويعلن به على المنابر ، وفوق رؤس الاشهاد بهذه الكلمات القاسية.</a:t>
            </a:r>
            <a:endParaRPr lang="en-US" b="0" dirty="0"/>
          </a:p>
          <a:p>
            <a:r>
              <a:rPr lang="fa-IR" b="0" dirty="0"/>
              <a:t>مضافا إلى أنّ ذلك، مناف لأخلاقه السامية التي يعبرّ عنها القرآن بالخلق العظيم.</a:t>
            </a:r>
            <a:endParaRPr lang="en-US" b="0" dirty="0"/>
          </a:p>
          <a:p>
            <a:endParaRPr lang="en-US" b="0"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smtClean="0"/>
              <a:t>روايت تنقيص مقام و جايگاه پيامبر اكرم (ص)  است</a:t>
            </a:r>
            <a:endParaRPr lang="en-US" sz="3600" b="1" dirty="0"/>
          </a:p>
        </p:txBody>
      </p:sp>
      <p:sp>
        <p:nvSpPr>
          <p:cNvPr id="6" name="Rectangle 5"/>
          <p:cNvSpPr/>
          <p:nvPr/>
        </p:nvSpPr>
        <p:spPr>
          <a:xfrm>
            <a:off x="35496" y="2588687"/>
            <a:ext cx="4188967"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صحيح البخاري، ج 6، ص 158، 5230</a:t>
            </a:r>
            <a:endParaRPr lang="en-US" sz="2800" dirty="0"/>
          </a:p>
        </p:txBody>
      </p:sp>
    </p:spTree>
    <p:extLst>
      <p:ext uri="{BB962C8B-B14F-4D97-AF65-F5344CB8AC3E}">
        <p14:creationId xmlns:p14="http://schemas.microsoft.com/office/powerpoint/2010/main" val="1393584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قال السيّد المرتضى: وهذا المأمون الذى لا قياس بينه وبين الرسول صلّى اللّه عليه وآله وقد أنكح أباجعفر محمد بن علي عليهما السلام بنته ونقلها معه إلى مدينة الرسول صلّى اللّه عليه وآله لمّا ورد كتابها عليه تذكر أنّه قد تزوّج عليها أو تسري  يقول مجيبا لها ومنكرا عليها: إنّا ما أنكحناه لنحظر عليه ما أباحه اللّه له، والمأمون أولى باالامتعاض من عيرة بنته وحاله أجمل للمنع من هذا الباب والانكار له.</a:t>
            </a:r>
            <a:endParaRPr lang="en-US" dirty="0"/>
          </a:p>
          <a:p>
            <a:r>
              <a:rPr lang="fa-IR" dirty="0"/>
              <a:t>فواللّه إنّ الطعن على النبي صلّى اللّه عليه وآله بما تضمّنه هذا الخبر أعظم من الطعن على أمير المؤمنين عليه السلام </a:t>
            </a:r>
            <a:endParaRPr lang="en-US" dirty="0"/>
          </a:p>
          <a:p>
            <a:r>
              <a:rPr lang="fa-IR" dirty="0"/>
              <a:t>وما صنع هذا الخبر إلاّ ملحد قاصد للطعن عليهما ، أو ناصب معاند لا يبالي أن يشفي غيظه بما يرجع على أصوله بالقدح والهدم </a:t>
            </a:r>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روايت تنقيص مقام و جايگاه پيامبر اكرم (ص)  است</a:t>
            </a:r>
            <a:endParaRPr lang="en-US" sz="3600" b="1" dirty="0"/>
          </a:p>
        </p:txBody>
      </p:sp>
      <p:sp>
        <p:nvSpPr>
          <p:cNvPr id="7" name="Rectangle 6"/>
          <p:cNvSpPr/>
          <p:nvPr/>
        </p:nvSpPr>
        <p:spPr>
          <a:xfrm>
            <a:off x="107504" y="5877272"/>
            <a:ext cx="7173759"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تنزيه الأنبياء للشريف المرتضى،  ص 220، ط. دار الأضواء ـ بيروت</a:t>
            </a:r>
            <a:r>
              <a:rPr lang="fa-IR" sz="2800" dirty="0" smtClean="0"/>
              <a:t>،</a:t>
            </a:r>
          </a:p>
          <a:p>
            <a:pPr algn="r" rtl="1"/>
            <a:r>
              <a:rPr lang="fa-IR" sz="2800" dirty="0"/>
              <a:t>تلخيص الشافي ج 2 ص 276 - 279.</a:t>
            </a:r>
            <a:endParaRPr lang="en-US" sz="2800" dirty="0"/>
          </a:p>
        </p:txBody>
      </p:sp>
      <p:sp>
        <p:nvSpPr>
          <p:cNvPr id="9" name="Right Arrow 8">
            <a:hlinkClick r:id="rId3" action="ppaction://hlinksldjump"/>
          </p:cNvPr>
          <p:cNvSpPr/>
          <p:nvPr/>
        </p:nvSpPr>
        <p:spPr>
          <a:xfrm>
            <a:off x="-36512" y="-99392"/>
            <a:ext cx="735093"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173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33375"/>
            <a:ext cx="6911975" cy="1749425"/>
          </a:xfrm>
        </p:spPr>
        <p:txBody>
          <a:bodyPr>
            <a:normAutofit/>
          </a:bodyPr>
          <a:lstStyle/>
          <a:p>
            <a:pPr algn="ctr" rtl="1"/>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شهادت حضرت زهرا (س)  حقيقت يا افسانه</a:t>
            </a:r>
            <a:endParaRPr lang="en-US" sz="5400" b="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5472608" cy="3854297"/>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pic>
        <p:nvPicPr>
          <p:cNvPr id="5" name="Picture 4">
            <a:hlinkClick r:id="rId4" action="ppaction://hlinksldjump"/>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Tree>
    <p:extLst>
      <p:ext uri="{BB962C8B-B14F-4D97-AF65-F5344CB8AC3E}">
        <p14:creationId xmlns:p14="http://schemas.microsoft.com/office/powerpoint/2010/main" val="387775824"/>
      </p:ext>
    </p:extLst>
  </p:cSld>
  <p:clrMapOvr>
    <a:masterClrMapping/>
  </p:clrMapOvr>
  <p:transition spd="slow">
    <p:push/>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pPr>
              <a:lnSpc>
                <a:spcPct val="90000"/>
              </a:lnSpc>
            </a:pPr>
            <a:r>
              <a:rPr lang="fa-IR" b="0" dirty="0"/>
              <a:t>روزى پيامبر </a:t>
            </a:r>
            <a:r>
              <a:rPr lang="en-US" b="0" dirty="0">
                <a:sym typeface="Roumouz" panose="05000000000000000000" pitchFamily="2" charset="2"/>
              </a:rPr>
              <a:t></a:t>
            </a:r>
            <a:r>
              <a:rPr lang="fa-IR" b="0" dirty="0"/>
              <a:t> نشسته بود، حسن بن علي عليهما السلام وارد شد، ديدگان پيامبر كه بر حسن افتاد، اشك آلود شد، سپس حسين بن علي بر آن حضرت وارد شد، مجدداً پيامبر گريست. در پى آن دو، فاطمه و علي عليهما السلام بر پيامبر وارد شدند، اشك پيامبر با ديدن آن دو نيز جارى شد، از پيامبر علت گريه بر فاطمه را پرسيدند، فرمود:</a:t>
            </a:r>
            <a:endParaRPr lang="en-US" b="0" dirty="0"/>
          </a:p>
          <a:p>
            <a:r>
              <a:rPr lang="fa-IR" b="0" dirty="0" smtClean="0"/>
              <a:t>و</a:t>
            </a:r>
            <a:r>
              <a:rPr lang="fa-IR" dirty="0" smtClean="0"/>
              <a:t>َأِنِّي </a:t>
            </a:r>
            <a:r>
              <a:rPr lang="fa-IR" dirty="0"/>
              <a:t>لَمَّا رَأَيْتُهَا ذَكَرْتُ مَا يُصْنَعُ بِهَا بَعْدِي كَأَنِّي بِهَا وَقَدْ دَخَلَ الذُّلُّ في بَيْتِهَا وَانْتُهِكَتْ حُرْمَتُهَا وَغُصِبَتْ حَقُّهَا وَمُنِعَتْ‏ إِرْثُهَا وَكُسِرَ جَنْبُهَا [وَكُسِرَتْ جَنْبَتُهَا] وَأُسْقِطَتْ جَنِينُهَا وَهِيَ تُنَادِي يَا مُحَمَّدَاهْ فَلَا تُجَابْ وَتَسْتَغِيثُ فَلَا تُغَاثْ...  فَتَكُونُ أَوَّلَ مَنْ يَلْحَقُني مِنْ أَهْلِ بَيْتِي فَتَقَدَّمَ عَلَيَّ مَحْزُونَةً مَكْرُوبَةً مَغْمُومَةً مَغْصُوبَةً مَقْتُولَة. فَأَقُولُ عِنْدَ ذَلِكَ اللَّهُمَّ الْعَنْ مَنْ ظَلَمَهَا وَعَاقِبْ مَنْ غَصَبَهَا وَذَلِّلْ مَنْ أَذَلَّهَا وَخَلِّدْ فِي نَارِكَ مَنْ ضَرَبَ جَنْبَهَا حَتَّى أَلْقَتْ وَلَدَهَا فَتَقُولُ الْمَلَائِكَةُ عِنْدَ ذَلِكَ آمِين‏.</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smtClean="0"/>
              <a:t>جويني  </a:t>
            </a:r>
            <a:r>
              <a:rPr lang="fa-IR" sz="3600" dirty="0"/>
              <a:t>و شهادت حضرت زهرا (س) </a:t>
            </a:r>
            <a:endParaRPr lang="en-US" sz="3600" dirty="0"/>
          </a:p>
        </p:txBody>
      </p:sp>
      <p:sp>
        <p:nvSpPr>
          <p:cNvPr id="7" name="Rectangle 6"/>
          <p:cNvSpPr/>
          <p:nvPr/>
        </p:nvSpPr>
        <p:spPr>
          <a:xfrm>
            <a:off x="35496" y="6362164"/>
            <a:ext cx="833112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 فرائد السمطين، ج2، ص 34 و 35، ناشر: مؤسسة المحمودي ـ بيروت، 1400هـ</a:t>
            </a:r>
            <a:endParaRPr lang="en-US" sz="2800" dirty="0"/>
          </a:p>
        </p:txBody>
      </p:sp>
    </p:spTree>
    <p:extLst>
      <p:ext uri="{BB962C8B-B14F-4D97-AF65-F5344CB8AC3E}">
        <p14:creationId xmlns:p14="http://schemas.microsoft.com/office/powerpoint/2010/main" val="57841464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قال </a:t>
            </a:r>
            <a:r>
              <a:rPr lang="fa-IR" dirty="0"/>
              <a:t>الإمام العسكرى </a:t>
            </a:r>
            <a:r>
              <a:rPr lang="en-US" dirty="0"/>
              <a:t> </a:t>
            </a:r>
            <a:r>
              <a:rPr lang="fa-IR" dirty="0" smtClean="0"/>
              <a:t>×</a:t>
            </a:r>
            <a:r>
              <a:rPr lang="en-US" dirty="0" smtClean="0"/>
              <a:t> </a:t>
            </a:r>
            <a:r>
              <a:rPr lang="fa-IR" dirty="0" smtClean="0"/>
              <a:t>: </a:t>
            </a:r>
            <a:r>
              <a:rPr lang="fa-IR" b="1" dirty="0"/>
              <a:t>نحن حجّة اللّه على خلقه و فاطمة حجّة علينا</a:t>
            </a:r>
            <a:r>
              <a:rPr lang="fa-IR" b="1" dirty="0" smtClean="0"/>
              <a:t>.</a:t>
            </a:r>
            <a:endParaRPr lang="en-US" b="1" dirty="0" smtClean="0"/>
          </a:p>
          <a:p>
            <a:endParaRPr lang="en-US" b="1" dirty="0"/>
          </a:p>
          <a:p>
            <a:endParaRPr lang="en-US" b="1" dirty="0" smtClean="0"/>
          </a:p>
          <a:p>
            <a:endParaRPr lang="en-US" dirty="0"/>
          </a:p>
          <a:p>
            <a:r>
              <a:rPr lang="fa-IR" dirty="0" smtClean="0"/>
              <a:t>عن </a:t>
            </a:r>
            <a:r>
              <a:rPr lang="fa-IR" dirty="0"/>
              <a:t>المهدى عليه‏ السلام  فيما خرج من الناحية: </a:t>
            </a:r>
            <a:r>
              <a:rPr lang="fa-IR" b="1" dirty="0"/>
              <a:t> وَ فِي‏ ابْنَةِ رَسُولِ‏ اللَّهِ‏ </a:t>
            </a:r>
            <a:r>
              <a:rPr lang="en-US" b="1" dirty="0"/>
              <a:t> </a:t>
            </a:r>
            <a:r>
              <a:rPr lang="fa-IR" b="1" dirty="0" smtClean="0"/>
              <a:t>|</a:t>
            </a:r>
            <a:r>
              <a:rPr lang="en-US" b="1" dirty="0" smtClean="0"/>
              <a:t> </a:t>
            </a:r>
            <a:r>
              <a:rPr lang="fa-IR" b="1" dirty="0" smtClean="0"/>
              <a:t>لِي </a:t>
            </a:r>
            <a:r>
              <a:rPr lang="fa-IR" b="1" dirty="0"/>
              <a:t>أُسْوَةٌ حَسَنَة</a:t>
            </a:r>
            <a:r>
              <a:rPr lang="fa-IR" dirty="0"/>
              <a:t>. </a:t>
            </a:r>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b="1" dirty="0" smtClean="0"/>
              <a:t>فاطمه زهرا  (س) الگوي </a:t>
            </a:r>
            <a:r>
              <a:rPr lang="fa-IR" b="1" dirty="0"/>
              <a:t>امامان (ع)</a:t>
            </a:r>
            <a:endParaRPr lang="en-US" b="1" dirty="0"/>
          </a:p>
        </p:txBody>
      </p:sp>
      <p:sp>
        <p:nvSpPr>
          <p:cNvPr id="9" name="Rectangle 8"/>
          <p:cNvSpPr/>
          <p:nvPr/>
        </p:nvSpPr>
        <p:spPr>
          <a:xfrm>
            <a:off x="277036" y="1898829"/>
            <a:ext cx="8039380"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عوالم العلوم و المعارف </a:t>
            </a:r>
            <a:r>
              <a:rPr lang="fa-IR" sz="2800" dirty="0" smtClean="0"/>
              <a:t>‏ ج ‏11-قسم-1، </a:t>
            </a:r>
            <a:r>
              <a:rPr lang="fa-IR" sz="2800" dirty="0"/>
              <a:t>ص: 8  للبحرانى ‏ من أعيان القرن </a:t>
            </a:r>
            <a:r>
              <a:rPr lang="fa-IR" sz="2800" dirty="0" smtClean="0"/>
              <a:t>12</a:t>
            </a:r>
            <a:endParaRPr lang="en-US" sz="2800" dirty="0"/>
          </a:p>
          <a:p>
            <a:pPr algn="r" rtl="1"/>
            <a:r>
              <a:rPr lang="fa-IR" sz="2800" dirty="0"/>
              <a:t> تفسير أطيب البيان ج  13 ص 235.</a:t>
            </a:r>
            <a:endParaRPr lang="en-US" sz="2800" dirty="0"/>
          </a:p>
        </p:txBody>
      </p:sp>
      <p:sp>
        <p:nvSpPr>
          <p:cNvPr id="6" name="Rectangle 5"/>
          <p:cNvSpPr/>
          <p:nvPr/>
        </p:nvSpPr>
        <p:spPr>
          <a:xfrm>
            <a:off x="219244" y="4489956"/>
            <a:ext cx="2696572"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الغيبة للطوسى: ص 173.</a:t>
            </a:r>
            <a:endParaRPr lang="en-US" sz="2800" dirty="0"/>
          </a:p>
        </p:txBody>
      </p:sp>
      <p:sp>
        <p:nvSpPr>
          <p:cNvPr id="3" name="Right Arrow 2">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3519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ذهبي در تذكرة الحفاظ مى‌نويسد: </a:t>
            </a:r>
            <a:endParaRPr lang="fa-IR" dirty="0" smtClean="0"/>
          </a:p>
          <a:p>
            <a:r>
              <a:rPr lang="fa-IR" dirty="0"/>
              <a:t>وسمعت من الإمام المحدث الأوحد </a:t>
            </a:r>
            <a:r>
              <a:rPr lang="fa-IR" dirty="0" smtClean="0"/>
              <a:t>الأكمل </a:t>
            </a:r>
            <a:r>
              <a:rPr lang="fa-IR" dirty="0"/>
              <a:t>فخر الاسلام صدر الدين ابراهيم بن محمد بن المؤيد بن حمويه الخراساني الجوينى... وكان شديد الاعتناء بالرواية</a:t>
            </a:r>
            <a:r>
              <a:rPr lang="fa-IR" dirty="0" smtClean="0"/>
              <a:t> </a:t>
            </a:r>
          </a:p>
          <a:p>
            <a:endParaRPr lang="fa-IR" dirty="0"/>
          </a:p>
          <a:p>
            <a:endParaRPr lang="fa-IR" dirty="0" smtClean="0"/>
          </a:p>
          <a:p>
            <a:r>
              <a:rPr lang="fa-IR" dirty="0" smtClean="0"/>
              <a:t>و ذهبي در </a:t>
            </a:r>
            <a:r>
              <a:rPr lang="fa-IR" dirty="0"/>
              <a:t>معجم المختص مى‌نويسد‌:</a:t>
            </a:r>
            <a:endParaRPr lang="en-US" dirty="0"/>
          </a:p>
          <a:p>
            <a:r>
              <a:rPr lang="fa-IR" dirty="0"/>
              <a:t>إبراهيم بن محمد بن المؤيد بن عبد الله بن علي بن محمد بن حمويه الإمام الكبير المحدث شيخ المشائخ</a:t>
            </a:r>
            <a:r>
              <a:rPr lang="fa-IR" dirty="0" smtClean="0"/>
              <a:t>.</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smtClean="0"/>
              <a:t>ترجمه و شرح حال جويني</a:t>
            </a:r>
            <a:endParaRPr lang="en-US" sz="3600" b="1" dirty="0"/>
          </a:p>
        </p:txBody>
      </p:sp>
      <p:sp>
        <p:nvSpPr>
          <p:cNvPr id="6" name="Rectangle 5"/>
          <p:cNvSpPr/>
          <p:nvPr/>
        </p:nvSpPr>
        <p:spPr>
          <a:xfrm>
            <a:off x="189302" y="2833772"/>
            <a:ext cx="697498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تذكرة الحفاظ، ج 4، ص 1500، ناشر: دار الكتب العلمية - بيروت</a:t>
            </a:r>
            <a:endParaRPr lang="en-US" sz="2800" dirty="0"/>
          </a:p>
        </p:txBody>
      </p:sp>
      <p:sp>
        <p:nvSpPr>
          <p:cNvPr id="7" name="Rectangle 6"/>
          <p:cNvSpPr/>
          <p:nvPr/>
        </p:nvSpPr>
        <p:spPr>
          <a:xfrm>
            <a:off x="323528" y="5930116"/>
            <a:ext cx="831349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 المعجم المختص بالمحدثين، ج 1، ص65 ـ 66، ناشر: مكتبة الصديق - الطائف</a:t>
            </a:r>
            <a:endParaRPr lang="en-US" sz="2800" dirty="0"/>
          </a:p>
        </p:txBody>
      </p:sp>
    </p:spTree>
    <p:extLst>
      <p:ext uri="{BB962C8B-B14F-4D97-AF65-F5344CB8AC3E}">
        <p14:creationId xmlns:p14="http://schemas.microsoft.com/office/powerpoint/2010/main" val="8334230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33375"/>
            <a:ext cx="6911975" cy="1749425"/>
          </a:xfrm>
        </p:spPr>
        <p:txBody>
          <a:bodyPr>
            <a:normAutofit/>
          </a:bodyPr>
          <a:lstStyle/>
          <a:p>
            <a:pPr algn="ctr" rtl="1"/>
            <a:r>
              <a:rPr lang="fa-IR" sz="6600"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Titr" pitchFamily="2" charset="-78"/>
              </a:rPr>
              <a:t>خانه هاي مدينه در نداشت</a:t>
            </a:r>
            <a:endParaRPr lang="en-US" sz="6600" b="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Titr"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5472608" cy="3854297"/>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pic>
        <p:nvPicPr>
          <p:cNvPr id="5" name="Picture 4">
            <a:hlinkClick r:id="rId4" action="ppaction://hlinksldjump"/>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Tree>
    <p:extLst>
      <p:ext uri="{BB962C8B-B14F-4D97-AF65-F5344CB8AC3E}">
        <p14:creationId xmlns:p14="http://schemas.microsoft.com/office/powerpoint/2010/main" val="1166110849"/>
      </p:ext>
    </p:extLst>
  </p:cSld>
  <p:clrMapOvr>
    <a:masterClrMapping/>
  </p:clrMapOvr>
  <p:transition spd="slow">
    <p:push/>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200914" y="404664"/>
            <a:ext cx="5353823"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1" name="Text Box 42"/>
            <p:cNvSpPr txBox="1">
              <a:spLocks noChangeArrowheads="1"/>
            </p:cNvSpPr>
            <p:nvPr/>
          </p:nvSpPr>
          <p:spPr bwMode="auto">
            <a:xfrm>
              <a:off x="747" y="1980"/>
              <a:ext cx="1191" cy="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a-IR" sz="3600" b="1" dirty="0" smtClean="0">
                  <a:solidFill>
                    <a:srgbClr val="7030A0"/>
                  </a:solidFill>
                  <a:effectLst>
                    <a:outerShdw blurRad="38100" dist="38100" dir="2700000" algn="tl">
                      <a:srgbClr val="000000"/>
                    </a:outerShdw>
                  </a:effectLst>
                  <a:cs typeface="Sultan bold" pitchFamily="2" charset="-78"/>
                </a:rPr>
                <a:t>تحقق افضليت در علي  (ع)  يا خليفه اول ودوم</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96" name="Text Box 44"/>
            <p:cNvSpPr txBox="1">
              <a:spLocks noChangeArrowheads="1"/>
            </p:cNvSpPr>
            <p:nvPr/>
          </p:nvSpPr>
          <p:spPr bwMode="auto">
            <a:xfrm>
              <a:off x="2060" y="2146"/>
              <a:ext cx="9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b="1" dirty="0">
                <a:solidFill>
                  <a:srgbClr val="000000"/>
                </a:solidFill>
              </a:endParaRPr>
            </a:p>
          </p:txBody>
        </p:sp>
        <p:sp>
          <p:nvSpPr>
            <p:cNvPr id="74" name="Oval 40"/>
            <p:cNvSpPr>
              <a:spLocks noChangeArrowheads="1"/>
            </p:cNvSpPr>
            <p:nvPr/>
          </p:nvSpPr>
          <p:spPr bwMode="gray">
            <a:xfrm>
              <a:off x="1709" y="3335"/>
              <a:ext cx="159" cy="160"/>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sp>
        <p:nvSpPr>
          <p:cNvPr id="40" name="Oval 37"/>
          <p:cNvSpPr>
            <a:spLocks noChangeArrowheads="1"/>
          </p:cNvSpPr>
          <p:nvPr/>
        </p:nvSpPr>
        <p:spPr bwMode="gray">
          <a:xfrm rot="10800000" flipV="1">
            <a:off x="6444208" y="147859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1" name="Oval 39"/>
          <p:cNvSpPr>
            <a:spLocks noChangeArrowheads="1"/>
          </p:cNvSpPr>
          <p:nvPr/>
        </p:nvSpPr>
        <p:spPr bwMode="gray">
          <a:xfrm rot="10800000" flipV="1">
            <a:off x="6510489" y="1550599"/>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1</a:t>
            </a:r>
            <a:endParaRPr lang="en-US" dirty="0"/>
          </a:p>
        </p:txBody>
      </p:sp>
      <p:sp>
        <p:nvSpPr>
          <p:cNvPr id="42" name="Oval 37"/>
          <p:cNvSpPr>
            <a:spLocks noChangeArrowheads="1"/>
          </p:cNvSpPr>
          <p:nvPr/>
        </p:nvSpPr>
        <p:spPr bwMode="gray">
          <a:xfrm rot="10800000" flipV="1">
            <a:off x="6052084" y="270272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3" name="Oval 39"/>
          <p:cNvSpPr>
            <a:spLocks noChangeArrowheads="1"/>
          </p:cNvSpPr>
          <p:nvPr/>
        </p:nvSpPr>
        <p:spPr bwMode="gray">
          <a:xfrm rot="10800000" flipV="1">
            <a:off x="6118365" y="2774735"/>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44" name="Oval 37"/>
          <p:cNvSpPr>
            <a:spLocks noChangeArrowheads="1"/>
          </p:cNvSpPr>
          <p:nvPr/>
        </p:nvSpPr>
        <p:spPr bwMode="gray">
          <a:xfrm rot="10800000" flipV="1">
            <a:off x="6198082" y="401491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5" name="Oval 39"/>
          <p:cNvSpPr>
            <a:spLocks noChangeArrowheads="1"/>
          </p:cNvSpPr>
          <p:nvPr/>
        </p:nvSpPr>
        <p:spPr bwMode="gray">
          <a:xfrm rot="10800000" flipV="1">
            <a:off x="6264363" y="4086920"/>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25" name="AutoShape 28">
            <a:hlinkClick r:id="rId3" action="ppaction://hlinksldjump"/>
          </p:cNvPr>
          <p:cNvSpPr>
            <a:spLocks noChangeArrowheads="1"/>
          </p:cNvSpPr>
          <p:nvPr/>
        </p:nvSpPr>
        <p:spPr bwMode="gray">
          <a:xfrm rot="10800000" flipV="1">
            <a:off x="611560" y="1366170"/>
            <a:ext cx="5775837" cy="76068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شبهه وهابيت: خانه هاي مدينه در نداشت </a:t>
            </a:r>
            <a:endParaRPr lang="en-US" sz="28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26" name="AutoShape 28">
            <a:hlinkClick r:id="rId4" action="ppaction://hlinksldjump"/>
          </p:cNvPr>
          <p:cNvSpPr>
            <a:spLocks noChangeArrowheads="1"/>
          </p:cNvSpPr>
          <p:nvPr/>
        </p:nvSpPr>
        <p:spPr bwMode="gray">
          <a:xfrm rot="10800000" flipV="1">
            <a:off x="236323" y="2590306"/>
            <a:ext cx="5775837" cy="76068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تحليل روايت مورد استناد وهابيت</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27" name="AutoShape 28"/>
          <p:cNvSpPr>
            <a:spLocks noChangeArrowheads="1"/>
          </p:cNvSpPr>
          <p:nvPr/>
        </p:nvSpPr>
        <p:spPr bwMode="gray">
          <a:xfrm rot="10800000" flipV="1">
            <a:off x="-117934" y="3958458"/>
            <a:ext cx="6228234" cy="76068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در خانه هاي مسلمانان در كتاب و سنت</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pic>
        <p:nvPicPr>
          <p:cNvPr id="19" name="Picture 18">
            <a:hlinkClick r:id="rId5" action="ppaction://hlinksldjump"/>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Tree>
    <p:extLst>
      <p:ext uri="{BB962C8B-B14F-4D97-AF65-F5344CB8AC3E}">
        <p14:creationId xmlns:p14="http://schemas.microsoft.com/office/powerpoint/2010/main" val="2310693761"/>
      </p:ext>
    </p:extLst>
  </p:cSld>
  <p:clrMapOvr>
    <a:masterClrMapping/>
  </p:clrMapOvr>
  <p:transition spd="slow">
    <p:wheel spokes="1"/>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يكى از شبهاتى كه اخيراً برخى از وهابي‌ها آن را با سر وصداى زياد مطرح كرده‌اند اين  است كه منازل مسكوني مردم مدينه و مکه در صدر اسلام به شكل ساختمانها و منازل مسكوني دوران ما نبوده است كه علاوه بر ديوارهاي نسبتا بلند داراي بخش ورودي با درهاي محكم وقفلهاي متنوع باشد، بلكه براي پوشاندن ومحفوظ نگه داشتن درون منزل از ديد اغيار ، تنها از پرده ، حصير و ... استفاده مي کردند . در روايتي علي رضي الله عنه تصريح مي‌كند كه خانه‌هاي ما اهل بيت در نداشته است </a:t>
            </a:r>
            <a:r>
              <a:rPr lang="fa-IR" dirty="0">
                <a:solidFill>
                  <a:srgbClr val="0000FF"/>
                </a:solidFill>
              </a:rPr>
              <a:t>. </a:t>
            </a:r>
            <a:r>
              <a:rPr lang="fa-IR" dirty="0" smtClean="0">
                <a:ln>
                  <a:solidFill>
                    <a:srgbClr val="0000FF"/>
                  </a:solidFill>
                </a:ln>
                <a:solidFill>
                  <a:srgbClr val="0000FF"/>
                </a:solidFill>
                <a:effectLst>
                  <a:glow rad="139700">
                    <a:schemeClr val="accent6">
                      <a:satMod val="175000"/>
                      <a:alpha val="40000"/>
                    </a:schemeClr>
                  </a:glow>
                </a:effectLst>
              </a:rPr>
              <a:t>وَنَحْنُ أَهْلُ بَيْتِ مُحَمَّدٍ  </a:t>
            </a:r>
            <a:r>
              <a:rPr lang="en-US" dirty="0" smtClean="0">
                <a:ln>
                  <a:solidFill>
                    <a:srgbClr val="0000FF"/>
                  </a:solidFill>
                </a:ln>
                <a:solidFill>
                  <a:srgbClr val="0000FF"/>
                </a:solidFill>
                <a:effectLst>
                  <a:glow rad="139700">
                    <a:schemeClr val="accent6">
                      <a:satMod val="175000"/>
                      <a:alpha val="40000"/>
                    </a:schemeClr>
                  </a:glow>
                </a:effectLst>
                <a:sym typeface="Roumouz2" panose="05000000000000000000" pitchFamily="2" charset="2"/>
              </a:rPr>
              <a:t></a:t>
            </a:r>
            <a:r>
              <a:rPr lang="fa-IR" dirty="0" smtClean="0">
                <a:ln>
                  <a:solidFill>
                    <a:srgbClr val="0000FF"/>
                  </a:solidFill>
                </a:ln>
                <a:solidFill>
                  <a:srgbClr val="0000FF"/>
                </a:solidFill>
                <a:effectLst>
                  <a:glow rad="139700">
                    <a:schemeClr val="accent6">
                      <a:satMod val="175000"/>
                      <a:alpha val="40000"/>
                    </a:schemeClr>
                  </a:glow>
                </a:effectLst>
              </a:rPr>
              <a:t> لا سُقُوفَ لِبُيُوتِنَا وَ لا أَبْوَابَ وَ لا سُتُورَ </a:t>
            </a:r>
            <a:r>
              <a:rPr lang="fa-IR" dirty="0" smtClean="0"/>
              <a:t>؛ </a:t>
            </a:r>
            <a:r>
              <a:rPr lang="fa-IR" dirty="0"/>
              <a:t>خانه‌هاي ما اهل بيت ، نه سقف دارد و نه در .</a:t>
            </a:r>
            <a:endParaRPr lang="en-US" dirty="0"/>
          </a:p>
          <a:p>
            <a:r>
              <a:rPr lang="fa-IR" dirty="0" smtClean="0"/>
              <a:t>بنابراين</a:t>
            </a:r>
            <a:r>
              <a:rPr lang="fa-IR" dirty="0"/>
              <a:t>، چگونه ممكن است كه فاطمه زهرا سلام الله عليها بين در و ديوار قرار گرفته باشد ؟ و يا چگونه ممكن است كه اين در آتش گرفته باشد ؟</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smtClean="0"/>
              <a:t>شبهه وهابيون: خانه هاي مدينه در نداشت</a:t>
            </a:r>
            <a:endParaRPr lang="en-US" sz="3600" b="1" dirty="0"/>
          </a:p>
        </p:txBody>
      </p:sp>
      <p:sp>
        <p:nvSpPr>
          <p:cNvPr id="7" name="Rectangle 6"/>
          <p:cNvSpPr/>
          <p:nvPr/>
        </p:nvSpPr>
        <p:spPr>
          <a:xfrm>
            <a:off x="39796" y="6218148"/>
            <a:ext cx="659186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smtClean="0"/>
              <a:t>خصال  </a:t>
            </a:r>
            <a:r>
              <a:rPr lang="fa-IR" sz="2800" dirty="0"/>
              <a:t>شيخ الصدوق ، ص 364 </a:t>
            </a:r>
            <a:r>
              <a:rPr lang="fa-IR" sz="2800" dirty="0" smtClean="0"/>
              <a:t>بحار الأنوار </a:t>
            </a:r>
            <a:r>
              <a:rPr lang="fa-IR" sz="2800" dirty="0"/>
              <a:t>ج 38 ص </a:t>
            </a:r>
            <a:r>
              <a:rPr lang="fa-IR" sz="2800" dirty="0" smtClean="0"/>
              <a:t>167</a:t>
            </a:r>
            <a:endParaRPr lang="en-US" sz="2800" dirty="0"/>
          </a:p>
        </p:txBody>
      </p:sp>
      <p:sp>
        <p:nvSpPr>
          <p:cNvPr id="9" name="Right Arrow 8">
            <a:hlinkClick r:id="rId3" action="ppaction://hlinksldjump"/>
          </p:cNvPr>
          <p:cNvSpPr/>
          <p:nvPr/>
        </p:nvSpPr>
        <p:spPr>
          <a:xfrm>
            <a:off x="-36512" y="-2738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6581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096" y="62068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sz="4000" dirty="0">
                <a:ln>
                  <a:solidFill>
                    <a:srgbClr val="FF0000"/>
                  </a:solidFill>
                </a:ln>
                <a:latin typeface="A Nahar-Bold" panose="020B0800040000020004" pitchFamily="34" charset="-78"/>
                <a:ea typeface="A Nahar-Bold" panose="020B0800040000020004" pitchFamily="34" charset="-78"/>
                <a:cs typeface="A Nahar-Bold" panose="020B0800040000020004" pitchFamily="34" charset="-78"/>
              </a:rPr>
              <a:t>روايت در مقام ايثار پيامبر اكرم (ص): </a:t>
            </a:r>
            <a:endParaRPr lang="en-US" sz="4000" dirty="0">
              <a:ln>
                <a:solidFill>
                  <a:srgbClr val="FF0000"/>
                </a:solidFill>
              </a:ln>
              <a:latin typeface="A Nahar-Bold" panose="020B0800040000020004" pitchFamily="34" charset="-78"/>
              <a:ea typeface="A Nahar-Bold" panose="020B0800040000020004" pitchFamily="34" charset="-78"/>
              <a:cs typeface="A Nahar-Bold" panose="020B0800040000020004" pitchFamily="34" charset="-78"/>
            </a:endParaRPr>
          </a:p>
          <a:p>
            <a:pPr marL="180340" algn="justLow">
              <a:lnSpc>
                <a:spcPct val="120000"/>
              </a:lnSpc>
              <a:tabLst>
                <a:tab pos="4235450" algn="r"/>
              </a:tabLst>
            </a:pPr>
            <a:r>
              <a:rPr lang="fa-IR" b="0" dirty="0"/>
              <a:t>اولا: </a:t>
            </a:r>
            <a:r>
              <a:rPr lang="fa-IR" b="0"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در </a:t>
            </a:r>
            <a:r>
              <a:rPr lang="fa-IR" b="0" dirty="0">
                <a:solidFill>
                  <a:srgbClr val="000000"/>
                </a:solidFill>
                <a:latin typeface="Arial" panose="020B0604020202020204" pitchFamily="34" charset="0"/>
                <a:ea typeface="Times New Roman" panose="02020603050405020304" pitchFamily="18" charset="0"/>
                <a:cs typeface="Taher" panose="00000400000000000000" pitchFamily="2" charset="-78"/>
              </a:rPr>
              <a:t>روايت ياد شده، حضرت </a:t>
            </a:r>
            <a:r>
              <a:rPr lang="fa-IR" b="0"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امير</a:t>
            </a:r>
            <a:r>
              <a:rPr lang="en-US" b="0" dirty="0" smtClean="0">
                <a:solidFill>
                  <a:srgbClr val="000000"/>
                </a:solidFill>
                <a:latin typeface="Arial" panose="020B0604020202020204" pitchFamily="34" charset="0"/>
                <a:ea typeface="Times New Roman" panose="02020603050405020304" pitchFamily="18" charset="0"/>
                <a:cs typeface="Taher" panose="00000400000000000000" pitchFamily="2" charset="-78"/>
                <a:sym typeface="Roumouz" panose="05000000000000000000" pitchFamily="2" charset="2"/>
              </a:rPr>
              <a:t></a:t>
            </a:r>
            <a:r>
              <a:rPr lang="en-US" b="0" dirty="0" smtClean="0">
                <a:solidFill>
                  <a:srgbClr val="000000"/>
                </a:solidFill>
                <a:latin typeface="Taher" panose="00000400000000000000" pitchFamily="2" charset="-78"/>
                <a:ea typeface="Times New Roman" panose="02020603050405020304" pitchFamily="18" charset="0"/>
                <a:cs typeface="Taher" panose="00000400000000000000" pitchFamily="2" charset="-78"/>
              </a:rPr>
              <a:t> </a:t>
            </a:r>
            <a:r>
              <a:rPr lang="fa-IR" b="0" dirty="0" smtClean="0">
                <a:solidFill>
                  <a:srgbClr val="000000"/>
                </a:solidFill>
                <a:latin typeface="Taher" panose="00000400000000000000" pitchFamily="2" charset="-78"/>
                <a:ea typeface="Times New Roman" panose="02020603050405020304" pitchFamily="18" charset="0"/>
                <a:cs typeface="Taher" panose="00000400000000000000" pitchFamily="2" charset="-78"/>
              </a:rPr>
              <a:t> مي </a:t>
            </a:r>
            <a:r>
              <a:rPr lang="fa-IR" b="0" dirty="0">
                <a:solidFill>
                  <a:srgbClr val="000000"/>
                </a:solidFill>
                <a:latin typeface="Taher" panose="00000400000000000000" pitchFamily="2" charset="-78"/>
                <a:ea typeface="Times New Roman" panose="02020603050405020304" pitchFamily="18" charset="0"/>
                <a:cs typeface="Taher" panose="00000400000000000000" pitchFamily="2" charset="-78"/>
              </a:rPr>
              <a:t>فرمايد:</a:t>
            </a:r>
            <a:r>
              <a:rPr lang="fa-IR" dirty="0">
                <a:solidFill>
                  <a:srgbClr val="000000"/>
                </a:solidFill>
                <a:latin typeface="Taher" panose="00000400000000000000" pitchFamily="2" charset="-78"/>
                <a:ea typeface="Times New Roman" panose="02020603050405020304" pitchFamily="18" charset="0"/>
                <a:cs typeface="Taher" panose="00000400000000000000" pitchFamily="2" charset="-78"/>
              </a:rPr>
              <a:t>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وَ يَتَدَاوَلُ الثَّوْبَ الْوَاحِدَ فِي الصَّلَاةِ أَكْثَرُنَا وَ تَطْوِي اللَّيَالِيَ وَ الْأَيَّامَ جُوعاً عَامَّتُنَا وَ رُبَّمَا أَتَانَا الشَّيْ‏ءُ مِمَّا أَفَاءَهُ اللَّهُ عَلَيْنَا وَ صَيَّرَهُ لَنَا خَاصَّةً دُونَ غَيْرِنَا وَ نَحْنُ عَلَى مَا وَصَفْتُ مِنْ حَالِنَا </a:t>
            </a:r>
            <a:r>
              <a:rPr lang="fa-IR" dirty="0">
                <a:solidFill>
                  <a:srgbClr val="000080"/>
                </a:solidFill>
                <a:highlight>
                  <a:srgbClr val="FFFF00"/>
                </a:highlight>
                <a:latin typeface="Taher" panose="00000400000000000000" pitchFamily="2" charset="-78"/>
                <a:ea typeface="Times New Roman" panose="02020603050405020304" pitchFamily="18" charset="0"/>
                <a:cs typeface="Taher" panose="00000400000000000000" pitchFamily="2" charset="-78"/>
              </a:rPr>
              <a:t>فَيُؤْثِرُ بِهِ رَسُولُ اللَّهِ </a:t>
            </a:r>
            <a:r>
              <a:rPr lang="fa-IR" dirty="0" smtClean="0">
                <a:solidFill>
                  <a:srgbClr val="000080"/>
                </a:solidFill>
                <a:highlight>
                  <a:srgbClr val="FFFF00"/>
                </a:highlight>
                <a:latin typeface="Taher" panose="00000400000000000000" pitchFamily="2" charset="-78"/>
                <a:ea typeface="Times New Roman" panose="02020603050405020304" pitchFamily="18" charset="0"/>
                <a:cs typeface="Taher" panose="00000400000000000000" pitchFamily="2" charset="-78"/>
              </a:rPr>
              <a:t>| </a:t>
            </a:r>
            <a:r>
              <a:rPr lang="fa-IR" dirty="0">
                <a:solidFill>
                  <a:srgbClr val="000080"/>
                </a:solidFill>
                <a:highlight>
                  <a:srgbClr val="FFFF00"/>
                </a:highlight>
                <a:latin typeface="Taher" panose="00000400000000000000" pitchFamily="2" charset="-78"/>
                <a:ea typeface="Times New Roman" panose="02020603050405020304" pitchFamily="18" charset="0"/>
                <a:cs typeface="Taher" panose="00000400000000000000" pitchFamily="2" charset="-78"/>
              </a:rPr>
              <a:t>أَرْبَابَ النِّعَمِ وَ الْأَمْوَالِ تَأَلُّفاً مِنْهُ لَهُم</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a:t>
            </a:r>
            <a:endParaRPr lang="en-US"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marL="180340" algn="justLow">
              <a:tabLst>
                <a:tab pos="4235450" algn="r"/>
              </a:tabLst>
            </a:pPr>
            <a:r>
              <a:rPr lang="fa-IR" dirty="0">
                <a:solidFill>
                  <a:srgbClr val="008000"/>
                </a:solidFill>
                <a:latin typeface="Arial" panose="020B0604020202020204" pitchFamily="34" charset="0"/>
                <a:ea typeface="Times New Roman" panose="02020603050405020304" pitchFamily="18" charset="0"/>
                <a:cs typeface="Taher" panose="00000400000000000000" pitchFamily="2" charset="-78"/>
              </a:rPr>
              <a:t>خانواده ما از شدت فقر چند نفر نوبتي با يك لباس نماز مي خواندند و در طول سال چه شبهايي و روزهايي به گرسنگي مي گذرانديم و در همان وقت اموالي از فيء كه مخصوص ما اهل بيت بود مي رسيد ولي با فقر شديدي  داشتيم پيامبر گرامي </a:t>
            </a:r>
            <a:r>
              <a:rPr lang="en-US" dirty="0">
                <a:solidFill>
                  <a:srgbClr val="008000"/>
                </a:solidFill>
                <a:latin typeface="Arial" panose="020B0604020202020204" pitchFamily="34" charset="0"/>
                <a:ea typeface="Times New Roman" panose="02020603050405020304" pitchFamily="18" charset="0"/>
                <a:cs typeface="Taher" panose="00000400000000000000" pitchFamily="2" charset="-78"/>
                <a:sym typeface="Roumouz2" panose="05000000000000000000" pitchFamily="2" charset="2"/>
              </a:rPr>
              <a:t></a:t>
            </a:r>
            <a:r>
              <a:rPr lang="fa-IR" dirty="0">
                <a:solidFill>
                  <a:srgbClr val="008000"/>
                </a:solidFill>
                <a:latin typeface="Arial" panose="020B0604020202020204" pitchFamily="34" charset="0"/>
                <a:ea typeface="Times New Roman" panose="02020603050405020304" pitchFamily="18" charset="0"/>
                <a:cs typeface="Taher" panose="00000400000000000000" pitchFamily="2" charset="-78"/>
              </a:rPr>
              <a:t>  ايثار نموده و به خاطر تأليف  قلوب ، آنان را  بر ما اهل بيت خود مقدم مي داشتند</a:t>
            </a:r>
            <a:endParaRPr lang="en-US" dirty="0">
              <a:solidFill>
                <a:srgbClr val="008000"/>
              </a:solidFill>
              <a:effectLst/>
              <a:latin typeface="Arial" panose="020B0604020202020204" pitchFamily="34" charset="0"/>
              <a:ea typeface="Times New Roman" panose="02020603050405020304" pitchFamily="18" charset="0"/>
              <a:cs typeface="Taher" panose="00000400000000000000" pitchFamily="2" charset="-78"/>
            </a:endParaRPr>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b="1" dirty="0" smtClean="0"/>
              <a:t>تحليل روايت مورد استدلال وهابيون</a:t>
            </a:r>
            <a:endParaRPr lang="en-US" sz="3600" b="1" dirty="0"/>
          </a:p>
        </p:txBody>
      </p:sp>
    </p:spTree>
    <p:extLst>
      <p:ext uri="{BB962C8B-B14F-4D97-AF65-F5344CB8AC3E}">
        <p14:creationId xmlns:p14="http://schemas.microsoft.com/office/powerpoint/2010/main" val="27886384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sz="4000" dirty="0">
                <a:ln>
                  <a:solidFill>
                    <a:srgbClr val="FF0000"/>
                  </a:solidFill>
                </a:ln>
                <a:latin typeface="A Nahar-Bold" panose="020B0800040000020004" pitchFamily="34" charset="-78"/>
                <a:ea typeface="A Nahar-Bold" panose="020B0800040000020004" pitchFamily="34" charset="-78"/>
                <a:cs typeface="A Nahar-Bold" panose="020B0800040000020004" pitchFamily="34" charset="-78"/>
              </a:rPr>
              <a:t>روايت و اثبات در از شاخه هاي خرما:</a:t>
            </a:r>
            <a:endParaRPr lang="en-US" sz="4000" dirty="0">
              <a:ln>
                <a:solidFill>
                  <a:srgbClr val="FF0000"/>
                </a:solidFill>
              </a:ln>
              <a:latin typeface="A Nahar-Bold" panose="020B0800040000020004" pitchFamily="34" charset="-78"/>
              <a:ea typeface="A Nahar-Bold" panose="020B0800040000020004" pitchFamily="34" charset="-78"/>
              <a:cs typeface="A Nahar-Bold" panose="020B0800040000020004" pitchFamily="34" charset="-78"/>
            </a:endParaRPr>
          </a:p>
          <a:p>
            <a:r>
              <a:rPr lang="fa-IR" b="0" dirty="0" smtClean="0"/>
              <a:t>ثانيا: حضرت امير </a:t>
            </a:r>
            <a:r>
              <a:rPr lang="en-US" b="0" dirty="0" smtClean="0">
                <a:sym typeface="Roumouz" panose="05000000000000000000" pitchFamily="2" charset="2"/>
              </a:rPr>
              <a:t></a:t>
            </a:r>
            <a:r>
              <a:rPr lang="fa-IR" b="0" dirty="0" smtClean="0"/>
              <a:t> داشتن درب خانه را نه تنها نفي نمي كند بلكه با صراحت مي فرمايد كه درب خانه هاي ما از شاخه درخت خرما و امثال آن بود: </a:t>
            </a:r>
            <a:r>
              <a:rPr lang="fa-IR" b="0" dirty="0" smtClean="0">
                <a:solidFill>
                  <a:srgbClr val="0000FF"/>
                </a:solidFill>
                <a:effectLst>
                  <a:glow rad="139700">
                    <a:schemeClr val="accent6">
                      <a:satMod val="175000"/>
                      <a:alpha val="40000"/>
                    </a:schemeClr>
                  </a:glow>
                </a:effectLst>
              </a:rPr>
              <a:t>وَ</a:t>
            </a:r>
            <a:r>
              <a:rPr lang="fa-IR" dirty="0" smtClean="0">
                <a:solidFill>
                  <a:srgbClr val="0000FF"/>
                </a:solidFill>
                <a:effectLst>
                  <a:glow rad="139700">
                    <a:schemeClr val="accent6">
                      <a:satMod val="175000"/>
                      <a:alpha val="40000"/>
                    </a:schemeClr>
                  </a:glow>
                </a:effectLst>
              </a:rPr>
              <a:t> نَحْنُ أَهْلُ بَيْتِ مُحَمَّدٍ ص لَا سُقُوفَ لِبُيُوتِنَا وَ لَا أَبْوَابَ وَ لَا سُتُورَ إِلَّا الْجَرَائِدُ وَ مَا أَشْبَهَهَا.</a:t>
            </a:r>
            <a:endParaRPr lang="en-US" dirty="0" smtClean="0">
              <a:solidFill>
                <a:srgbClr val="0000FF"/>
              </a:solidFill>
              <a:effectLst>
                <a:glow rad="139700">
                  <a:schemeClr val="accent6">
                    <a:satMod val="175000"/>
                    <a:alpha val="40000"/>
                  </a:schemeClr>
                </a:glow>
              </a:effectLst>
            </a:endParaRPr>
          </a:p>
          <a:p>
            <a:r>
              <a:rPr lang="fa-IR" dirty="0" smtClean="0"/>
              <a:t>در </a:t>
            </a:r>
            <a:r>
              <a:rPr lang="fa-IR" dirty="0"/>
              <a:t>لسان العرب آمده است:  </a:t>
            </a:r>
            <a:r>
              <a:rPr lang="fa-IR" dirty="0" smtClean="0">
                <a:solidFill>
                  <a:srgbClr val="0000FF"/>
                </a:solidFill>
                <a:effectLst>
                  <a:glow rad="139700">
                    <a:schemeClr val="accent6">
                      <a:satMod val="175000"/>
                      <a:alpha val="40000"/>
                    </a:schemeClr>
                  </a:glow>
                </a:effectLst>
              </a:rPr>
              <a:t>الجَريدة: سَعفة طويلة رطبة؛ قال الفارسي: هي رطبةً سفعةٌ و يابسةً جريدةٌ؛ و قيل: الجريدة للنخلة كالقضيب للشجرة.</a:t>
            </a:r>
            <a:endParaRPr lang="en-US" dirty="0" smtClean="0">
              <a:solidFill>
                <a:srgbClr val="0000FF"/>
              </a:solidFill>
              <a:effectLst>
                <a:glow rad="139700">
                  <a:schemeClr val="accent6">
                    <a:satMod val="175000"/>
                    <a:alpha val="40000"/>
                  </a:schemeClr>
                </a:glow>
              </a:effectLst>
            </a:endParaRPr>
          </a:p>
          <a:p>
            <a:r>
              <a:rPr lang="fa-IR" dirty="0" smtClean="0">
                <a:ln>
                  <a:solidFill>
                    <a:srgbClr val="00B050"/>
                  </a:solidFill>
                </a:ln>
              </a:rPr>
              <a:t>جريده شاخه طولاني تر را گويند وفارسي گفته است: اگر شاخه نخل تر باشد او را سعفه گويند و اگر خشگ باشد او را جريده نامند و گفته اند كه جريده براي نخل، همانند شاخته براي درخت است.</a:t>
            </a:r>
            <a:endParaRPr lang="en-US" dirty="0" smtClean="0">
              <a:ln>
                <a:solidFill>
                  <a:srgbClr val="00B050"/>
                </a:solidFill>
              </a:ln>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تحليل روايت مورد استدلال وهابيون</a:t>
            </a:r>
            <a:endParaRPr lang="en-US" sz="3600" b="1" dirty="0"/>
          </a:p>
        </p:txBody>
      </p:sp>
    </p:spTree>
    <p:extLst>
      <p:ext uri="{BB962C8B-B14F-4D97-AF65-F5344CB8AC3E}">
        <p14:creationId xmlns:p14="http://schemas.microsoft.com/office/powerpoint/2010/main" val="22110474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sz="4000" dirty="0">
                <a:ln>
                  <a:solidFill>
                    <a:srgbClr val="FF0000"/>
                  </a:solidFill>
                </a:ln>
                <a:latin typeface="A Nahar-Bold" panose="020B0800040000020004" pitchFamily="34" charset="-78"/>
                <a:ea typeface="A Nahar-Bold" panose="020B0800040000020004" pitchFamily="34" charset="-78"/>
                <a:cs typeface="A Nahar-Bold" panose="020B0800040000020004" pitchFamily="34" charset="-78"/>
              </a:rPr>
              <a:t>درب خانه مسلمانان در كتاب و </a:t>
            </a:r>
            <a:r>
              <a:rPr lang="fa-IR" sz="4000" dirty="0" smtClean="0">
                <a:ln>
                  <a:solidFill>
                    <a:srgbClr val="FF0000"/>
                  </a:solidFill>
                </a:ln>
                <a:latin typeface="A Nahar-Bold" panose="020B0800040000020004" pitchFamily="34" charset="-78"/>
                <a:ea typeface="A Nahar-Bold" panose="020B0800040000020004" pitchFamily="34" charset="-78"/>
                <a:cs typeface="A Nahar-Bold" panose="020B0800040000020004" pitchFamily="34" charset="-78"/>
              </a:rPr>
              <a:t>سنت:</a:t>
            </a:r>
            <a:endParaRPr lang="en-US" sz="4000" dirty="0">
              <a:ln>
                <a:solidFill>
                  <a:srgbClr val="FF0000"/>
                </a:solidFill>
              </a:ln>
              <a:latin typeface="A Nahar-Bold" panose="020B0800040000020004" pitchFamily="34" charset="-78"/>
              <a:ea typeface="A Nahar-Bold" panose="020B0800040000020004" pitchFamily="34" charset="-78"/>
              <a:cs typeface="A Nahar-Bold" panose="020B0800040000020004" pitchFamily="34" charset="-78"/>
            </a:endParaRPr>
          </a:p>
          <a:p>
            <a:r>
              <a:rPr lang="fa-IR" dirty="0"/>
              <a:t> وثالثا:  وهابيون براي سخن خود كه خانه هاي مدينه درب نداشت ،  نه تنها هيچگونه دليل و شاهد نياوردند و فقط ادعاي خالي بود؛ بلكه با مراجعه به </a:t>
            </a:r>
            <a:r>
              <a:rPr lang="fa-IR" dirty="0" smtClean="0"/>
              <a:t>قرآن و كتب اهل </a:t>
            </a:r>
            <a:r>
              <a:rPr lang="fa-IR" dirty="0"/>
              <a:t>سنت و شيعه ثابت مي شود كه منازل مدينه بويژه خانه هاي پيامبر گرامي </a:t>
            </a:r>
            <a:r>
              <a:rPr lang="en-US" dirty="0">
                <a:sym typeface="Roumouz2" panose="05000000000000000000" pitchFamily="2" charset="2"/>
              </a:rPr>
              <a:t></a:t>
            </a:r>
            <a:r>
              <a:rPr lang="fa-IR" dirty="0"/>
              <a:t> و همسران آن حضرت و هم چنين منزل حضرت فاطمه </a:t>
            </a:r>
            <a:r>
              <a:rPr lang="en-US" dirty="0">
                <a:sym typeface="Roumouz" panose="05000000000000000000" pitchFamily="2" charset="2"/>
              </a:rPr>
              <a:t></a:t>
            </a:r>
            <a:r>
              <a:rPr lang="fa-IR" dirty="0"/>
              <a:t> داراي درب چوبي بوده و در كتب اهل سنت حتي به نوع چوب هم اشاره شده </a:t>
            </a:r>
            <a:r>
              <a:rPr lang="fa-IR" dirty="0" smtClean="0"/>
              <a:t>است</a:t>
            </a:r>
            <a:endParaRPr lang="en-US" dirty="0"/>
          </a:p>
          <a:p>
            <a:endParaRPr lang="en-US" dirty="0"/>
          </a:p>
        </p:txBody>
      </p:sp>
      <p:sp>
        <p:nvSpPr>
          <p:cNvPr id="2" name="Title 1"/>
          <p:cNvSpPr>
            <a:spLocks noGrp="1"/>
          </p:cNvSpPr>
          <p:nvPr>
            <p:ph type="title"/>
          </p:nvPr>
        </p:nvSpPr>
        <p:spPr>
          <a:xfrm>
            <a:off x="-37505" y="-32429"/>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درب خانه مسلمانان در كتاب و سنت:</a:t>
            </a:r>
            <a:endParaRPr lang="en-US" sz="3600" dirty="0"/>
          </a:p>
        </p:txBody>
      </p:sp>
      <p:sp>
        <p:nvSpPr>
          <p:cNvPr id="9" name="Right Arrow 8">
            <a:hlinkClick r:id="rId3" action="ppaction://hlinksldjump"/>
          </p:cNvPr>
          <p:cNvSpPr/>
          <p:nvPr/>
        </p:nvSpPr>
        <p:spPr>
          <a:xfrm>
            <a:off x="-36512" y="-2738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1760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ln>
                  <a:solidFill>
                    <a:srgbClr val="FF0000"/>
                  </a:solidFill>
                </a:ln>
                <a:effectLst>
                  <a:glow rad="139700">
                    <a:schemeClr val="accent3">
                      <a:satMod val="175000"/>
                      <a:alpha val="40000"/>
                    </a:schemeClr>
                  </a:glow>
                </a:effectLst>
                <a:cs typeface="Titr" pitchFamily="2" charset="-78"/>
              </a:rPr>
              <a:t>1 -  كليد </a:t>
            </a:r>
            <a:r>
              <a:rPr lang="fa-IR" dirty="0" smtClean="0">
                <a:ln>
                  <a:solidFill>
                    <a:srgbClr val="FF0000"/>
                  </a:solidFill>
                </a:ln>
                <a:effectLst>
                  <a:glow rad="139700">
                    <a:schemeClr val="accent3">
                      <a:satMod val="175000"/>
                      <a:alpha val="40000"/>
                    </a:schemeClr>
                  </a:glow>
                </a:effectLst>
                <a:cs typeface="Titr" pitchFamily="2" charset="-78"/>
              </a:rPr>
              <a:t>خانه‌هاي </a:t>
            </a:r>
            <a:r>
              <a:rPr lang="fa-IR" dirty="0">
                <a:ln>
                  <a:solidFill>
                    <a:srgbClr val="FF0000"/>
                  </a:solidFill>
                </a:ln>
                <a:effectLst>
                  <a:glow rad="139700">
                    <a:schemeClr val="accent3">
                      <a:satMod val="175000"/>
                      <a:alpha val="40000"/>
                    </a:schemeClr>
                  </a:glow>
                </a:effectLst>
                <a:cs typeface="Titr" pitchFamily="2" charset="-78"/>
              </a:rPr>
              <a:t>مسلمين </a:t>
            </a:r>
            <a:r>
              <a:rPr lang="fa-IR" dirty="0" smtClean="0">
                <a:ln>
                  <a:solidFill>
                    <a:srgbClr val="FF0000"/>
                  </a:solidFill>
                </a:ln>
                <a:effectLst>
                  <a:glow rad="139700">
                    <a:schemeClr val="accent3">
                      <a:satMod val="175000"/>
                      <a:alpha val="40000"/>
                    </a:schemeClr>
                  </a:glow>
                </a:effectLst>
                <a:cs typeface="Titr" pitchFamily="2" charset="-78"/>
              </a:rPr>
              <a:t>درقرآن:</a:t>
            </a:r>
            <a:endParaRPr lang="en-US" dirty="0">
              <a:ln>
                <a:solidFill>
                  <a:srgbClr val="FF0000"/>
                </a:solidFill>
              </a:ln>
              <a:effectLst>
                <a:glow rad="139700">
                  <a:schemeClr val="accent3">
                    <a:satMod val="175000"/>
                    <a:alpha val="40000"/>
                  </a:schemeClr>
                </a:glow>
              </a:effectLst>
              <a:cs typeface="Titr" pitchFamily="2" charset="-78"/>
            </a:endParaRPr>
          </a:p>
          <a:p>
            <a:r>
              <a:rPr lang="fa-IR" dirty="0"/>
              <a:t>لَيسَ عَلَي الْأَعْمَي حَرَجٌ وَلَا عَلَي الْأَعْرَجِ حَرَجٌ وَلَا عَلَي الْمَرِيضِ حَرَجٌ وَلَا عَلَي أَنْفُسِكُمْ أَنْ تَأْكُلُوا مِنْ بُيوتِكُمْ أَوْ بُيوتِ آبَائِكُمْ أَوْ بُيوتِ أُمَّهَاتِكُمْ أَوْ بُيوتِ إِخْوَانِكُمْ أَوْ بُيوتِ أَخَوَاتِكُمْ أَوْ بُيوتِ أَعْمَامِكُمْ أَوْ بُيوتِ عَمَّاتِكُمْ أَوْ بُيوتِ أَخْوَالِكُمْ أَوْ بُيوتِ خَالَاتِكُمْ </a:t>
            </a:r>
            <a:r>
              <a:rPr lang="fa-IR" dirty="0">
                <a:ln>
                  <a:solidFill>
                    <a:srgbClr val="FF0000"/>
                  </a:solidFill>
                </a:ln>
              </a:rPr>
              <a:t>أَوْ مَا مَلَكْتُمْ مَفَاتِحَهُ </a:t>
            </a:r>
            <a:r>
              <a:rPr lang="fa-IR" dirty="0"/>
              <a:t>أَوْ صَدِيقِكُمْ لَيسَ عَلَيكُمْ جُنَاحٌ أَنْ تَأْكُلُوا جَمِيعًا أَوْ أَشْتَاتًا فَإِذَا دَخَلْتُمْ بُيوتًا فَسَلِّمُوا عَلَي أَنْفُسِكُمْ تَحِيةً مِنْ عِنْدِ اللَّهِ مُبَارَكَةً طَيبَةً كَذَلِكَ يبَينُ اللَّهُ لَكُمُ الْآياتِ لَعَلَّكُمْ </a:t>
            </a:r>
            <a:r>
              <a:rPr lang="fa-IR" dirty="0" smtClean="0"/>
              <a:t>تَعْقِلُونَ}.</a:t>
            </a:r>
            <a:r>
              <a:rPr lang="fa-IR" dirty="0" smtClean="0">
                <a:solidFill>
                  <a:srgbClr val="FF0000"/>
                </a:solidFill>
              </a:rPr>
              <a:t> النور: 61.</a:t>
            </a:r>
          </a:p>
          <a:p>
            <a:pPr indent="180340" algn="justLow"/>
            <a:r>
              <a:rPr lang="fa-IR" sz="28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بر نابينا و افراد لنگ و بيمار گناهى نيست (كه با شما هم غذا شوند)، و بر شما نيز گناهى نيست كه از خانه‏هاى خودتان [بدون اجازه خاصّى‏] غذا بخوريد و همچنين خانه‏هاى پدرانتان ... يا خانه‏اى كه كليدش در اختيار شماست، يا خانه‏هاى دوستانتان، بر شما گناهى نيست كه به طور دسته‏جمعى يا جداگانه غذا بخوريد .</a:t>
            </a:r>
            <a:endParaRPr lang="en-US" sz="200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solidFill>
                <a:srgbClr val="FF0000"/>
              </a:solidFill>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درب خانه مسلمانان در كتاب و سنت:</a:t>
            </a:r>
            <a:endParaRPr lang="en-US" sz="3600" b="1" dirty="0"/>
          </a:p>
        </p:txBody>
      </p:sp>
    </p:spTree>
    <p:extLst>
      <p:ext uri="{BB962C8B-B14F-4D97-AF65-F5344CB8AC3E}">
        <p14:creationId xmlns:p14="http://schemas.microsoft.com/office/powerpoint/2010/main" val="39012438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spcBef>
                <a:spcPts val="1200"/>
              </a:spcBef>
              <a:spcAft>
                <a:spcPts val="600"/>
              </a:spcAft>
              <a:tabLst>
                <a:tab pos="4235450" algn="r"/>
              </a:tabLst>
            </a:pPr>
            <a:r>
              <a:rPr lang="fa-IR" dirty="0" smtClean="0">
                <a:ln>
                  <a:solidFill>
                    <a:srgbClr val="FF0000"/>
                  </a:solidFill>
                </a:ln>
                <a:effectLst>
                  <a:glow rad="139700">
                    <a:schemeClr val="accent3">
                      <a:satMod val="175000"/>
                      <a:alpha val="40000"/>
                    </a:schemeClr>
                  </a:glow>
                </a:effectLst>
                <a:cs typeface="Titr" pitchFamily="2" charset="-78"/>
              </a:rPr>
              <a:t>2</a:t>
            </a:r>
            <a:r>
              <a:rPr lang="fa-IR" dirty="0">
                <a:ln>
                  <a:solidFill>
                    <a:srgbClr val="FF0000"/>
                  </a:solidFill>
                </a:ln>
                <a:effectLst>
                  <a:glow rad="139700">
                    <a:schemeClr val="accent3">
                      <a:satMod val="175000"/>
                      <a:alpha val="40000"/>
                    </a:schemeClr>
                  </a:glow>
                </a:effectLst>
                <a:cs typeface="Titr" pitchFamily="2" charset="-78"/>
              </a:rPr>
              <a:t> -  دستور پيامبر (ص) به بستن  دَرِب منازل  :</a:t>
            </a:r>
            <a:endParaRPr lang="en-US" dirty="0">
              <a:ln>
                <a:solidFill>
                  <a:srgbClr val="FF0000"/>
                </a:solidFill>
              </a:ln>
              <a:effectLst>
                <a:glow rad="139700">
                  <a:schemeClr val="accent3">
                    <a:satMod val="175000"/>
                    <a:alpha val="40000"/>
                  </a:schemeClr>
                </a:glow>
              </a:effectLst>
              <a:cs typeface="Titr" pitchFamily="2" charset="-78"/>
            </a:endParaRPr>
          </a:p>
          <a:p>
            <a:pPr marL="180340" algn="justLow">
              <a:lnSpc>
                <a:spcPct val="120000"/>
              </a:lnSpc>
              <a:tabLst>
                <a:tab pos="4235450" algn="r"/>
              </a:tabLst>
            </a:pP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مسلم نيشابوري در صحيحش مي‌نويسد :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قَالَ أَبُو حُمَيْدٍ إِنَّمَا أُمِرَ بِالأَسْقِيَةِ أَنْ تُوكَأَ لَيْلاً </a:t>
            </a:r>
            <a:r>
              <a:rPr lang="fa-IR" dirty="0">
                <a:solidFill>
                  <a:srgbClr val="000080"/>
                </a:solidFill>
                <a:highlight>
                  <a:srgbClr val="FFFF00"/>
                </a:highlight>
                <a:latin typeface="Taher" panose="00000400000000000000" pitchFamily="2" charset="-78"/>
                <a:ea typeface="Times New Roman" panose="02020603050405020304" pitchFamily="18" charset="0"/>
                <a:cs typeface="Taher" panose="00000400000000000000" pitchFamily="2" charset="-78"/>
              </a:rPr>
              <a:t>وَبِالأَبْوَابِ أَنْ تُغْلَقَ لَيْلاً</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 </a:t>
            </a:r>
            <a:r>
              <a:rPr lang="fa-IR" dirty="0" smtClean="0">
                <a:solidFill>
                  <a:srgbClr val="000080"/>
                </a:solidFill>
                <a:latin typeface="Taher" panose="00000400000000000000" pitchFamily="2" charset="-78"/>
                <a:ea typeface="Times New Roman" panose="02020603050405020304" pitchFamily="18" charset="0"/>
                <a:cs typeface="Taher" panose="00000400000000000000" pitchFamily="2" charset="-78"/>
              </a:rPr>
              <a:t>.</a:t>
            </a:r>
            <a:endParaRPr lang="en-US"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algn="justLow">
              <a:tabLst>
                <a:tab pos="4235450" algn="r"/>
              </a:tabLst>
            </a:pPr>
            <a:r>
              <a:rPr lang="fa-IR"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ابو حميد مى‌گويد: پيامبر به ما امر كرد كه شب‌ها ظروف آب را در گوشه‌اى قرار دهيم و نيز دستور داد كه شب‌هنگام درها را ببنديم.</a:t>
            </a:r>
            <a:endParaRPr lang="en-US" sz="2400" dirty="0">
              <a:solidFill>
                <a:srgbClr val="008000"/>
              </a:solidFill>
              <a:effectLst/>
              <a:latin typeface="Times New Roman" panose="02020603050405020304" pitchFamily="18" charset="0"/>
              <a:ea typeface="Times New Roman" panose="02020603050405020304" pitchFamily="18" charset="0"/>
              <a:cs typeface="Taher" panose="00000400000000000000" pitchFamily="2" charset="-78"/>
            </a:endParaRPr>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درب خانه مسلمانان در كتاب و سنت:</a:t>
            </a:r>
            <a:endParaRPr lang="en-US" sz="3600" b="1" dirty="0"/>
          </a:p>
        </p:txBody>
      </p:sp>
      <p:sp>
        <p:nvSpPr>
          <p:cNvPr id="6" name="Rectangle 5"/>
          <p:cNvSpPr/>
          <p:nvPr/>
        </p:nvSpPr>
        <p:spPr>
          <a:xfrm>
            <a:off x="35496" y="3615407"/>
            <a:ext cx="5347939"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400" dirty="0">
                <a:solidFill>
                  <a:schemeClr val="tx1"/>
                </a:solidFill>
                <a:latin typeface="Taher" panose="00000400000000000000" pitchFamily="2" charset="-78"/>
                <a:ea typeface="Times New Roman" panose="02020603050405020304" pitchFamily="18" charset="0"/>
                <a:cs typeface="Taher" panose="00000400000000000000" pitchFamily="2" charset="-78"/>
              </a:rPr>
              <a:t> </a:t>
            </a:r>
            <a:r>
              <a:rPr lang="fa-IR" sz="24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صحيح مسلم ، مسلم النيسابوري ، ج 6 ص 105 ، ح 5136</a:t>
            </a:r>
            <a:endParaRPr lang="en-US" sz="2400" dirty="0">
              <a:solidFill>
                <a:schemeClr val="tx1"/>
              </a:solidFill>
            </a:endParaRPr>
          </a:p>
        </p:txBody>
      </p:sp>
    </p:spTree>
    <p:extLst>
      <p:ext uri="{BB962C8B-B14F-4D97-AF65-F5344CB8AC3E}">
        <p14:creationId xmlns:p14="http://schemas.microsoft.com/office/powerpoint/2010/main" val="7092989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spcBef>
                <a:spcPts val="1200"/>
              </a:spcBef>
              <a:spcAft>
                <a:spcPts val="600"/>
              </a:spcAft>
              <a:tabLst>
                <a:tab pos="4235450" algn="r"/>
              </a:tabLst>
            </a:pPr>
            <a:r>
              <a:rPr lang="fa-IR" dirty="0">
                <a:ln>
                  <a:solidFill>
                    <a:srgbClr val="FF0000"/>
                  </a:solidFill>
                </a:ln>
                <a:effectLst>
                  <a:glow rad="139700">
                    <a:schemeClr val="accent3">
                      <a:satMod val="175000"/>
                      <a:alpha val="40000"/>
                    </a:schemeClr>
                  </a:glow>
                </a:effectLst>
                <a:cs typeface="Titr" pitchFamily="2" charset="-78"/>
              </a:rPr>
              <a:t>3 - خانه هاي پيامبر (ص)  از چوب درخت سرو :</a:t>
            </a:r>
            <a:endParaRPr lang="en-US" dirty="0">
              <a:ln>
                <a:solidFill>
                  <a:srgbClr val="FF0000"/>
                </a:solidFill>
              </a:ln>
              <a:effectLst>
                <a:glow rad="139700">
                  <a:schemeClr val="accent3">
                    <a:satMod val="175000"/>
                    <a:alpha val="40000"/>
                  </a:schemeClr>
                </a:glow>
              </a:effectLst>
              <a:cs typeface="Titr" pitchFamily="2" charset="-78"/>
            </a:endParaRPr>
          </a:p>
          <a:p>
            <a:pPr marL="180340" algn="justLow">
              <a:tabLst>
                <a:tab pos="4235450" algn="r"/>
              </a:tabLst>
            </a:pP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ابن كثير دمشقي به نقل از حسن بصري مي‌نويسد : </a:t>
            </a:r>
            <a:r>
              <a:rPr lang="ar-SA" dirty="0">
                <a:solidFill>
                  <a:srgbClr val="000000"/>
                </a:solidFill>
                <a:latin typeface="Calibri" panose="020F0502020204030204" pitchFamily="34" charset="0"/>
                <a:ea typeface="Calibri" panose="020F0502020204030204" pitchFamily="34" charset="0"/>
                <a:cs typeface="Taher" panose="00000400000000000000" pitchFamily="2" charset="-78"/>
              </a:rPr>
              <a:t>وكانت حجره من شعر مربوطة بخشب من عرعر قال وفي تاريخ البخاري أن بابه عليه السلام كان يقرع بالاظافير </a:t>
            </a:r>
            <a:r>
              <a:rPr lang="ar-SA" dirty="0">
                <a:ln>
                  <a:solidFill>
                    <a:srgbClr val="FF0000"/>
                  </a:solidFill>
                </a:ln>
                <a:solidFill>
                  <a:srgbClr val="000000"/>
                </a:solidFill>
                <a:latin typeface="Calibri" panose="020F0502020204030204" pitchFamily="34" charset="0"/>
                <a:ea typeface="Calibri" panose="020F0502020204030204" pitchFamily="34" charset="0"/>
                <a:cs typeface="Taher" panose="00000400000000000000" pitchFamily="2" charset="-78"/>
              </a:rPr>
              <a:t>فدل على أنه لم يكن لابوابه حلق </a:t>
            </a:r>
            <a:r>
              <a:rPr lang="ar-SA" dirty="0" smtClean="0">
                <a:solidFill>
                  <a:srgbClr val="000000"/>
                </a:solidFill>
                <a:latin typeface="Calibri" panose="020F0502020204030204" pitchFamily="34" charset="0"/>
                <a:ea typeface="Calibri" panose="020F0502020204030204" pitchFamily="34" charset="0"/>
                <a:cs typeface="Taher" panose="00000400000000000000" pitchFamily="2" charset="-78"/>
              </a:rPr>
              <a:t>.</a:t>
            </a:r>
            <a:endParaRPr lang="en-US"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algn="justLow">
              <a:tabLst>
                <a:tab pos="4235450" algn="r"/>
              </a:tabLst>
            </a:pPr>
            <a:r>
              <a:rPr lang="fa-IR"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حجره‌هاي رسول خدا </a:t>
            </a:r>
            <a:r>
              <a:rPr lang="en-US" sz="2400" dirty="0">
                <a:solidFill>
                  <a:srgbClr val="008000"/>
                </a:solidFill>
                <a:latin typeface="Times New Roman" panose="02020603050405020304" pitchFamily="18" charset="0"/>
                <a:ea typeface="Times New Roman" panose="02020603050405020304" pitchFamily="18" charset="0"/>
                <a:cs typeface="Taher" panose="00000400000000000000" pitchFamily="2" charset="-78"/>
                <a:sym typeface="Roumouz" panose="05000000000000000000" pitchFamily="2" charset="2"/>
              </a:rPr>
              <a:t></a:t>
            </a:r>
            <a:r>
              <a:rPr lang="fa-IR"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  از شاخه و چوب عَرعَر به وسيله مو بافته شده بود ، و در تاريخ بخاري آمده است: درِ خانه پيامبر را با نُك انگشتان و ناخن‌ها مي‌زدند و اين دلالت بر اين دارد كه حلقه‌هايي براي كوبيدن بر در نداشته است .</a:t>
            </a:r>
            <a:endParaRPr lang="en-US" sz="240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درب خانه مسلمانان در كتاب و سنت:</a:t>
            </a:r>
            <a:endParaRPr lang="en-US" sz="3600" b="1" dirty="0"/>
          </a:p>
        </p:txBody>
      </p:sp>
      <p:sp>
        <p:nvSpPr>
          <p:cNvPr id="6" name="Rectangle 5"/>
          <p:cNvSpPr/>
          <p:nvPr/>
        </p:nvSpPr>
        <p:spPr>
          <a:xfrm>
            <a:off x="207387" y="4509120"/>
            <a:ext cx="3068469"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ar-SA" sz="2400" dirty="0">
                <a:solidFill>
                  <a:schemeClr val="tx1"/>
                </a:solidFill>
                <a:latin typeface="Calibri" panose="020F0502020204030204" pitchFamily="34" charset="0"/>
                <a:ea typeface="Calibri" panose="020F0502020204030204" pitchFamily="34" charset="0"/>
                <a:cs typeface="Taher" panose="00000400000000000000" pitchFamily="2" charset="-78"/>
              </a:rPr>
              <a:t> </a:t>
            </a:r>
            <a:r>
              <a:rPr lang="fa-IR" sz="24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البداية والنهاية ، ج 3 ، ص 221.</a:t>
            </a:r>
            <a:endParaRPr lang="en-US" sz="2400" dirty="0">
              <a:solidFill>
                <a:schemeClr val="tx1"/>
              </a:solidFill>
            </a:endParaRPr>
          </a:p>
        </p:txBody>
      </p:sp>
    </p:spTree>
    <p:extLst>
      <p:ext uri="{BB962C8B-B14F-4D97-AF65-F5344CB8AC3E}">
        <p14:creationId xmlns:p14="http://schemas.microsoft.com/office/powerpoint/2010/main" val="420939644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endParaRPr lang="fa-IR" dirty="0" smtClean="0"/>
          </a:p>
          <a:p>
            <a:r>
              <a:rPr lang="fa-IR" dirty="0" smtClean="0"/>
              <a:t>روی </a:t>
            </a:r>
            <a:r>
              <a:rPr lang="fa-IR" dirty="0"/>
              <a:t>الكليني عن أبي عبد اللّه  </a:t>
            </a:r>
            <a:r>
              <a:rPr lang="fa-IR" dirty="0" smtClean="0"/>
              <a:t>× ، </a:t>
            </a:r>
            <a:r>
              <a:rPr lang="fa-IR" dirty="0"/>
              <a:t>قال:...</a:t>
            </a:r>
            <a:r>
              <a:rPr lang="fa-IR" b="1" dirty="0"/>
              <a:t> وَ كَانَ جَبْرَئِيلُ عليه السلام يَأْتِيهَا فَيُحْسِنُ عَزَاءَهَا عَلَى أَبِيهَا وَ يُطَيِّبُ نَفْسَهَا وَ يُخْبِرُهَا عَنْ أَبِيهَا وَ مَكَانِهِ وَ يُخْبِرُهَا بِمَا يَكُونُ بَعْدَهَا فِي ذُرِّيَّتِهَا وَ كَانَ عَلِيٌّ عليه السلام يَكْتُبُ ذَلِكَ فَهَذَا مُصْحَفُ فَاطِمَةَ سلام الله عليها. </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نزول جبرئيل و اخبار از آينده</a:t>
            </a:r>
            <a:endParaRPr lang="en-US" b="1" dirty="0"/>
          </a:p>
        </p:txBody>
      </p:sp>
      <p:sp>
        <p:nvSpPr>
          <p:cNvPr id="6" name="Rectangle 5"/>
          <p:cNvSpPr/>
          <p:nvPr/>
        </p:nvSpPr>
        <p:spPr>
          <a:xfrm>
            <a:off x="395536" y="3481844"/>
            <a:ext cx="303159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الكافي ج 1   ص 241 ح </a:t>
            </a:r>
            <a:r>
              <a:rPr lang="fa-IR" sz="2800" dirty="0"/>
              <a:t>5</a:t>
            </a:r>
            <a:r>
              <a:rPr lang="ar-SA" sz="2800" dirty="0"/>
              <a:t>.</a:t>
            </a:r>
            <a:endParaRPr lang="en-US" sz="2800" dirty="0"/>
          </a:p>
        </p:txBody>
      </p:sp>
      <p:sp>
        <p:nvSpPr>
          <p:cNvPr id="5" name="Right Arrow 4">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526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spcBef>
                <a:spcPts val="1200"/>
              </a:spcBef>
              <a:spcAft>
                <a:spcPts val="600"/>
              </a:spcAft>
              <a:tabLst>
                <a:tab pos="4235450" algn="r"/>
              </a:tabLst>
            </a:pPr>
            <a:r>
              <a:rPr lang="fa-IR" dirty="0">
                <a:ln>
                  <a:solidFill>
                    <a:srgbClr val="FF0000"/>
                  </a:solidFill>
                </a:ln>
                <a:effectLst>
                  <a:glow rad="139700">
                    <a:schemeClr val="accent3">
                      <a:satMod val="175000"/>
                      <a:alpha val="40000"/>
                    </a:schemeClr>
                  </a:glow>
                </a:effectLst>
                <a:cs typeface="Titr" pitchFamily="2" charset="-78"/>
              </a:rPr>
              <a:t>4 -  خانه عائشه از چوب درخت سرو :</a:t>
            </a:r>
            <a:endParaRPr lang="en-US" dirty="0">
              <a:ln>
                <a:solidFill>
                  <a:srgbClr val="FF0000"/>
                </a:solidFill>
              </a:ln>
              <a:effectLst>
                <a:glow rad="139700">
                  <a:schemeClr val="accent3">
                    <a:satMod val="175000"/>
                    <a:alpha val="40000"/>
                  </a:schemeClr>
                </a:glow>
              </a:effectLst>
              <a:cs typeface="Titr" pitchFamily="2" charset="-78"/>
            </a:endParaRPr>
          </a:p>
          <a:p>
            <a:pPr marL="180340" algn="justLow">
              <a:tabLst>
                <a:tab pos="4235450" algn="r"/>
              </a:tabLst>
            </a:pP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بخاري در ادب المفرد مي‌نويسد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 </a:t>
            </a:r>
            <a:r>
              <a:rPr lang="fa-IR" dirty="0" smtClean="0">
                <a:solidFill>
                  <a:srgbClr val="000080"/>
                </a:solidFill>
                <a:latin typeface="Taher" panose="00000400000000000000" pitchFamily="2" charset="-78"/>
                <a:ea typeface="Times New Roman" panose="02020603050405020304" pitchFamily="18" charset="0"/>
                <a:cs typeface="Taher" panose="00000400000000000000" pitchFamily="2" charset="-78"/>
              </a:rPr>
              <a:t>عن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محمد بن هلال أنه رأى حجر أزواج النبي </a:t>
            </a:r>
            <a:r>
              <a:rPr lang="fa-IR" dirty="0" smtClean="0">
                <a:solidFill>
                  <a:srgbClr val="000080"/>
                </a:solidFill>
                <a:latin typeface="Taher" panose="00000400000000000000" pitchFamily="2" charset="-78"/>
                <a:ea typeface="Times New Roman" panose="02020603050405020304" pitchFamily="18" charset="0"/>
                <a:cs typeface="Taher" panose="00000400000000000000" pitchFamily="2" charset="-78"/>
              </a:rPr>
              <a:t>(ص)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من جريد مستورة بمسوح الشعر فسألته عن بيت عائشة فقال كان بابه من وجهة الشام فقلت مصراعا كان أو مصراعين قال كان بابا واحدا قلت من أي شيء كان قال من عرعر أو ساج .</a:t>
            </a: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 </a:t>
            </a:r>
            <a:endParaRPr lang="fa-IR" dirty="0" smtClean="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algn="justLow">
              <a:tabLst>
                <a:tab pos="4235450" algn="r"/>
              </a:tabLst>
            </a:pPr>
            <a:r>
              <a:rPr lang="fa-IR" sz="2800" b="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محمد </a:t>
            </a:r>
            <a:r>
              <a:rPr lang="fa-IR" sz="28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بن فُدَيك از محمد بن هلال نقل مي‌كند كه  خانه‌هاى همسران پيامبر را ديده است كه از جنس درخت خرما با پوششي بافته شده‌ از مو بوده است.</a:t>
            </a:r>
            <a:endParaRPr lang="en-US" sz="20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pPr algn="justLow">
              <a:tabLst>
                <a:tab pos="4235450" algn="r"/>
              </a:tabLst>
            </a:pPr>
            <a:r>
              <a:rPr lang="fa-IR" sz="28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ابن ابي فديك در ادامه مي‌گويد: از وى در باره خانه عائشه پرسيدم، گفت: درِ خانه ‌او به طرف شام باز مى‌شد. </a:t>
            </a:r>
            <a:r>
              <a:rPr lang="fa-IR" sz="2800" b="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پرسيدم:‌ </a:t>
            </a:r>
            <a:r>
              <a:rPr lang="fa-IR" sz="28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يك لنگه داشت يا دو لنگه؟ گفت: يك لنگه بيشتر نداشت، گفتم: جنسش از چه بود؟ گفت از چوب درخت سرو يا از نوع ساج كه از تخته سياه وسنگين هندي ساخته مي‌شد .</a:t>
            </a:r>
            <a:endParaRPr lang="en-US" sz="20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درب خانه مسلمانان در كتاب و سنت:</a:t>
            </a:r>
            <a:endParaRPr lang="en-US" sz="3600" b="1" dirty="0"/>
          </a:p>
        </p:txBody>
      </p:sp>
      <p:sp>
        <p:nvSpPr>
          <p:cNvPr id="9" name="Rectangle 8"/>
          <p:cNvSpPr/>
          <p:nvPr/>
        </p:nvSpPr>
        <p:spPr>
          <a:xfrm>
            <a:off x="35496" y="6279703"/>
            <a:ext cx="8621271"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4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الأدب المفرد ، ج 1 ، ص 272 ، تحقيق : محمد فؤاد عبدالباقي و إمتاع الأسماع ، ج 10 ص 93 .</a:t>
            </a:r>
            <a:endParaRPr lang="en-US" sz="2400" dirty="0">
              <a:solidFill>
                <a:schemeClr val="tx1"/>
              </a:solidFill>
            </a:endParaRPr>
          </a:p>
        </p:txBody>
      </p:sp>
    </p:spTree>
    <p:extLst>
      <p:ext uri="{BB962C8B-B14F-4D97-AF65-F5344CB8AC3E}">
        <p14:creationId xmlns:p14="http://schemas.microsoft.com/office/powerpoint/2010/main" val="1706391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spcBef>
                <a:spcPts val="1200"/>
              </a:spcBef>
              <a:spcAft>
                <a:spcPts val="600"/>
              </a:spcAft>
              <a:tabLst>
                <a:tab pos="4235450" algn="r"/>
              </a:tabLst>
            </a:pPr>
            <a:r>
              <a:rPr lang="fa-IR" dirty="0">
                <a:ln>
                  <a:solidFill>
                    <a:srgbClr val="FF0000"/>
                  </a:solidFill>
                </a:ln>
                <a:effectLst>
                  <a:glow rad="139700">
                    <a:schemeClr val="accent3">
                      <a:satMod val="175000"/>
                      <a:alpha val="40000"/>
                    </a:schemeClr>
                  </a:glow>
                </a:effectLst>
                <a:cs typeface="Titr" pitchFamily="2" charset="-78"/>
              </a:rPr>
              <a:t>5 – نگاه عائشه از درز </a:t>
            </a:r>
            <a:r>
              <a:rPr lang="fa-IR" dirty="0" smtClean="0">
                <a:ln>
                  <a:solidFill>
                    <a:srgbClr val="FF0000"/>
                  </a:solidFill>
                </a:ln>
                <a:effectLst>
                  <a:glow rad="139700">
                    <a:schemeClr val="accent3">
                      <a:satMod val="175000"/>
                      <a:alpha val="40000"/>
                    </a:schemeClr>
                  </a:glow>
                </a:effectLst>
                <a:cs typeface="Titr" pitchFamily="2" charset="-78"/>
              </a:rPr>
              <a:t>در:</a:t>
            </a:r>
            <a:endParaRPr lang="en-US" dirty="0">
              <a:ln>
                <a:solidFill>
                  <a:srgbClr val="FF0000"/>
                </a:solidFill>
              </a:ln>
              <a:effectLst>
                <a:glow rad="139700">
                  <a:schemeClr val="accent3">
                    <a:satMod val="175000"/>
                    <a:alpha val="40000"/>
                  </a:schemeClr>
                </a:glow>
              </a:effectLst>
              <a:cs typeface="Titr" pitchFamily="2" charset="-78"/>
            </a:endParaRPr>
          </a:p>
          <a:p>
            <a:pPr marL="180340" algn="justLow">
              <a:tabLst>
                <a:tab pos="4235450" algn="r"/>
              </a:tabLst>
            </a:pP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محمد بن اسماعيل بخاري در صحيح خود مي‌نويسد :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عن عَائِشَةَ رضي الله عنها تَقُولُ: لَمَّا جاء قَتْلُ زَيْدِ بن حَارِثَةَ وَجَعْفَرٍ وَعَبْدِ اللَّهِ بن رَوَاحَةَ جَلَسَ النبي صلى الله عليه وسلم يُعْرَفُ فيه الْحُزْنُ وأنا أَطَّلِعُ من شَقِّ الْبَابِ </a:t>
            </a:r>
            <a:r>
              <a:rPr lang="fa-IR" dirty="0" smtClean="0">
                <a:solidFill>
                  <a:srgbClr val="000080"/>
                </a:solidFill>
                <a:latin typeface="Taher" panose="00000400000000000000" pitchFamily="2" charset="-78"/>
                <a:ea typeface="Times New Roman" panose="02020603050405020304" pitchFamily="18" charset="0"/>
                <a:cs typeface="Taher" panose="00000400000000000000" pitchFamily="2" charset="-78"/>
              </a:rPr>
              <a:t>. </a:t>
            </a:r>
          </a:p>
          <a:p>
            <a:pPr marL="180340" algn="justLow">
              <a:tabLst>
                <a:tab pos="4235450" algn="r"/>
              </a:tabLst>
            </a:pPr>
            <a:r>
              <a:rPr lang="fa-IR"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عائشه </a:t>
            </a:r>
            <a:r>
              <a:rPr lang="fa-IR"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مي‌گويد: هنگامى که خبر شهادت جعفر بن أبي طالب و عبدالله بن</a:t>
            </a:r>
            <a:r>
              <a:rPr lang="fa-IR" sz="24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 </a:t>
            </a:r>
            <a:r>
              <a:rPr lang="fa-IR"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رواحه را آوردند؛ پيامبر بر زمين نشست و آثار حزن و اندوه در صورتش</a:t>
            </a:r>
            <a:r>
              <a:rPr lang="fa-IR" sz="24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 </a:t>
            </a:r>
            <a:r>
              <a:rPr lang="fa-IR"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نمايان شد، و من ازشكاف در ،  او را مى‌نگريستم.</a:t>
            </a:r>
            <a:endParaRPr lang="en-US" sz="240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درب خانه مسلمانان در كتاب و سنت:</a:t>
            </a:r>
            <a:endParaRPr lang="en-US" sz="3600" b="1" dirty="0"/>
          </a:p>
        </p:txBody>
      </p:sp>
      <p:sp>
        <p:nvSpPr>
          <p:cNvPr id="6" name="Rectangle 5"/>
          <p:cNvSpPr/>
          <p:nvPr/>
        </p:nvSpPr>
        <p:spPr>
          <a:xfrm>
            <a:off x="-10393" y="5589240"/>
            <a:ext cx="9183349" cy="53856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80340" algn="justLow" rtl="1">
              <a:tabLst>
                <a:tab pos="4235450" algn="r"/>
              </a:tabLst>
            </a:pPr>
            <a:r>
              <a:rPr lang="fa-IR" sz="2800" dirty="0">
                <a:solidFill>
                  <a:schemeClr val="tx1"/>
                </a:solidFill>
                <a:latin typeface="Taher" panose="00000400000000000000" pitchFamily="2" charset="-78"/>
                <a:ea typeface="Times New Roman" panose="02020603050405020304" pitchFamily="18" charset="0"/>
                <a:cs typeface="Taher" panose="00000400000000000000" pitchFamily="2" charset="-78"/>
              </a:rPr>
              <a:t> </a:t>
            </a:r>
            <a:r>
              <a:rPr lang="fa-IR" sz="24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صحيح البخاري ، ج 1 ، ص 440 ، ح 1243 ، بَاب</a:t>
            </a:r>
            <a:r>
              <a:rPr lang="fa-IR" sz="24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 </a:t>
            </a:r>
            <a:r>
              <a:rPr lang="fa-IR" sz="2800" dirty="0">
                <a:solidFill>
                  <a:srgbClr val="000000"/>
                </a:solidFill>
                <a:latin typeface="Arial" panose="020B0604020202020204" pitchFamily="34" charset="0"/>
                <a:ea typeface="Times New Roman" panose="02020603050405020304" pitchFamily="18" charset="0"/>
                <a:cs typeface="Taher" panose="00000400000000000000" pitchFamily="2" charset="-78"/>
              </a:rPr>
              <a:t>ما يُنْهَى عن النَّوْحِ وَالْبُكَاءِ وَالزَّجْرِ عن </a:t>
            </a:r>
            <a:r>
              <a:rPr lang="fa-IR" sz="2800"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ذلك</a:t>
            </a:r>
            <a:endParaRPr lang="en-US" sz="2800"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p:txBody>
      </p:sp>
    </p:spTree>
    <p:extLst>
      <p:ext uri="{BB962C8B-B14F-4D97-AF65-F5344CB8AC3E}">
        <p14:creationId xmlns:p14="http://schemas.microsoft.com/office/powerpoint/2010/main" val="7074193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spcBef>
                <a:spcPts val="1200"/>
              </a:spcBef>
              <a:spcAft>
                <a:spcPts val="600"/>
              </a:spcAft>
              <a:tabLst>
                <a:tab pos="4235450" algn="r"/>
              </a:tabLst>
            </a:pPr>
            <a:r>
              <a:rPr lang="fa-IR" dirty="0">
                <a:ln>
                  <a:solidFill>
                    <a:srgbClr val="FF0000"/>
                  </a:solidFill>
                </a:ln>
                <a:effectLst>
                  <a:glow rad="139700">
                    <a:schemeClr val="accent3">
                      <a:satMod val="175000"/>
                      <a:alpha val="40000"/>
                    </a:schemeClr>
                  </a:glow>
                </a:effectLst>
                <a:cs typeface="Titr" pitchFamily="2" charset="-78"/>
              </a:rPr>
              <a:t>6 -  پيامبر </a:t>
            </a:r>
            <a:r>
              <a:rPr lang="fa-IR" dirty="0" smtClean="0">
                <a:ln>
                  <a:solidFill>
                    <a:srgbClr val="FF0000"/>
                  </a:solidFill>
                </a:ln>
                <a:effectLst>
                  <a:glow rad="139700">
                    <a:schemeClr val="accent3">
                      <a:satMod val="175000"/>
                      <a:alpha val="40000"/>
                    </a:schemeClr>
                  </a:glow>
                </a:effectLst>
                <a:cs typeface="Titr" pitchFamily="2" charset="-78"/>
              </a:rPr>
              <a:t>اكرم (ص) </a:t>
            </a:r>
            <a:r>
              <a:rPr lang="en-US" dirty="0" smtClean="0">
                <a:ln>
                  <a:solidFill>
                    <a:srgbClr val="FF0000"/>
                  </a:solidFill>
                </a:ln>
                <a:effectLst>
                  <a:glow rad="139700">
                    <a:schemeClr val="accent3">
                      <a:satMod val="175000"/>
                      <a:alpha val="40000"/>
                    </a:schemeClr>
                  </a:glow>
                </a:effectLst>
                <a:cs typeface="Titr" pitchFamily="2" charset="-78"/>
              </a:rPr>
              <a:t> </a:t>
            </a:r>
            <a:r>
              <a:rPr lang="fa-IR" dirty="0">
                <a:ln>
                  <a:solidFill>
                    <a:srgbClr val="FF0000"/>
                  </a:solidFill>
                </a:ln>
                <a:effectLst>
                  <a:glow rad="139700">
                    <a:schemeClr val="accent3">
                      <a:satMod val="175000"/>
                      <a:alpha val="40000"/>
                    </a:schemeClr>
                  </a:glow>
                </a:effectLst>
                <a:cs typeface="Titr" pitchFamily="2" charset="-78"/>
              </a:rPr>
              <a:t>دَرِ خانه را </a:t>
            </a:r>
            <a:r>
              <a:rPr lang="fa-IR" dirty="0" smtClean="0">
                <a:ln>
                  <a:solidFill>
                    <a:srgbClr val="FF0000"/>
                  </a:solidFill>
                </a:ln>
                <a:effectLst>
                  <a:glow rad="139700">
                    <a:schemeClr val="accent3">
                      <a:satMod val="175000"/>
                      <a:alpha val="40000"/>
                    </a:schemeClr>
                  </a:glow>
                </a:effectLst>
                <a:cs typeface="Titr" pitchFamily="2" charset="-78"/>
              </a:rPr>
              <a:t>مي‌بندد:</a:t>
            </a:r>
            <a:endParaRPr lang="en-US" dirty="0">
              <a:ln>
                <a:solidFill>
                  <a:srgbClr val="FF0000"/>
                </a:solidFill>
              </a:ln>
              <a:effectLst>
                <a:glow rad="139700">
                  <a:schemeClr val="accent3">
                    <a:satMod val="175000"/>
                    <a:alpha val="40000"/>
                  </a:schemeClr>
                </a:glow>
              </a:effectLst>
              <a:cs typeface="Titr" pitchFamily="2" charset="-78"/>
            </a:endParaRPr>
          </a:p>
          <a:p>
            <a:pPr marL="180340" algn="justLow">
              <a:lnSpc>
                <a:spcPct val="120000"/>
              </a:lnSpc>
              <a:tabLst>
                <a:tab pos="4235450" algn="r"/>
              </a:tabLst>
            </a:pP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در داستان ازدواج فاطمه زهرا و امير المؤمنين عليهما السلام آمده است : </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ثُمَّ دَعَا عَلِيّاً عليه السلام فَصَنَعَ بِهِ كَمَا صَنَعَ بِهَا ثُمَّ دَعَا لَهُ كَمَا دَعَا لَهَا ثُمَّ قَالَ قُومَا إِلَى بَيْتِكُمَا جَمَعَ اللَّهُ بَيْنَكُمَا وَ بَارَكَ فِي نَسْلِكُمَا وَ أَصْلَحَ بَالَكُمَا ثُمَّ قَامَ </a:t>
            </a:r>
            <a:r>
              <a:rPr lang="fa-IR" dirty="0">
                <a:solidFill>
                  <a:srgbClr val="000080"/>
                </a:solidFill>
                <a:highlight>
                  <a:srgbClr val="FFFF00"/>
                </a:highlight>
                <a:latin typeface="IranNastaliq" panose="02020505000000020003" pitchFamily="18" charset="0"/>
                <a:ea typeface="Times New Roman" panose="02020603050405020304" pitchFamily="18" charset="0"/>
                <a:cs typeface="Taher" panose="00000400000000000000" pitchFamily="2" charset="-78"/>
              </a:rPr>
              <a:t>فَأَغْلَقَ عَلَيْهِ بَابَه</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a:t>
            </a:r>
            <a:r>
              <a:rPr lang="fa-IR"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rPr>
              <a:t>.</a:t>
            </a:r>
            <a:endParaRPr lang="en-US"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algn="justLow">
              <a:tabLst>
                <a:tab pos="4235450" algn="r"/>
              </a:tabLst>
            </a:pPr>
            <a:r>
              <a:rPr lang="fa-IR" sz="28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رسول خدا </a:t>
            </a:r>
            <a:r>
              <a:rPr lang="fa-IR" sz="280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 </a:t>
            </a:r>
            <a:r>
              <a:rPr lang="fa-IR" sz="28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علي بن أبي طالب (عليه السلام) را احضار نمود و همان توصيه ‌ها‌يي را كه به </a:t>
            </a:r>
            <a:r>
              <a:rPr lang="fa-IR" sz="280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فاطمه </a:t>
            </a:r>
            <a:r>
              <a:rPr lang="fa-IR" sz="200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sym typeface="Roumouz1" panose="05000000000000000000" pitchFamily="2" charset="2"/>
              </a:rPr>
              <a:t>÷</a:t>
            </a:r>
            <a:r>
              <a:rPr lang="fa-IR" sz="280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 </a:t>
            </a:r>
            <a:r>
              <a:rPr lang="fa-IR" sz="28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نموده بود، به </a:t>
            </a:r>
            <a:r>
              <a:rPr lang="fa-IR" sz="280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علي× </a:t>
            </a:r>
            <a:r>
              <a:rPr lang="fa-IR" sz="2800" dirty="0" smtClean="0">
                <a:solidFill>
                  <a:srgbClr val="008000"/>
                </a:solidFill>
                <a:latin typeface="Taher" panose="00000400000000000000" pitchFamily="2" charset="-78"/>
                <a:ea typeface="Times New Roman" panose="02020603050405020304" pitchFamily="18" charset="0"/>
                <a:cs typeface="Taher" panose="00000400000000000000" pitchFamily="2" charset="-78"/>
              </a:rPr>
              <a:t>نيز </a:t>
            </a:r>
            <a:r>
              <a:rPr lang="fa-IR" sz="2800" dirty="0">
                <a:solidFill>
                  <a:srgbClr val="008000"/>
                </a:solidFill>
                <a:latin typeface="Taher" panose="00000400000000000000" pitchFamily="2" charset="-78"/>
                <a:ea typeface="Times New Roman" panose="02020603050405020304" pitchFamily="18" charset="0"/>
                <a:cs typeface="Taher" panose="00000400000000000000" pitchFamily="2" charset="-78"/>
              </a:rPr>
              <a:t>توصيه فرمود. آنگاه  دعاى خيري كه را براى علي </a:t>
            </a:r>
            <a:r>
              <a:rPr lang="en-US" sz="2000" dirty="0">
                <a:solidFill>
                  <a:srgbClr val="008000"/>
                </a:solidFill>
                <a:latin typeface="Times New Roman" panose="02020603050405020304" pitchFamily="18" charset="0"/>
                <a:ea typeface="Times New Roman" panose="02020603050405020304" pitchFamily="18" charset="0"/>
                <a:cs typeface="Taher" panose="00000400000000000000" pitchFamily="2" charset="-78"/>
                <a:sym typeface="Roumouz" panose="05000000000000000000" pitchFamily="2" charset="2"/>
              </a:rPr>
              <a:t></a:t>
            </a:r>
            <a:r>
              <a:rPr lang="fa-IR" sz="28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كرده بود براى </a:t>
            </a:r>
            <a:r>
              <a:rPr lang="fa-IR" sz="280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فاطمه÷ </a:t>
            </a:r>
            <a:r>
              <a:rPr lang="fa-IR" sz="28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نيز كرد. سپس به علي و فاطمه </a:t>
            </a:r>
            <a:r>
              <a:rPr lang="fa-IR" sz="280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 فرمود</a:t>
            </a:r>
            <a:r>
              <a:rPr lang="fa-IR" sz="28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 برخيزيد بسوى خانه خود رويد، خدا شما را نسبت به يك ديگر مهربان كند! و به نسل شما بركت دهد! و عاقبت شما را بخير نمايد! رسول خدا (صلى الله عليه وآله) پس از اين دعاها برخاست و دَرِ خانه را بست.</a:t>
            </a:r>
            <a:endParaRPr lang="en-US" sz="2000" dirty="0">
              <a:solidFill>
                <a:srgbClr val="008000"/>
              </a:solidFill>
              <a:effectLst/>
              <a:latin typeface="Times New Roman" panose="02020603050405020304" pitchFamily="18" charset="0"/>
              <a:ea typeface="Times New Roman" panose="02020603050405020304" pitchFamily="18" charset="0"/>
              <a:cs typeface="Taher" panose="00000400000000000000" pitchFamily="2" charset="-78"/>
            </a:endParaRPr>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درب خانه مسلمانان در كتاب و سنت:</a:t>
            </a:r>
            <a:endParaRPr lang="en-US" sz="3600" b="1" dirty="0"/>
          </a:p>
        </p:txBody>
      </p:sp>
      <p:sp>
        <p:nvSpPr>
          <p:cNvPr id="7" name="Rectangle 6"/>
          <p:cNvSpPr/>
          <p:nvPr/>
        </p:nvSpPr>
        <p:spPr>
          <a:xfrm>
            <a:off x="107504" y="6281762"/>
            <a:ext cx="5097870" cy="531614"/>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3200" dirty="0">
                <a:solidFill>
                  <a:schemeClr val="tx1"/>
                </a:solidFill>
                <a:latin typeface="IranNastaliq" panose="02020505000000020003" pitchFamily="18" charset="0"/>
                <a:ea typeface="Times New Roman" panose="02020603050405020304" pitchFamily="18" charset="0"/>
                <a:cs typeface="Taher" panose="00000400000000000000" pitchFamily="2" charset="-78"/>
              </a:rPr>
              <a:t> </a:t>
            </a:r>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المصنف ، عبد الرزاق الصنعاني ، ج 5 ص 489</a:t>
            </a:r>
            <a:endParaRPr lang="en-US" sz="2800" dirty="0">
              <a:solidFill>
                <a:schemeClr val="tx1"/>
              </a:solidFill>
            </a:endParaRPr>
          </a:p>
        </p:txBody>
      </p:sp>
    </p:spTree>
    <p:extLst>
      <p:ext uri="{BB962C8B-B14F-4D97-AF65-F5344CB8AC3E}">
        <p14:creationId xmlns:p14="http://schemas.microsoft.com/office/powerpoint/2010/main" val="1284305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indent="180340" algn="r"/>
            <a:r>
              <a:rPr lang="fa-IR" dirty="0">
                <a:ln>
                  <a:solidFill>
                    <a:srgbClr val="FF0000"/>
                  </a:solidFill>
                </a:ln>
                <a:effectLst>
                  <a:glow rad="139700">
                    <a:schemeClr val="accent3">
                      <a:satMod val="175000"/>
                      <a:alpha val="40000"/>
                    </a:schemeClr>
                  </a:glow>
                </a:effectLst>
                <a:cs typeface="Titr" pitchFamily="2" charset="-78"/>
              </a:rPr>
              <a:t>7 - درِ خانه حضرت زهرا به روي مهاجمان بسته </a:t>
            </a:r>
            <a:r>
              <a:rPr lang="fa-IR" dirty="0" smtClean="0">
                <a:ln>
                  <a:solidFill>
                    <a:srgbClr val="FF0000"/>
                  </a:solidFill>
                </a:ln>
                <a:effectLst>
                  <a:glow rad="139700">
                    <a:schemeClr val="accent3">
                      <a:satMod val="175000"/>
                      <a:alpha val="40000"/>
                    </a:schemeClr>
                  </a:glow>
                </a:effectLst>
                <a:cs typeface="Titr" pitchFamily="2" charset="-78"/>
              </a:rPr>
              <a:t>مي‌شود:</a:t>
            </a:r>
            <a:endParaRPr lang="en-US" dirty="0">
              <a:ln>
                <a:solidFill>
                  <a:srgbClr val="FF0000"/>
                </a:solidFill>
              </a:ln>
              <a:effectLst>
                <a:glow rad="139700">
                  <a:schemeClr val="accent3">
                    <a:satMod val="175000"/>
                    <a:alpha val="40000"/>
                  </a:schemeClr>
                </a:glow>
              </a:effectLst>
              <a:cs typeface="Titr" pitchFamily="2" charset="-78"/>
            </a:endParaRPr>
          </a:p>
          <a:p>
            <a:pPr indent="180340" algn="justLow"/>
            <a:r>
              <a:rPr lang="fa-IR" dirty="0" smtClean="0">
                <a:solidFill>
                  <a:srgbClr val="000000"/>
                </a:solidFill>
                <a:latin typeface="Taher" panose="00000400000000000000" pitchFamily="2" charset="-78"/>
                <a:ea typeface="Times New Roman" panose="02020603050405020304" pitchFamily="18" charset="0"/>
                <a:cs typeface="Taher" panose="00000400000000000000" pitchFamily="2" charset="-78"/>
              </a:rPr>
              <a:t>قَالَ </a:t>
            </a:r>
            <a:r>
              <a:rPr lang="fa-IR" dirty="0">
                <a:solidFill>
                  <a:srgbClr val="000000"/>
                </a:solidFill>
                <a:latin typeface="Taher" panose="00000400000000000000" pitchFamily="2" charset="-78"/>
                <a:ea typeface="Times New Roman" panose="02020603050405020304" pitchFamily="18" charset="0"/>
                <a:cs typeface="Taher" panose="00000400000000000000" pitchFamily="2" charset="-78"/>
              </a:rPr>
              <a:t>عُمَرُ: قُومُوا بِنَا إِلَيْهِ فَقَامَ أَبُو بَكْرٍ وَعُمَرُ وَعُثْمَانُ وَخَالِدُ بْنِ الْوَلِيدِ وَالْمُغِيرَةُ بْنُ شُعْبَةَ وَأَبُو عُبَيْدَةَ بْنُ الْجَرَّاحِ وَسَالِمٌ مَوْلَى أَبِي حُذَيْفَةَ وَقُنْفُذٌ وَقُمْتُ مَعَهُمْ فَلَمَّا انْتَهَيْنَا إِلَى الْبَابِ فَرَأَتْهُمْ فَاطِمَةُ صَلَوَاتُ اللَّهِ عَلَيْهَا </a:t>
            </a:r>
            <a:r>
              <a:rPr lang="fa-IR" dirty="0">
                <a:ln>
                  <a:solidFill>
                    <a:srgbClr val="FF0000"/>
                  </a:solidFill>
                </a:ln>
                <a:solidFill>
                  <a:srgbClr val="000000"/>
                </a:solidFill>
                <a:latin typeface="Taher" panose="00000400000000000000" pitchFamily="2" charset="-78"/>
                <a:ea typeface="Times New Roman" panose="02020603050405020304" pitchFamily="18" charset="0"/>
                <a:cs typeface="Taher" panose="00000400000000000000" pitchFamily="2" charset="-78"/>
              </a:rPr>
              <a:t>أَغْلَقَتِ الْبَابَ فِي وُجُوهِهِمْ </a:t>
            </a:r>
            <a:r>
              <a:rPr lang="fa-IR" dirty="0">
                <a:solidFill>
                  <a:srgbClr val="000000"/>
                </a:solidFill>
                <a:latin typeface="Taher" panose="00000400000000000000" pitchFamily="2" charset="-78"/>
                <a:ea typeface="Times New Roman" panose="02020603050405020304" pitchFamily="18" charset="0"/>
                <a:cs typeface="Taher" panose="00000400000000000000" pitchFamily="2" charset="-78"/>
              </a:rPr>
              <a:t>وَهِيَ لا تَشُكُّ أَنْ لا يُدْخَلَ عَلَيْهَا إِلا </a:t>
            </a:r>
            <a:r>
              <a:rPr lang="fa-IR" dirty="0" smtClean="0">
                <a:solidFill>
                  <a:srgbClr val="000000"/>
                </a:solidFill>
                <a:latin typeface="Taher" panose="00000400000000000000" pitchFamily="2" charset="-78"/>
                <a:ea typeface="Times New Roman" panose="02020603050405020304" pitchFamily="18" charset="0"/>
                <a:cs typeface="Taher" panose="00000400000000000000" pitchFamily="2" charset="-78"/>
              </a:rPr>
              <a:t>بِإِذْنِهَا </a:t>
            </a:r>
            <a:r>
              <a:rPr lang="fa-IR" dirty="0">
                <a:ln>
                  <a:solidFill>
                    <a:srgbClr val="FF0000"/>
                  </a:solidFill>
                </a:ln>
              </a:rPr>
              <a:t>فَضَرَبَ عُمَرُ الْبَابَ بِرِجْلِهِ فَكَسَرَهُ </a:t>
            </a:r>
            <a:r>
              <a:rPr lang="fa-IR" dirty="0"/>
              <a:t>وَ كَانَ مِنْ سَعَفٍ .</a:t>
            </a:r>
            <a:endParaRPr lang="en-US" dirty="0"/>
          </a:p>
          <a:p>
            <a:pPr indent="180340" algn="justLow"/>
            <a:r>
              <a:rPr lang="fa-IR" b="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عمر </a:t>
            </a:r>
            <a:r>
              <a:rPr lang="fa-IR"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گفت: برخيزيد به طرف خانه علي برويم، ابوبكر و عمر و عثمان و خالد بن وليد و مغيرة بن شعبه و ابوعبيده جراح و سالم مولى ابوحذيفه و قنفذ حركت كردند و من نيز با آنان به راه افتادم. هنگامى كه به خانه رسيديم، فاطمه آن‌ها را ديد، در را بر روى آنان بست، فاطمه شك نداشت كه آنان بدون اجازه وى داخل نخواهند شد. </a:t>
            </a:r>
            <a:r>
              <a:rPr lang="fa-IR" sz="240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اما عمر با لگد در را كه از چوب درخت خرما بود، شكست.</a:t>
            </a:r>
            <a:endParaRPr lang="en-US" sz="180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pPr indent="180340" algn="justLow"/>
            <a:endParaRPr lang="en-US" sz="24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درب خانه مسلمانان در كتاب و سنت:</a:t>
            </a:r>
            <a:endParaRPr lang="en-US" sz="3600" b="1" dirty="0"/>
          </a:p>
        </p:txBody>
      </p:sp>
      <p:sp>
        <p:nvSpPr>
          <p:cNvPr id="7" name="Rectangle 6"/>
          <p:cNvSpPr/>
          <p:nvPr/>
        </p:nvSpPr>
        <p:spPr>
          <a:xfrm>
            <a:off x="179512" y="6290156"/>
            <a:ext cx="334322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36195" indent="180340" algn="r"/>
            <a:r>
              <a:rPr lang="fa-IR" sz="2800" dirty="0">
                <a:solidFill>
                  <a:srgbClr val="000000"/>
                </a:solidFill>
                <a:latin typeface="Times New Roman" panose="02020603050405020304" pitchFamily="18" charset="0"/>
                <a:ea typeface="Times New Roman" panose="02020603050405020304" pitchFamily="18" charset="0"/>
                <a:cs typeface="Taher" panose="00000400000000000000" pitchFamily="2" charset="-78"/>
              </a:rPr>
              <a:t>بحار الأنوار، ج 28 ص 227.</a:t>
            </a:r>
            <a:endParaRPr lang="en-US" sz="2000" dirty="0">
              <a:solidFill>
                <a:srgbClr val="000000"/>
              </a:solidFill>
              <a:latin typeface="Times New Roman" panose="02020603050405020304" pitchFamily="18" charset="0"/>
              <a:ea typeface="Times New Roman" panose="02020603050405020304" pitchFamily="18" charset="0"/>
              <a:cs typeface="Taher" panose="00000400000000000000" pitchFamily="2" charset="-78"/>
            </a:endParaRPr>
          </a:p>
        </p:txBody>
      </p:sp>
    </p:spTree>
    <p:extLst>
      <p:ext uri="{BB962C8B-B14F-4D97-AF65-F5344CB8AC3E}">
        <p14:creationId xmlns:p14="http://schemas.microsoft.com/office/powerpoint/2010/main" val="29688347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indent="180340" algn="r"/>
            <a:r>
              <a:rPr lang="fa-IR" dirty="0" smtClean="0">
                <a:ln>
                  <a:solidFill>
                    <a:srgbClr val="FF0000"/>
                  </a:solidFill>
                </a:ln>
                <a:effectLst>
                  <a:glow rad="139700">
                    <a:schemeClr val="accent3">
                      <a:satMod val="175000"/>
                      <a:alpha val="40000"/>
                    </a:schemeClr>
                  </a:glow>
                </a:effectLst>
                <a:cs typeface="Titr" pitchFamily="2" charset="-78"/>
              </a:rPr>
              <a:t>8 - </a:t>
            </a:r>
            <a:r>
              <a:rPr lang="fa-IR" dirty="0">
                <a:ln>
                  <a:solidFill>
                    <a:srgbClr val="FF0000"/>
                  </a:solidFill>
                </a:ln>
                <a:effectLst>
                  <a:glow rad="139700">
                    <a:schemeClr val="accent3">
                      <a:satMod val="175000"/>
                      <a:alpha val="40000"/>
                    </a:schemeClr>
                  </a:glow>
                </a:effectLst>
                <a:cs typeface="Titr" pitchFamily="2" charset="-78"/>
              </a:rPr>
              <a:t>عمر در خانه فاطمه زهرا</a:t>
            </a:r>
            <a:r>
              <a:rPr lang="en-US" dirty="0">
                <a:ln>
                  <a:solidFill>
                    <a:srgbClr val="FF0000"/>
                  </a:solidFill>
                </a:ln>
                <a:effectLst>
                  <a:glow rad="139700">
                    <a:schemeClr val="accent3">
                      <a:satMod val="175000"/>
                      <a:alpha val="40000"/>
                    </a:schemeClr>
                  </a:glow>
                </a:effectLst>
                <a:cs typeface="Titr" pitchFamily="2" charset="-78"/>
                <a:sym typeface="Roumouz" panose="05000000000000000000" pitchFamily="2" charset="2"/>
              </a:rPr>
              <a:t></a:t>
            </a:r>
            <a:r>
              <a:rPr lang="fa-IR" dirty="0">
                <a:ln>
                  <a:solidFill>
                    <a:srgbClr val="FF0000"/>
                  </a:solidFill>
                </a:ln>
                <a:effectLst>
                  <a:glow rad="139700">
                    <a:schemeClr val="accent3">
                      <a:satMod val="175000"/>
                      <a:alpha val="40000"/>
                    </a:schemeClr>
                  </a:glow>
                </a:effectLst>
                <a:cs typeface="Titr" pitchFamily="2" charset="-78"/>
              </a:rPr>
              <a:t> را دق الباب </a:t>
            </a:r>
            <a:r>
              <a:rPr lang="fa-IR" dirty="0" smtClean="0">
                <a:ln>
                  <a:solidFill>
                    <a:srgbClr val="FF0000"/>
                  </a:solidFill>
                </a:ln>
                <a:effectLst>
                  <a:glow rad="139700">
                    <a:schemeClr val="accent3">
                      <a:satMod val="175000"/>
                      <a:alpha val="40000"/>
                    </a:schemeClr>
                  </a:glow>
                </a:effectLst>
                <a:cs typeface="Titr" pitchFamily="2" charset="-78"/>
              </a:rPr>
              <a:t>مي‌كند:</a:t>
            </a:r>
            <a:endParaRPr lang="en-US" dirty="0">
              <a:ln>
                <a:solidFill>
                  <a:srgbClr val="FF0000"/>
                </a:solidFill>
              </a:ln>
              <a:effectLst>
                <a:glow rad="139700">
                  <a:schemeClr val="accent3">
                    <a:satMod val="175000"/>
                    <a:alpha val="40000"/>
                  </a:schemeClr>
                </a:glow>
              </a:effectLst>
              <a:cs typeface="Titr" pitchFamily="2" charset="-78"/>
            </a:endParaRPr>
          </a:p>
          <a:p>
            <a:pPr marL="36195" indent="180340" algn="justLow"/>
            <a:r>
              <a:rPr lang="fa-IR" sz="3000" b="0" dirty="0">
                <a:solidFill>
                  <a:srgbClr val="000000"/>
                </a:solidFill>
                <a:latin typeface="Times New Roman" panose="02020603050405020304" pitchFamily="18" charset="0"/>
                <a:ea typeface="Times New Roman" panose="02020603050405020304" pitchFamily="18" charset="0"/>
                <a:cs typeface="Taher" panose="00000400000000000000" pitchFamily="2" charset="-78"/>
              </a:rPr>
              <a:t>در روايت ابن قتيبه آمده است:</a:t>
            </a:r>
            <a:r>
              <a:rPr lang="fa-IR" sz="3000" dirty="0">
                <a:solidFill>
                  <a:srgbClr val="000000"/>
                </a:solidFill>
                <a:latin typeface="Times New Roman" panose="02020603050405020304" pitchFamily="18" charset="0"/>
                <a:ea typeface="Times New Roman" panose="02020603050405020304" pitchFamily="18" charset="0"/>
                <a:cs typeface="Taher" panose="00000400000000000000" pitchFamily="2" charset="-78"/>
              </a:rPr>
              <a:t> </a:t>
            </a:r>
            <a:r>
              <a:rPr lang="fa-IR" sz="3000" dirty="0" smtClean="0">
                <a:solidFill>
                  <a:srgbClr val="000000"/>
                </a:solidFill>
                <a:latin typeface="Times New Roman" panose="02020603050405020304" pitchFamily="18" charset="0"/>
                <a:ea typeface="Times New Roman" panose="02020603050405020304" pitchFamily="18" charset="0"/>
                <a:cs typeface="Taher" panose="00000400000000000000" pitchFamily="2" charset="-78"/>
              </a:rPr>
              <a:t>ثم </a:t>
            </a:r>
            <a:r>
              <a:rPr lang="fa-IR" sz="3000" dirty="0">
                <a:solidFill>
                  <a:srgbClr val="000000"/>
                </a:solidFill>
                <a:latin typeface="Times New Roman" panose="02020603050405020304" pitchFamily="18" charset="0"/>
                <a:ea typeface="Times New Roman" panose="02020603050405020304" pitchFamily="18" charset="0"/>
                <a:cs typeface="Taher" panose="00000400000000000000" pitchFamily="2" charset="-78"/>
              </a:rPr>
              <a:t>قام عمر، فمشى، معه جماعة، </a:t>
            </a:r>
            <a:r>
              <a:rPr lang="fa-IR" sz="3000" dirty="0">
                <a:ln>
                  <a:solidFill>
                    <a:srgbClr val="FF0000"/>
                  </a:solidFill>
                </a:ln>
                <a:solidFill>
                  <a:srgbClr val="000000"/>
                </a:solidFill>
                <a:latin typeface="Times New Roman" panose="02020603050405020304" pitchFamily="18" charset="0"/>
                <a:ea typeface="Times New Roman" panose="02020603050405020304" pitchFamily="18" charset="0"/>
                <a:cs typeface="Taher" panose="00000400000000000000" pitchFamily="2" charset="-78"/>
              </a:rPr>
              <a:t>حتى أتوا باب فاطمة، فدقوا الباب،</a:t>
            </a:r>
            <a:r>
              <a:rPr lang="fa-IR" sz="3000" dirty="0">
                <a:solidFill>
                  <a:srgbClr val="000000"/>
                </a:solidFill>
                <a:latin typeface="Times New Roman" panose="02020603050405020304" pitchFamily="18" charset="0"/>
                <a:ea typeface="Times New Roman" panose="02020603050405020304" pitchFamily="18" charset="0"/>
                <a:cs typeface="Taher" panose="00000400000000000000" pitchFamily="2" charset="-78"/>
              </a:rPr>
              <a:t> فلما سمعت أصواتهم نادت بأعلى صوتها: يا أبت يا رسول الله! ماذا لقينا بعدك من ابن الخطاب وابن أبي قحافة فلما سمع القوم صوتها وبكاءها ، انصرفوا باكين ، وكادت قلوبهم تنصدع ، وأكبادهم تنفطر ، وبقي عمر ومعه قوم ، فأخرجوا عليا ، فمضوا به إلى أبي بكر ، فقالوا له : بايع ، فقال : إن أنا لم أفعل فمه ؟ قالوا : إذا والله الذي لا إله إلا هو نضرب عنقك ، فقال : إذا تقتلون عبد الله وأخا رسوله ، قال عمر : أما عبد الله فنعم ، وأما أخو رسوله فلا ، وأبو بكر ساكت لا يتكلم ، فقال له عمر : ألا تأمر فيه بأمرك ؟ فقال : لا أكرهه على شئ ما كانت فاطمة إلى جنبه ، فلحق علي بقبر رسول الله صلى الله عليه وسلم يصيح ويبكي ، وينادي : يا بن أم إن القوم استضعفوني وكادوا يقتلونني .</a:t>
            </a:r>
            <a:endParaRPr lang="en-US" sz="3000" dirty="0">
              <a:solidFill>
                <a:srgbClr val="000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درب خانه مسلمانان در كتاب و سنت:</a:t>
            </a:r>
            <a:endParaRPr lang="en-US" sz="3600" b="1" dirty="0"/>
          </a:p>
        </p:txBody>
      </p:sp>
      <p:sp>
        <p:nvSpPr>
          <p:cNvPr id="5" name="Rectangle 4"/>
          <p:cNvSpPr/>
          <p:nvPr/>
        </p:nvSpPr>
        <p:spPr>
          <a:xfrm>
            <a:off x="107504" y="6309320"/>
            <a:ext cx="8989962"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400" dirty="0"/>
              <a:t>الامامة والسياسة  ج 1 ص 20 نشر : مؤسسة الحلبي وشركاه للنشر والتوزيع، تحقيق : طه محمد الزيني</a:t>
            </a:r>
            <a:endParaRPr lang="en-US" sz="2400" dirty="0"/>
          </a:p>
        </p:txBody>
      </p:sp>
      <p:sp>
        <p:nvSpPr>
          <p:cNvPr id="6" name="Right Arrow 5">
            <a:hlinkClick r:id="rId3" action="ppaction://hlinksldjump"/>
          </p:cNvPr>
          <p:cNvSpPr/>
          <p:nvPr/>
        </p:nvSpPr>
        <p:spPr>
          <a:xfrm>
            <a:off x="-36512" y="-2738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6976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33375"/>
            <a:ext cx="6911975" cy="1749425"/>
          </a:xfrm>
        </p:spPr>
        <p:txBody>
          <a:bodyPr>
            <a:normAutofit/>
          </a:bodyPr>
          <a:lstStyle/>
          <a:p>
            <a:pPr algn="ctr" rtl="1"/>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چرا با وجود علي (ع) فاطمه زهرا (س) به پشت در رفت </a:t>
            </a:r>
            <a:endParaRPr lang="en-US" sz="5400" b="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5472608" cy="3854297"/>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pic>
        <p:nvPicPr>
          <p:cNvPr id="5" name="Picture 4">
            <a:hlinkClick r:id="rId4" action="ppaction://hlinksldjump"/>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Tree>
    <p:extLst>
      <p:ext uri="{BB962C8B-B14F-4D97-AF65-F5344CB8AC3E}">
        <p14:creationId xmlns:p14="http://schemas.microsoft.com/office/powerpoint/2010/main" val="3885012269"/>
      </p:ext>
    </p:extLst>
  </p:cSld>
  <p:clrMapOvr>
    <a:masterClrMapping/>
  </p:clrMapOvr>
  <p:transition spd="slow">
    <p:push/>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lgn="justLow">
              <a:tabLst>
                <a:tab pos="4235450" algn="r"/>
              </a:tabLst>
            </a:pPr>
            <a:r>
              <a:rPr lang="fa-IR" b="0" dirty="0">
                <a:solidFill>
                  <a:srgbClr val="000000"/>
                </a:solidFill>
                <a:latin typeface="Arial" panose="020B0604020202020204" pitchFamily="34" charset="0"/>
                <a:ea typeface="Times New Roman" panose="02020603050405020304" pitchFamily="18" charset="0"/>
                <a:cs typeface="Taher" panose="00000400000000000000" pitchFamily="2" charset="-78"/>
              </a:rPr>
              <a:t>آن چه كه از برخى از روايات استفاده مى‏شود، اين است كه حضرت فاطمه نزديك در ورودي  منزل نشسته بود: </a:t>
            </a:r>
            <a:r>
              <a:rPr lang="fa-IR" b="0"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 </a:t>
            </a:r>
            <a:r>
              <a:rPr lang="fa-IR"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rPr>
              <a:t>سليم </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بن قيس مي نويسد: «ثمّ أقبل حتى انتهى إلى باب علي عليه السلام ، </a:t>
            </a:r>
            <a:r>
              <a:rPr lang="fa-IR" dirty="0">
                <a:ln>
                  <a:solidFill>
                    <a:srgbClr val="FF0000"/>
                  </a:solidFill>
                </a:ln>
                <a:solidFill>
                  <a:srgbClr val="000080"/>
                </a:solidFill>
                <a:latin typeface="IranNastaliq" panose="02020505000000020003" pitchFamily="18" charset="0"/>
                <a:ea typeface="Times New Roman" panose="02020603050405020304" pitchFamily="18" charset="0"/>
                <a:cs typeface="Taher" panose="00000400000000000000" pitchFamily="2" charset="-78"/>
              </a:rPr>
              <a:t>وفاطمة عليها السلام قاعدة خلف الباب </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 قد عصبت رأسها ونحل جسمها في وفاة رسول الله صلى الله عليه وآله . فأقبل عمر حتى ضرب الباب ، ثم نادى: «يا بن أبي طالب ، افتح الباب».  فقالت فاطمة </a:t>
            </a:r>
            <a:r>
              <a:rPr lang="fa-IR"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rPr>
              <a:t>÷ </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 «يا عمر ، ما لنا ولك ؟ لا تدعنا وما نحن فيه».  قال : «افتحي الباب وإلا أحرقناه عليكم».</a:t>
            </a:r>
            <a:endPar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a:p>
            <a:pPr algn="justLow">
              <a:tabLst>
                <a:tab pos="4235450" algn="r"/>
              </a:tabLst>
            </a:pPr>
            <a:r>
              <a:rPr lang="fa-IR" sz="28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عمر آمد تا به خانه رسيد، فاطمه پشت در نشسته بود، سرش را بسته بود وبدنش از غم از دست دادن پدر نحيف ولاغر شده بود، عمر در را كوبيد وگفت: اي پسر ابو طالب در را باز كن، فاطمه گفت: اي عمر به ما چه كار داري؟ ما را با مصيبتي كه گرفتارش شده ايم تنها بگذار. عمر گفت: در را باز كن وگرنه خانه را به آتش مي كشم</a:t>
            </a:r>
            <a:r>
              <a:rPr lang="fa-IR" sz="2800" b="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a:t>
            </a:r>
            <a:endParaRPr lang="en-US" sz="20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1 – فاطمه زهرا سلام الله عليها پشت در نشسته </a:t>
            </a:r>
            <a:r>
              <a:rPr lang="fa-IR" sz="3600" dirty="0" smtClean="0"/>
              <a:t>بود</a:t>
            </a:r>
            <a:endParaRPr lang="en-US" sz="3600" b="1" dirty="0"/>
          </a:p>
        </p:txBody>
      </p:sp>
      <p:sp>
        <p:nvSpPr>
          <p:cNvPr id="7" name="Rectangle 6"/>
          <p:cNvSpPr/>
          <p:nvPr/>
        </p:nvSpPr>
        <p:spPr>
          <a:xfrm>
            <a:off x="35496" y="6165304"/>
            <a:ext cx="559159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Low">
              <a:tabLst>
                <a:tab pos="4235450" algn="r"/>
              </a:tabLst>
            </a:pPr>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كتاب سليم بن قيس ص 250، بحار : ج 43 ص 197</a:t>
            </a:r>
            <a:endParaRPr lang="en-US" sz="2800" dirty="0">
              <a:solidFill>
                <a:schemeClr val="tx1"/>
              </a:solidFill>
            </a:endParaRPr>
          </a:p>
        </p:txBody>
      </p:sp>
    </p:spTree>
    <p:extLst>
      <p:ext uri="{BB962C8B-B14F-4D97-AF65-F5344CB8AC3E}">
        <p14:creationId xmlns:p14="http://schemas.microsoft.com/office/powerpoint/2010/main" val="31639846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lgn="justLow">
              <a:tabLst>
                <a:tab pos="4235450" algn="r"/>
              </a:tabLst>
            </a:pPr>
            <a:r>
              <a:rPr lang="fa-IR" b="0" dirty="0">
                <a:solidFill>
                  <a:srgbClr val="000000"/>
                </a:solidFill>
                <a:latin typeface="Arial" panose="020B0604020202020204" pitchFamily="34" charset="0"/>
                <a:ea typeface="Times New Roman" panose="02020603050405020304" pitchFamily="18" charset="0"/>
                <a:cs typeface="Taher" panose="00000400000000000000" pitchFamily="2" charset="-78"/>
              </a:rPr>
              <a:t>حضرت صديقه شكى نداشت كه جمعيت بدون اذن داخل منزل نخواهند ‏شد</a:t>
            </a:r>
            <a:r>
              <a:rPr lang="fa-IR" b="0"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 چون </a:t>
            </a:r>
            <a:r>
              <a:rPr lang="fa-IR" b="0" dirty="0">
                <a:solidFill>
                  <a:srgbClr val="000000"/>
                </a:solidFill>
                <a:latin typeface="Arial" panose="020B0604020202020204" pitchFamily="34" charset="0"/>
                <a:ea typeface="Times New Roman" panose="02020603050405020304" pitchFamily="18" charset="0"/>
                <a:cs typeface="Taher" panose="00000400000000000000" pitchFamily="2" charset="-78"/>
              </a:rPr>
              <a:t>نص قرآن است كه بدون اجازه وارد خانه كسى نشويد: </a:t>
            </a:r>
            <a:endParaRPr lang="en-US" b="0"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indent="180340" algn="justLow">
              <a:tabLst>
                <a:tab pos="4235450" algn="r"/>
              </a:tabLst>
            </a:pPr>
            <a:r>
              <a:rPr lang="fa-IR" sz="3600" dirty="0">
                <a:solidFill>
                  <a:srgbClr val="0000FF"/>
                </a:solidFill>
                <a:latin typeface="Taher" panose="00000400000000000000" pitchFamily="2" charset="-78"/>
                <a:ea typeface="Times New Roman" panose="02020603050405020304" pitchFamily="18" charset="0"/>
                <a:cs typeface="Taher" panose="00000400000000000000" pitchFamily="2" charset="-78"/>
              </a:rPr>
              <a:t>{يَأَيُّهَا الَّذِينَ ءَامَنُواْ لاتَدْخُلُواْ بُيُوتًا غَيْرَ بُيُوتِكُمْ حَتَّى‏ تَسْتَأْنِسُواْ وَتُسَلِّمُواْ عَلَى‏ أَهْلِهَا ذَلِكُمْ خَيْرٌ لَّكُمْ لَعَلَّكُمْ تَذَكَّرُونَ}. </a:t>
            </a:r>
            <a:endParaRPr lang="en-US" sz="3600" dirty="0">
              <a:solidFill>
                <a:srgbClr val="0000FF"/>
              </a:solidFill>
              <a:latin typeface="Taher" panose="00000400000000000000" pitchFamily="2" charset="-78"/>
              <a:ea typeface="Times New Roman" panose="02020603050405020304" pitchFamily="18" charset="0"/>
              <a:cs typeface="Taher" panose="00000400000000000000" pitchFamily="2" charset="-78"/>
            </a:endParaRPr>
          </a:p>
          <a:p>
            <a:pPr algn="justLow">
              <a:tabLst>
                <a:tab pos="4235450" algn="r"/>
              </a:tabLst>
            </a:pPr>
            <a:r>
              <a:rPr lang="fa-IR" sz="28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اى افرادى كه ايمان آورده‏ايد! در خانه‏هايى غير از خانه خود وارد نشويد تا اجازه بگيريد و بر اهل آن خانه سلام كنيد اين براى شما بهتر است شايد متذكّر شويد! </a:t>
            </a:r>
            <a:endParaRPr lang="en-US" sz="20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pPr indent="180340" algn="justLow">
              <a:tabLst>
                <a:tab pos="4235450" algn="r"/>
              </a:tabLst>
            </a:pPr>
            <a:r>
              <a:rPr lang="fa-IR" sz="3600" dirty="0">
                <a:solidFill>
                  <a:srgbClr val="0000FF"/>
                </a:solidFill>
                <a:latin typeface="Taher" panose="00000400000000000000" pitchFamily="2" charset="-78"/>
                <a:ea typeface="Times New Roman" panose="02020603050405020304" pitchFamily="18" charset="0"/>
                <a:cs typeface="Taher" panose="00000400000000000000" pitchFamily="2" charset="-78"/>
              </a:rPr>
              <a:t>{فَإِن لَّمْ تَجِدُواْ فِيهَآ أَحَدًا فَلاتَدْخُلُوهَا حَتَّى‏ يُؤْذَنَ لَكُمْ وَإِن قِيلَ لَكُمُ ارْجِعُواْ فَارْجِعُواْ هُوَ أَزْكَى‏ لَكُمْ وَاللَّهُ بِمَا تَعْمَلُونَ عَلِيمٌ}. </a:t>
            </a:r>
            <a:r>
              <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النور:27 - 28.</a:t>
            </a:r>
            <a:endParaRPr lang="en-US" sz="3600" dirty="0">
              <a:solidFill>
                <a:srgbClr val="0000FF"/>
              </a:solidFill>
              <a:latin typeface="Taher" panose="00000400000000000000" pitchFamily="2" charset="-78"/>
              <a:ea typeface="Times New Roman" panose="02020603050405020304" pitchFamily="18" charset="0"/>
              <a:cs typeface="Taher" panose="00000400000000000000" pitchFamily="2" charset="-78"/>
            </a:endParaRPr>
          </a:p>
          <a:p>
            <a:pPr marL="180340" algn="justLow">
              <a:tabLst>
                <a:tab pos="4235450" algn="r"/>
              </a:tabLst>
            </a:pPr>
            <a:r>
              <a:rPr lang="fa-IR" sz="2800" b="0" dirty="0">
                <a:solidFill>
                  <a:srgbClr val="008000"/>
                </a:solidFill>
                <a:latin typeface="Arial" panose="020B0604020202020204" pitchFamily="34" charset="0"/>
                <a:ea typeface="Times New Roman" panose="02020603050405020304" pitchFamily="18" charset="0"/>
                <a:cs typeface="Taher" panose="00000400000000000000" pitchFamily="2" charset="-78"/>
              </a:rPr>
              <a:t>و اگر كسى را در آن نيافتيد، وارد نشويد تا به شما اجازه داده شود و اگر گفته شد: «بازگرديد!» بازگرديد اين براى شما پاكيزه‏تر است و خداوند به آنچه انجام مى‏دهيد آگاه است!.</a:t>
            </a:r>
            <a:endParaRPr lang="en-US" sz="2800" b="0" dirty="0">
              <a:solidFill>
                <a:srgbClr val="008000"/>
              </a:solidFill>
              <a:latin typeface="Arial" panose="020B0604020202020204" pitchFamily="34"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2 - حرمت دخول به خانه بدون اذن صاحب </a:t>
            </a:r>
            <a:r>
              <a:rPr lang="fa-IR" sz="3600" dirty="0" smtClean="0"/>
              <a:t>آن</a:t>
            </a:r>
            <a:endParaRPr lang="en-US" sz="3600" b="1" dirty="0"/>
          </a:p>
        </p:txBody>
      </p:sp>
    </p:spTree>
    <p:extLst>
      <p:ext uri="{BB962C8B-B14F-4D97-AF65-F5344CB8AC3E}">
        <p14:creationId xmlns:p14="http://schemas.microsoft.com/office/powerpoint/2010/main" val="1105710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spcBef>
                <a:spcPts val="1200"/>
              </a:spcBef>
              <a:spcAft>
                <a:spcPts val="600"/>
              </a:spcAft>
              <a:tabLst>
                <a:tab pos="4235450" algn="r"/>
              </a:tabLst>
            </a:pPr>
            <a:r>
              <a:rPr lang="ar-SA" sz="2800" dirty="0">
                <a:solidFill>
                  <a:srgbClr val="FF00FF"/>
                </a:solidFill>
                <a:latin typeface="Cambria" panose="02040503050406030204" pitchFamily="18" charset="0"/>
                <a:ea typeface="Times New Roman" panose="02020603050405020304" pitchFamily="18" charset="0"/>
                <a:cs typeface="Arial" panose="020B0604020202020204" pitchFamily="34" charset="0"/>
              </a:rPr>
              <a:t>3- رعايت حرمت خانه نبوت:</a:t>
            </a:r>
            <a:endParaRPr lang="en-US" sz="2800" dirty="0">
              <a:solidFill>
                <a:srgbClr val="FF00FF"/>
              </a:solidFill>
              <a:latin typeface="Cambria" panose="02040503050406030204" pitchFamily="18" charset="0"/>
              <a:ea typeface="Times New Roman" panose="02020603050405020304" pitchFamily="18" charset="0"/>
            </a:endParaRPr>
          </a:p>
          <a:p>
            <a:pPr marL="180340" algn="justLow">
              <a:tabLst>
                <a:tab pos="4235450" algn="r"/>
              </a:tabLst>
            </a:pPr>
            <a:r>
              <a:rPr lang="fa-IR" b="0" dirty="0">
                <a:solidFill>
                  <a:srgbClr val="000000"/>
                </a:solidFill>
                <a:latin typeface="Arial" panose="020B0604020202020204" pitchFamily="34" charset="0"/>
                <a:ea typeface="Times New Roman" panose="02020603050405020304" pitchFamily="18" charset="0"/>
                <a:cs typeface="Taher" panose="00000400000000000000" pitchFamily="2" charset="-78"/>
              </a:rPr>
              <a:t>واز طرفي خانه انبياء احترام ويژه‏اى دارد كه كسى حق ورود بدون اجازه ندارد: </a:t>
            </a:r>
            <a:r>
              <a:rPr lang="fa-IR" sz="3600" dirty="0" smtClean="0">
                <a:solidFill>
                  <a:srgbClr val="0000FF"/>
                </a:solidFill>
                <a:latin typeface="Arial" panose="020B0604020202020204" pitchFamily="34" charset="0"/>
                <a:ea typeface="Times New Roman" panose="02020603050405020304" pitchFamily="18" charset="0"/>
                <a:cs typeface="Taher" panose="00000400000000000000" pitchFamily="2" charset="-78"/>
              </a:rPr>
              <a:t>{</a:t>
            </a:r>
            <a:r>
              <a:rPr lang="fa-IR" sz="3600" dirty="0">
                <a:solidFill>
                  <a:srgbClr val="0000FF"/>
                </a:solidFill>
                <a:latin typeface="Arial" panose="020B0604020202020204" pitchFamily="34" charset="0"/>
                <a:ea typeface="Times New Roman" panose="02020603050405020304" pitchFamily="18" charset="0"/>
                <a:cs typeface="Taher" panose="00000400000000000000" pitchFamily="2" charset="-78"/>
              </a:rPr>
              <a:t>يَأَيُّهَا الَّذِينَ ءَامَنُواْ لاتَدْخُلُواْ بُيُوتَ النَّبِىِ‏ إِلا أَن يُؤْذَنَ لَكُمْ}.</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 </a:t>
            </a:r>
            <a:r>
              <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الأحزاب:53</a:t>
            </a:r>
            <a:endPar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a:p>
            <a:pPr algn="justLow">
              <a:tabLst>
                <a:tab pos="4235450" algn="r"/>
              </a:tabLst>
            </a:pPr>
            <a:r>
              <a:rPr lang="fa-IR" sz="28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اى افرادى كه ايمان آورده‏ايد! در خانه‏هاى پيامبر داخل نشويد مگر به شما داده شود.</a:t>
            </a:r>
            <a:endParaRPr lang="en-US" sz="20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pPr marL="180340" algn="justLow">
              <a:tabLst>
                <a:tab pos="4235450" algn="r"/>
              </a:tabLst>
            </a:pP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 وشكى نيست كه خانه حضرت صديقه طاهره خانه پيغمبر محسوب مى‏شود همانطورى كه در تفاسير متعدد اهل سنت ذيل آيه شريفه: </a:t>
            </a:r>
            <a:endParaRPr lang="en-US"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marL="180340" algn="justLow">
              <a:tabLst>
                <a:tab pos="4235450" algn="r"/>
              </a:tabLst>
            </a:pPr>
            <a:r>
              <a:rPr lang="fa-IR" dirty="0">
                <a:solidFill>
                  <a:srgbClr val="0000FF"/>
                </a:solidFill>
                <a:latin typeface="Arial" panose="020B0604020202020204" pitchFamily="34" charset="0"/>
                <a:ea typeface="Times New Roman" panose="02020603050405020304" pitchFamily="18" charset="0"/>
                <a:cs typeface="Taher" panose="00000400000000000000" pitchFamily="2" charset="-78"/>
              </a:rPr>
              <a:t>{فِى بُيُوتٍ أَذِنَ اللَّهُ أَن تُرْفَعَ وَيُذْكَرَ فِيهَا اسْمُهُ‏و يُسَبِّحُ لَهُ‏و فِيهَا بِالْغُدُوِّ وَالْأَصَالِ}. </a:t>
            </a:r>
            <a:r>
              <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النور:36 .</a:t>
            </a:r>
            <a:endPar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a:p>
            <a:pPr algn="justLow">
              <a:tabLst>
                <a:tab pos="4235450" algn="r"/>
              </a:tabLst>
            </a:pPr>
            <a:r>
              <a:rPr lang="ar-SA" sz="28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در خانه‏هايى كه خدا رخصت داده كه [قدر و منزلت‏] آن‌ها رفعت يابد و نامش در آن‌ها ياد شود. در آن [خانه‏] ها هر بامداد و شامگاه او را نيايش مى‏كنند.</a:t>
            </a:r>
            <a:endParaRPr lang="en-US" sz="20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ar-SA" sz="3600" dirty="0"/>
              <a:t>3- رعايت حرمت خانه </a:t>
            </a:r>
            <a:r>
              <a:rPr lang="ar-SA" sz="3600" dirty="0" smtClean="0"/>
              <a:t>نبوت</a:t>
            </a:r>
            <a:endParaRPr lang="en-US" sz="3600" b="1" dirty="0"/>
          </a:p>
        </p:txBody>
      </p:sp>
    </p:spTree>
    <p:extLst>
      <p:ext uri="{BB962C8B-B14F-4D97-AF65-F5344CB8AC3E}">
        <p14:creationId xmlns:p14="http://schemas.microsoft.com/office/powerpoint/2010/main" val="40985587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lgn="justLow">
              <a:tabLst>
                <a:tab pos="4235450" algn="r"/>
              </a:tabLst>
            </a:pPr>
            <a:r>
              <a:rPr lang="fa-IR" b="0" dirty="0">
                <a:solidFill>
                  <a:srgbClr val="000000"/>
                </a:solidFill>
                <a:latin typeface="Arial" panose="020B0604020202020204" pitchFamily="34" charset="0"/>
                <a:ea typeface="Times New Roman" panose="02020603050405020304" pitchFamily="18" charset="0"/>
                <a:cs typeface="Taher" panose="00000400000000000000" pitchFamily="2" charset="-78"/>
              </a:rPr>
              <a:t> سيوطى و ديگران از قول ابو بكر از نبى مكرم‏ (صلي الله عليه وآله وسلم) نقل كرده‏اند كه خانه على و زهرا عليهما السلام از بافضيلت‏ترين خانه هاي  انبياء محسوب مى‏شود:</a:t>
            </a:r>
            <a:endParaRPr lang="en-US" b="0"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marL="180340" algn="justLow">
              <a:tabLst>
                <a:tab pos="4235450" algn="r"/>
              </a:tabLst>
            </a:pP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 قال جلال الدين السيوطي: وأخرج ابن مردويه عن أنس بن مالك وبريدة قال قرأ رسول الله صلى الله عليه وسلم هذه الآية: (في بيوت أذن الله ان ترفع) فقام إليه رجل فقال أي بيوت هذه يا رسول اللّه قال: بيوت الأنبياء. فقام إليه أبو بكر، فقال: يا رسول الله هذا البيت منها لبيت على وفاطمة؟ قال: نعم من أفاضلها. </a:t>
            </a:r>
            <a:endPar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a:p>
            <a:pPr algn="justLow">
              <a:lnSpc>
                <a:spcPct val="90000"/>
              </a:lnSpc>
              <a:tabLst>
                <a:tab pos="4235450" algn="r"/>
              </a:tabLst>
            </a:pPr>
            <a:r>
              <a:rPr lang="fa-IR" sz="28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رسول </a:t>
            </a:r>
            <a:r>
              <a:rPr lang="fa-IR" sz="2800" b="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خدا </a:t>
            </a:r>
            <a:r>
              <a:rPr lang="fa-IR" sz="2000" b="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sym typeface="Roumouz2" panose="05000000000000000000" pitchFamily="2" charset="2"/>
              </a:rPr>
              <a:t>|</a:t>
            </a:r>
            <a:r>
              <a:rPr lang="fa-IR" sz="2800" b="0"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 </a:t>
            </a:r>
            <a:r>
              <a:rPr lang="fa-IR" sz="28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اين آيه را تلاوت فرمود، شخصي پرسيد: اين كدام خانه ها است؟ فرمود: خانه هاي پيامبران. ابوبكر سؤال كرد: آيا خانه علي وفاطمه هم از همان خانه ها است؟ فرمود: بلي، از بر ترين آن. </a:t>
            </a:r>
            <a:endParaRPr lang="en-US" sz="20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pPr algn="justLow">
              <a:tabLst>
                <a:tab pos="4235450" algn="r"/>
              </a:tabLst>
            </a:pPr>
            <a:endParaRPr lang="fa-IR" sz="2800" dirty="0" smtClean="0">
              <a:solidFill>
                <a:srgbClr val="FF0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ar-SA" sz="3600" dirty="0"/>
              <a:t>3- رعايت حرمت خانه نبوت</a:t>
            </a:r>
            <a:endParaRPr lang="en-US" sz="3600" b="1" dirty="0"/>
          </a:p>
        </p:txBody>
      </p:sp>
      <p:sp>
        <p:nvSpPr>
          <p:cNvPr id="7" name="Rectangle 6"/>
          <p:cNvSpPr/>
          <p:nvPr/>
        </p:nvSpPr>
        <p:spPr>
          <a:xfrm>
            <a:off x="27377" y="5914908"/>
            <a:ext cx="6416831" cy="9353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Low" rtl="1">
              <a:tabLst>
                <a:tab pos="4235450" algn="r"/>
              </a:tabLst>
            </a:pPr>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الدر المنثور ، سيوطي ، ج5 ، ص50 شواهد التنزيل ، </a:t>
            </a:r>
            <a:r>
              <a:rPr lang="fa-IR" sz="2800" dirty="0" smtClean="0">
                <a:solidFill>
                  <a:schemeClr val="tx1"/>
                </a:solidFill>
                <a:latin typeface="Times New Roman" panose="02020603050405020304" pitchFamily="18" charset="0"/>
                <a:ea typeface="Times New Roman" panose="02020603050405020304" pitchFamily="18" charset="0"/>
                <a:cs typeface="Taher" panose="00000400000000000000" pitchFamily="2" charset="-78"/>
              </a:rPr>
              <a:t>حسكاني</a:t>
            </a:r>
            <a:endPar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endParaRPr>
          </a:p>
          <a:p>
            <a:pPr algn="justLow" rtl="1">
              <a:tabLst>
                <a:tab pos="4235450" algn="r"/>
              </a:tabLst>
            </a:pPr>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ج1 ، ص533 و روح المعاني آلوسي ، ج 18 ، ص 157 .</a:t>
            </a:r>
            <a:endParaRPr lang="en-US" sz="2400" dirty="0">
              <a:solidFill>
                <a:schemeClr val="tx1"/>
              </a:solidFill>
              <a:latin typeface="Times New Roman" panose="02020603050405020304" pitchFamily="18" charset="0"/>
              <a:ea typeface="Times New Roman" panose="02020603050405020304" pitchFamily="18" charset="0"/>
              <a:cs typeface="Taher" panose="00000400000000000000" pitchFamily="2" charset="-78"/>
            </a:endParaRPr>
          </a:p>
        </p:txBody>
      </p:sp>
    </p:spTree>
    <p:extLst>
      <p:ext uri="{BB962C8B-B14F-4D97-AF65-F5344CB8AC3E}">
        <p14:creationId xmlns:p14="http://schemas.microsoft.com/office/powerpoint/2010/main" val="173417330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endParaRPr lang="fa-IR" b="1" dirty="0" smtClean="0"/>
          </a:p>
          <a:p>
            <a:r>
              <a:rPr lang="fa-IR" b="1" dirty="0" smtClean="0"/>
              <a:t>عَنْ </a:t>
            </a:r>
            <a:r>
              <a:rPr lang="fa-IR" b="1" dirty="0"/>
              <a:t>أَبِي عَبْدِ اللَّهِ </a:t>
            </a:r>
            <a:r>
              <a:rPr lang="fa-IR" b="1" dirty="0" smtClean="0"/>
              <a:t>× </a:t>
            </a:r>
            <a:r>
              <a:rPr lang="fa-IR" b="1" dirty="0"/>
              <a:t>قَالَ إِنَّمَا سُمِّيَتْ فَاطِمَةُ مُحَدَّثَةً لِأَنَّ الْمَلَائِكَةَ كَانَتْ تَهْبِطُ مِنَ السَّمَاءِ فَتُنَادِيهَا كَمَا تُنَادِي مَرْيَمَ بِنْتَ عِمْرَانَ فَتَقُولُ يَا فَاطِمَةُ إِنَّ اللَّهَ اصْطَفاكِ وَ طَهَّرَكِ وَ اصْطَفاكِ عَلى‏ نِساءِ الْعالَمِينَ ... فَقَالُوا إِنَّ مَرْيَمَ كَانَتْ سَيِّدَةَ نِسَاءِ عَالَمِهَا وَ إِنَّ اللَّهَ عَزَّ وَ جَلَّ جَعَلَكِ سَيِّدَةَ نِسَاءِ عَالَمِكِ وَ عَالَمِهَا وَ سَيِّدَةَ نِسَاءِ الْأَوَّلِينَ وَ الْآخِرِينَ .</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نزول ملائكه وبشارت به او</a:t>
            </a:r>
            <a:endParaRPr lang="en-US" dirty="0"/>
          </a:p>
        </p:txBody>
      </p:sp>
      <p:sp>
        <p:nvSpPr>
          <p:cNvPr id="6" name="Rectangle 5"/>
          <p:cNvSpPr/>
          <p:nvPr/>
        </p:nvSpPr>
        <p:spPr>
          <a:xfrm>
            <a:off x="323528" y="4129916"/>
            <a:ext cx="613341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علل الشرائع ج 1 ص 182،   بحارالأنوار ج : 14 ص : 206</a:t>
            </a:r>
            <a:endParaRPr lang="en-US" sz="2800" dirty="0"/>
          </a:p>
        </p:txBody>
      </p:sp>
      <p:sp>
        <p:nvSpPr>
          <p:cNvPr id="5" name="Right Arrow 4">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3677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lgn="justLow">
              <a:tabLst>
                <a:tab pos="4235450" algn="r"/>
              </a:tabLst>
            </a:pPr>
            <a:r>
              <a:rPr lang="en-US" sz="2800" b="0" dirty="0">
                <a:solidFill>
                  <a:srgbClr val="000000"/>
                </a:solidFill>
                <a:latin typeface="0 Badr"/>
                <a:ea typeface="Times New Roman" panose="02020603050405020304" pitchFamily="18" charset="0"/>
                <a:cs typeface="Taher" panose="00000400000000000000" pitchFamily="2" charset="-78"/>
              </a:rPr>
              <a:t> </a:t>
            </a:r>
            <a:r>
              <a:rPr lang="fa-IR" b="0" dirty="0">
                <a:solidFill>
                  <a:srgbClr val="000000"/>
                </a:solidFill>
                <a:latin typeface="Arial" panose="020B0604020202020204" pitchFamily="34" charset="0"/>
                <a:ea typeface="Times New Roman" panose="02020603050405020304" pitchFamily="18" charset="0"/>
                <a:cs typeface="Taher" panose="00000400000000000000" pitchFamily="2" charset="-78"/>
              </a:rPr>
              <a:t>علاوه، تصور اين بود كه با توجه به موقعيت حضرت زهرا (سلام الله عليها) و احترام رسول اكرم‏ </a:t>
            </a:r>
            <a:r>
              <a:rPr lang="en-US" b="0" dirty="0">
                <a:solidFill>
                  <a:srgbClr val="000000"/>
                </a:solidFill>
                <a:latin typeface="Arial" panose="020B0604020202020204" pitchFamily="34" charset="0"/>
                <a:ea typeface="Times New Roman" panose="02020603050405020304" pitchFamily="18" charset="0"/>
                <a:cs typeface="Taher" panose="00000400000000000000" pitchFamily="2" charset="-78"/>
                <a:sym typeface="Roumouz2" panose="05000000000000000000" pitchFamily="2" charset="2"/>
              </a:rPr>
              <a:t></a:t>
            </a:r>
            <a:r>
              <a:rPr lang="en-US" b="0" dirty="0">
                <a:solidFill>
                  <a:srgbClr val="000000"/>
                </a:solidFill>
                <a:latin typeface="Taher" panose="00000400000000000000" pitchFamily="2" charset="-78"/>
                <a:ea typeface="Times New Roman" panose="02020603050405020304" pitchFamily="18" charset="0"/>
                <a:cs typeface="Taher" panose="00000400000000000000" pitchFamily="2" charset="-78"/>
              </a:rPr>
              <a:t> </a:t>
            </a:r>
            <a:r>
              <a:rPr lang="fa-IR" b="0" dirty="0">
                <a:solidFill>
                  <a:srgbClr val="000000"/>
                </a:solidFill>
                <a:latin typeface="Taher" panose="00000400000000000000" pitchFamily="2" charset="-78"/>
                <a:ea typeface="Times New Roman" panose="02020603050405020304" pitchFamily="18" charset="0"/>
                <a:cs typeface="Taher" panose="00000400000000000000" pitchFamily="2" charset="-78"/>
              </a:rPr>
              <a:t>را دارند همان طوري بخاري نقل كرد: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عن أبي بكر رضي الله عنهم قال ارقبوا محمدا </a:t>
            </a:r>
            <a:r>
              <a:rPr lang="fa-IR" dirty="0" smtClean="0">
                <a:solidFill>
                  <a:srgbClr val="000080"/>
                </a:solidFill>
                <a:latin typeface="Taher" panose="00000400000000000000" pitchFamily="2" charset="-78"/>
                <a:ea typeface="Times New Roman" panose="02020603050405020304" pitchFamily="18" charset="0"/>
                <a:cs typeface="Taher" panose="00000400000000000000" pitchFamily="2" charset="-78"/>
              </a:rPr>
              <a:t>(ص) في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أهل بيته</a:t>
            </a: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 </a:t>
            </a:r>
            <a:endParaRPr lang="en-US"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marL="180340" algn="justLow">
              <a:lnSpc>
                <a:spcPct val="120000"/>
              </a:lnSpc>
              <a:tabLst>
                <a:tab pos="4235450" algn="r"/>
              </a:tabLst>
            </a:pPr>
            <a:endParaRPr lang="fa-IR" dirty="0" smtClean="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marL="180340" algn="justLow">
              <a:tabLst>
                <a:tab pos="4235450" algn="r"/>
              </a:tabLst>
            </a:pPr>
            <a:r>
              <a:rPr lang="fa-IR" b="0"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ابن </a:t>
            </a:r>
            <a:r>
              <a:rPr lang="fa-IR" b="0" dirty="0">
                <a:solidFill>
                  <a:srgbClr val="000000"/>
                </a:solidFill>
                <a:latin typeface="Arial" panose="020B0604020202020204" pitchFamily="34" charset="0"/>
                <a:ea typeface="Times New Roman" panose="02020603050405020304" pitchFamily="18" charset="0"/>
                <a:cs typeface="Taher" panose="00000400000000000000" pitchFamily="2" charset="-78"/>
              </a:rPr>
              <a:t>حجر مي نويسد: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 قوله ارقبوا محمدا في أهل بيته ) يخاطب بذلك الناس ويوصيهم به والمراقبة للشئ المحافظة عليه يقول احفظوه فيهم فلا تؤذوهم ولا تسيئوا إليهم. </a:t>
            </a:r>
            <a:endParaRPr lang="fa-IR" dirty="0" smtClean="0">
              <a:solidFill>
                <a:srgbClr val="000080"/>
              </a:solidFill>
              <a:latin typeface="Taher" panose="00000400000000000000" pitchFamily="2" charset="-78"/>
              <a:ea typeface="Times New Roman" panose="02020603050405020304" pitchFamily="18" charset="0"/>
              <a:cs typeface="Taher" panose="00000400000000000000" pitchFamily="2" charset="-78"/>
            </a:endParaRPr>
          </a:p>
          <a:p>
            <a:pPr marL="180340" algn="justLow">
              <a:lnSpc>
                <a:spcPct val="50000"/>
              </a:lnSpc>
              <a:tabLst>
                <a:tab pos="4235450" algn="r"/>
              </a:tabLst>
            </a:pPr>
            <a:endParaRPr lang="fa-IR" dirty="0" smtClean="0"/>
          </a:p>
          <a:p>
            <a:pPr marL="180340" algn="justLow">
              <a:tabLst>
                <a:tab pos="4235450" algn="r"/>
              </a:tabLst>
            </a:pPr>
            <a:r>
              <a:rPr lang="fa-IR" dirty="0" smtClean="0"/>
              <a:t>عيني </a:t>
            </a:r>
            <a:r>
              <a:rPr lang="fa-IR" dirty="0"/>
              <a:t>مي نويسد</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 قوله : ( إرقبوا ) ، أمر للناس ، يعني : إحفظوا محمدا في أهل بيته ، فلا تؤذوهم ولا تسبوهم ، وأهل بيته هم : فاطمة والحسن والحسين ، لأنه صلى الله عليه وسلم لفّ عليهم كساء</a:t>
            </a:r>
            <a:r>
              <a:rPr lang="fa-IR" dirty="0" smtClean="0">
                <a:solidFill>
                  <a:srgbClr val="000080"/>
                </a:solidFill>
                <a:latin typeface="Taher" panose="00000400000000000000" pitchFamily="2" charset="-78"/>
                <a:ea typeface="Times New Roman" panose="02020603050405020304" pitchFamily="18" charset="0"/>
                <a:cs typeface="Taher" panose="00000400000000000000" pitchFamily="2" charset="-78"/>
              </a:rPr>
              <a:t>.</a:t>
            </a:r>
            <a:endParaRPr lang="en-US" dirty="0">
              <a:solidFill>
                <a:srgbClr val="000080"/>
              </a:solidFill>
              <a:latin typeface="Taher" panose="00000400000000000000" pitchFamily="2" charset="-78"/>
              <a:ea typeface="Times New Roman" panose="02020603050405020304" pitchFamily="18" charset="0"/>
              <a:cs typeface="Taher" panose="00000400000000000000" pitchFamily="2" charset="-78"/>
            </a:endParaRPr>
          </a:p>
          <a:p>
            <a:pPr marL="180340" algn="justLow">
              <a:tabLst>
                <a:tab pos="4235450" algn="r"/>
              </a:tabLst>
            </a:pPr>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4 - رعايت احترام پيامبر اكرم </a:t>
            </a:r>
            <a:r>
              <a:rPr lang="en-US" sz="3600" dirty="0" smtClean="0">
                <a:sym typeface="Roumouz2" panose="05000000000000000000" pitchFamily="2" charset="2"/>
              </a:rPr>
              <a:t></a:t>
            </a:r>
            <a:endParaRPr lang="en-US" sz="3600" b="1" dirty="0"/>
          </a:p>
        </p:txBody>
      </p:sp>
      <p:sp>
        <p:nvSpPr>
          <p:cNvPr id="7" name="Rectangle 6"/>
          <p:cNvSpPr/>
          <p:nvPr/>
        </p:nvSpPr>
        <p:spPr>
          <a:xfrm>
            <a:off x="35496" y="2204864"/>
            <a:ext cx="784702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صحيح البخاري  ج 4 ص 210 ج 3716، دار الفكر للطباعة والنشر والتوزيع</a:t>
            </a:r>
            <a:endParaRPr lang="en-US" sz="2800" dirty="0">
              <a:solidFill>
                <a:schemeClr val="tx1"/>
              </a:solidFill>
            </a:endParaRPr>
          </a:p>
        </p:txBody>
      </p:sp>
      <p:sp>
        <p:nvSpPr>
          <p:cNvPr id="5" name="Rectangle 4"/>
          <p:cNvSpPr/>
          <p:nvPr/>
        </p:nvSpPr>
        <p:spPr>
          <a:xfrm>
            <a:off x="179512" y="3933056"/>
            <a:ext cx="275203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180340" algn="justLow">
              <a:tabLst>
                <a:tab pos="4235450" algn="r"/>
              </a:tabLst>
            </a:pPr>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فتح الباري ج 7 ص 63</a:t>
            </a:r>
            <a:endParaRPr lang="en-US" sz="2800" dirty="0">
              <a:solidFill>
                <a:schemeClr val="tx1"/>
              </a:solidFill>
              <a:latin typeface="Arial" panose="020B0604020202020204" pitchFamily="34" charset="0"/>
              <a:ea typeface="Times New Roman" panose="02020603050405020304" pitchFamily="18" charset="0"/>
              <a:cs typeface="Taher" panose="00000400000000000000" pitchFamily="2" charset="-78"/>
            </a:endParaRPr>
          </a:p>
        </p:txBody>
      </p:sp>
      <p:sp>
        <p:nvSpPr>
          <p:cNvPr id="6" name="Rectangle 5"/>
          <p:cNvSpPr/>
          <p:nvPr/>
        </p:nvSpPr>
        <p:spPr>
          <a:xfrm>
            <a:off x="107504" y="6290156"/>
            <a:ext cx="3417282"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180340" algn="justLow">
              <a:tabLst>
                <a:tab pos="4235450" algn="r"/>
              </a:tabLst>
            </a:pPr>
            <a:r>
              <a:rPr lang="fa-IR" sz="2800" dirty="0"/>
              <a:t> عمدة القاري  ج 16 ص 223</a:t>
            </a:r>
            <a:endParaRPr lang="en-US" sz="2800"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p:txBody>
      </p:sp>
    </p:spTree>
    <p:extLst>
      <p:ext uri="{BB962C8B-B14F-4D97-AF65-F5344CB8AC3E}">
        <p14:creationId xmlns:p14="http://schemas.microsoft.com/office/powerpoint/2010/main" val="27906493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lgn="justLow">
              <a:lnSpc>
                <a:spcPct val="120000"/>
              </a:lnSpc>
              <a:tabLst>
                <a:tab pos="4235450" algn="r"/>
              </a:tabLst>
            </a:pP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قال ابن قتيبة:... قام عمر فمشى ومعه جماعة حتى أتوا باب فاطمة فدقوا الباب ، فلما سمعت أصواتهم نادت بأعلى صوتها باكية : يا رسول الله ما ذا لقينا بعد أبي من ابن الخطاب وابن أبي قحافة ! </a:t>
            </a:r>
            <a:r>
              <a:rPr lang="fa-IR" dirty="0">
                <a:solidFill>
                  <a:srgbClr val="000080"/>
                </a:solidFill>
                <a:highlight>
                  <a:srgbClr val="FFFF00"/>
                </a:highlight>
                <a:latin typeface="IranNastaliq" panose="02020505000000020003" pitchFamily="18" charset="0"/>
                <a:ea typeface="Times New Roman" panose="02020603050405020304" pitchFamily="18" charset="0"/>
                <a:cs typeface="Taher" panose="00000400000000000000" pitchFamily="2" charset="-78"/>
              </a:rPr>
              <a:t>فلما سمع القوم صوتها وبكاءها انصرفوا باكين</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 ، فكادت قلوبهم تتصدع وأكبادهم تنفطر ، </a:t>
            </a:r>
            <a:r>
              <a:rPr lang="fa-IR" dirty="0">
                <a:solidFill>
                  <a:srgbClr val="000080"/>
                </a:solidFill>
                <a:highlight>
                  <a:srgbClr val="FFFF00"/>
                </a:highlight>
                <a:latin typeface="IranNastaliq" panose="02020505000000020003" pitchFamily="18" charset="0"/>
                <a:ea typeface="Times New Roman" panose="02020603050405020304" pitchFamily="18" charset="0"/>
                <a:cs typeface="Taher" panose="00000400000000000000" pitchFamily="2" charset="-78"/>
              </a:rPr>
              <a:t>وبقي عمر معه قوم</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 . </a:t>
            </a:r>
            <a:endPar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a:p>
            <a:pPr algn="justLow">
              <a:tabLst>
                <a:tab pos="4235450" algn="r"/>
              </a:tabLst>
            </a:pPr>
            <a:r>
              <a:rPr lang="fa-IR"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عمر همراه عده اي به طرف خانه فاطمه آمد و در را كوبيد، فاطمه با شنيدن سر وصداي جمعيت باصداي بلند وهمراه گريه فرياد زد: اي رسول خدا چه مصيبتهايي بعد از تو از پسر خطاب وابو قحافه مي بينيم . گروهي با شنيدن گريه فاطمه دلشان به درد آمد و با گريه آنجا را ترك كردند، اما عمر با گروهي ديگر باقي ماندند. </a:t>
            </a:r>
            <a:endParaRPr lang="en-US" sz="2400" b="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5 - برگشتن مردم با شنيدن ناله فاطمه </a:t>
            </a:r>
            <a:r>
              <a:rPr lang="fa-IR" sz="3600" dirty="0" smtClean="0">
                <a:sym typeface="Roumouz" panose="05000000000000000000" pitchFamily="2" charset="2"/>
              </a:rPr>
              <a:t>(س) </a:t>
            </a:r>
            <a:endParaRPr lang="en-US" sz="3600" b="1" dirty="0"/>
          </a:p>
        </p:txBody>
      </p:sp>
      <p:sp>
        <p:nvSpPr>
          <p:cNvPr id="7" name="Rectangle 6"/>
          <p:cNvSpPr/>
          <p:nvPr/>
        </p:nvSpPr>
        <p:spPr>
          <a:xfrm>
            <a:off x="35496" y="6237312"/>
            <a:ext cx="731482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Low">
              <a:tabLst>
                <a:tab pos="4235450" algn="r"/>
              </a:tabLst>
            </a:pPr>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 الإمامة والسياسة ، باب كيف كانت بيعة علي بن أبي طالب ،‌ ص 12 .</a:t>
            </a:r>
            <a:endParaRPr lang="en-US" sz="2400" dirty="0">
              <a:solidFill>
                <a:schemeClr val="tx1"/>
              </a:solidFill>
              <a:latin typeface="Times New Roman" panose="02020603050405020304" pitchFamily="18" charset="0"/>
              <a:ea typeface="Times New Roman" panose="02020603050405020304" pitchFamily="18" charset="0"/>
              <a:cs typeface="Taher" panose="00000400000000000000" pitchFamily="2" charset="-78"/>
            </a:endParaRPr>
          </a:p>
        </p:txBody>
      </p:sp>
    </p:spTree>
    <p:extLst>
      <p:ext uri="{BB962C8B-B14F-4D97-AF65-F5344CB8AC3E}">
        <p14:creationId xmlns:p14="http://schemas.microsoft.com/office/powerpoint/2010/main" val="18954398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b="0" dirty="0"/>
              <a:t>نگاهي به سيره پيامبر اكرم| در موضوع مورد بحث، بهترين دليل بر محكوميت شبهه انگيزان است، چرا كه موارد مختلفي در كتب شيعه و اهل سنت وجود دارد كه رسول خدا| به همسرانش اجازه مي داد تا درب خانه را به روي ديگران ( نا محرمان ) باز كنند.</a:t>
            </a:r>
            <a:endParaRPr lang="en-US" b="0" dirty="0"/>
          </a:p>
          <a:p>
            <a:pPr marL="180340">
              <a:spcBef>
                <a:spcPts val="1200"/>
              </a:spcBef>
              <a:spcAft>
                <a:spcPts val="600"/>
              </a:spcAft>
              <a:tabLst>
                <a:tab pos="4235450" algn="r"/>
              </a:tabLst>
            </a:pPr>
            <a:r>
              <a:rPr lang="fa-IR" sz="2800" dirty="0">
                <a:solidFill>
                  <a:srgbClr val="FF00FF"/>
                </a:solidFill>
                <a:latin typeface="Cambria" panose="02040503050406030204" pitchFamily="18" charset="0"/>
                <a:ea typeface="Times New Roman" panose="02020603050405020304" pitchFamily="18" charset="0"/>
                <a:cs typeface="Arial" panose="020B0604020202020204" pitchFamily="34" charset="0"/>
              </a:rPr>
              <a:t>1 - خديجه وباز كردن دَرِ خانه براي عمر:</a:t>
            </a:r>
            <a:endParaRPr lang="en-US" sz="2800" dirty="0">
              <a:solidFill>
                <a:srgbClr val="FF00FF"/>
              </a:solidFill>
              <a:latin typeface="Cambria" panose="02040503050406030204" pitchFamily="18" charset="0"/>
              <a:ea typeface="Times New Roman" panose="02020603050405020304" pitchFamily="18" charset="0"/>
            </a:endParaRPr>
          </a:p>
          <a:p>
            <a:pPr marL="180340" algn="justLow">
              <a:tabLst>
                <a:tab pos="4235450" algn="r"/>
              </a:tabLst>
            </a:pP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قرع عمر بن الخطاب الباب </a:t>
            </a:r>
            <a:r>
              <a:rPr lang="fa-IR"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rPr>
              <a:t>وقال </a:t>
            </a:r>
            <a:r>
              <a:rPr lang="en-US"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rPr>
              <a:t>]</a:t>
            </a:r>
            <a:r>
              <a:rPr lang="fa-IR"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rPr>
              <a:t>رسول الله (ص)</a:t>
            </a:r>
            <a:r>
              <a:rPr lang="en-US" sz="4000"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sym typeface="Roumouz2" panose="05000000000000000000" pitchFamily="2" charset="2"/>
              </a:rPr>
              <a:t> </a:t>
            </a:r>
            <a:r>
              <a:rPr lang="en-US" sz="4000"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rPr>
              <a:t>[</a:t>
            </a:r>
            <a:r>
              <a:rPr lang="fa-IR"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rPr>
              <a:t>: </a:t>
            </a:r>
            <a:r>
              <a:rPr lang="fa-IR" dirty="0">
                <a:solidFill>
                  <a:srgbClr val="000080"/>
                </a:solidFill>
                <a:highlight>
                  <a:srgbClr val="FFFF00"/>
                </a:highlight>
                <a:latin typeface="IranNastaliq" panose="02020505000000020003" pitchFamily="18" charset="0"/>
                <a:ea typeface="Times New Roman" panose="02020603050405020304" pitchFamily="18" charset="0"/>
                <a:cs typeface="Taher" panose="00000400000000000000" pitchFamily="2" charset="-78"/>
              </a:rPr>
              <a:t>افتحي يا خديجة</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 </a:t>
            </a:r>
          </a:p>
          <a:p>
            <a:pPr marL="180340" algn="justLow">
              <a:tabLst>
                <a:tab pos="4235450" algn="r"/>
              </a:tabLst>
            </a:pPr>
            <a:endParaRPr lang="fa-IR"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a:p>
            <a:pPr marL="180340" algn="justLow">
              <a:tabLst>
                <a:tab pos="4235450" algn="r"/>
              </a:tabLst>
            </a:pPr>
            <a:r>
              <a:rPr lang="fa-IR" sz="2800" dirty="0" smtClean="0">
                <a:solidFill>
                  <a:srgbClr val="FF00FF"/>
                </a:solidFill>
                <a:latin typeface="Cambria" panose="02040503050406030204" pitchFamily="18" charset="0"/>
                <a:ea typeface="Times New Roman" panose="02020603050405020304" pitchFamily="18" charset="0"/>
                <a:cs typeface="Arial" panose="020B0604020202020204" pitchFamily="34" charset="0"/>
              </a:rPr>
              <a:t>2 </a:t>
            </a:r>
            <a:r>
              <a:rPr lang="fa-IR" sz="2800" dirty="0">
                <a:solidFill>
                  <a:srgbClr val="FF00FF"/>
                </a:solidFill>
                <a:latin typeface="Cambria" panose="02040503050406030204" pitchFamily="18" charset="0"/>
                <a:ea typeface="Times New Roman" panose="02020603050405020304" pitchFamily="18" charset="0"/>
                <a:cs typeface="Arial" panose="020B0604020202020204" pitchFamily="34" charset="0"/>
              </a:rPr>
              <a:t>- امّ سلمه وباز كردن دَرِ خانه  براي علي (ع) :</a:t>
            </a:r>
            <a:endParaRPr lang="en-US" sz="2800" dirty="0">
              <a:solidFill>
                <a:srgbClr val="FF00FF"/>
              </a:solidFill>
              <a:latin typeface="Cambria" panose="02040503050406030204" pitchFamily="18" charset="0"/>
              <a:ea typeface="Times New Roman" panose="02020603050405020304" pitchFamily="18" charset="0"/>
            </a:endParaRPr>
          </a:p>
          <a:p>
            <a:pPr marL="180340" algn="justLow">
              <a:tabLst>
                <a:tab pos="4235450" algn="r"/>
              </a:tabLst>
            </a:pP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جاء علي فدق الباب دقا خفيفا فانتبه النبي ( صلى الله عليه وسلم ) للدق وأنكرته أم سلمة فقال رسول الله ( صلى الله عليه وسلم ) </a:t>
            </a:r>
            <a:r>
              <a:rPr lang="fa-IR" dirty="0">
                <a:solidFill>
                  <a:srgbClr val="000080"/>
                </a:solidFill>
                <a:highlight>
                  <a:srgbClr val="FFFF00"/>
                </a:highlight>
                <a:latin typeface="IranNastaliq" panose="02020505000000020003" pitchFamily="18" charset="0"/>
                <a:ea typeface="Times New Roman" panose="02020603050405020304" pitchFamily="18" charset="0"/>
                <a:cs typeface="Taher" panose="00000400000000000000" pitchFamily="2" charset="-78"/>
              </a:rPr>
              <a:t>قومي فافتحي له</a:t>
            </a: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 </a:t>
            </a:r>
            <a:r>
              <a:rPr lang="fa-IR" dirty="0" smtClean="0">
                <a:solidFill>
                  <a:srgbClr val="000080"/>
                </a:solidFill>
                <a:latin typeface="IranNastaliq" panose="02020505000000020003" pitchFamily="18" charset="0"/>
                <a:ea typeface="Times New Roman" panose="02020603050405020304" pitchFamily="18" charset="0"/>
                <a:cs typeface="Taher" panose="00000400000000000000" pitchFamily="2" charset="-78"/>
              </a:rPr>
              <a:t>.</a:t>
            </a:r>
            <a:endPar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a:p>
            <a:endParaRPr lang="en-US" sz="2800"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6- باز كردن همسران رسول خدا (ص)  دَر براي </a:t>
            </a:r>
            <a:r>
              <a:rPr lang="fa-IR" sz="3600" dirty="0" smtClean="0"/>
              <a:t>نامحرم</a:t>
            </a:r>
            <a:endParaRPr lang="en-US" sz="3600" b="1" dirty="0"/>
          </a:p>
        </p:txBody>
      </p:sp>
      <p:sp>
        <p:nvSpPr>
          <p:cNvPr id="7" name="Rectangle 6"/>
          <p:cNvSpPr/>
          <p:nvPr/>
        </p:nvSpPr>
        <p:spPr>
          <a:xfrm>
            <a:off x="-34450" y="4100855"/>
            <a:ext cx="8998938"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180340" algn="justLow">
              <a:tabLst>
                <a:tab pos="4235450" algn="r"/>
              </a:tabLst>
            </a:pPr>
            <a:r>
              <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تاريخ دمشق ج 44 ، ص 35 ؛ جامع الأحاديث سيوطي ج 36 ، ص 345 ، ح 39496.</a:t>
            </a:r>
            <a:endPar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p:txBody>
      </p:sp>
      <p:sp>
        <p:nvSpPr>
          <p:cNvPr id="5" name="Rectangle 4"/>
          <p:cNvSpPr/>
          <p:nvPr/>
        </p:nvSpPr>
        <p:spPr>
          <a:xfrm>
            <a:off x="107504" y="6313939"/>
            <a:ext cx="4928913"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180340" algn="justLow">
              <a:tabLst>
                <a:tab pos="4235450" algn="r"/>
              </a:tabLst>
            </a:pPr>
            <a:r>
              <a:rPr lang="fa-IR" sz="2800"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 </a:t>
            </a:r>
            <a:r>
              <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تاريخ مدينة دمشق ج 42 ، ص 470 و 471 .</a:t>
            </a:r>
            <a:endPar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p:txBody>
      </p:sp>
    </p:spTree>
    <p:extLst>
      <p:ext uri="{BB962C8B-B14F-4D97-AF65-F5344CB8AC3E}">
        <p14:creationId xmlns:p14="http://schemas.microsoft.com/office/powerpoint/2010/main" val="28676472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spcBef>
                <a:spcPts val="1200"/>
              </a:spcBef>
              <a:spcAft>
                <a:spcPts val="600"/>
              </a:spcAft>
              <a:tabLst>
                <a:tab pos="4235450" algn="r"/>
              </a:tabLst>
            </a:pPr>
            <a:r>
              <a:rPr lang="fa-IR" sz="2800" dirty="0">
                <a:solidFill>
                  <a:srgbClr val="FF00FF"/>
                </a:solidFill>
                <a:latin typeface="Cambria" panose="02040503050406030204" pitchFamily="18" charset="0"/>
                <a:ea typeface="Times New Roman" panose="02020603050405020304" pitchFamily="18" charset="0"/>
                <a:cs typeface="Arial" panose="020B0604020202020204" pitchFamily="34" charset="0"/>
              </a:rPr>
              <a:t>3 - عائشه به دستور رسول خدا  (ص)  دَر را براي علي  (ع) باز كرد:</a:t>
            </a:r>
            <a:endParaRPr lang="en-US" sz="2800" dirty="0">
              <a:solidFill>
                <a:srgbClr val="FF00FF"/>
              </a:solidFill>
              <a:latin typeface="Cambria" panose="02040503050406030204" pitchFamily="18" charset="0"/>
              <a:ea typeface="Times New Roman" panose="02020603050405020304" pitchFamily="18" charset="0"/>
            </a:endParaRPr>
          </a:p>
          <a:p>
            <a:pPr marL="180340" algn="justLow">
              <a:lnSpc>
                <a:spcPct val="120000"/>
              </a:lnSpc>
              <a:tabLst>
                <a:tab pos="4235450" algn="r"/>
              </a:tabLst>
            </a:pPr>
            <a:r>
              <a:rPr lang="fa-IR" dirty="0">
                <a:solidFill>
                  <a:srgbClr val="000080"/>
                </a:solidFill>
                <a:latin typeface="IranNastaliq" panose="02020505000000020003" pitchFamily="18" charset="0"/>
                <a:ea typeface="Times New Roman" panose="02020603050405020304" pitchFamily="18" charset="0"/>
                <a:cs typeface="Taher" panose="00000400000000000000" pitchFamily="2" charset="-78"/>
              </a:rPr>
              <a:t>قال علي </a:t>
            </a:r>
            <a:r>
              <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sym typeface="Roumouz" panose="05000000000000000000" pitchFamily="2" charset="2"/>
              </a:rPr>
              <a:t></a:t>
            </a:r>
            <a:r>
              <a:rPr lang="en-US" dirty="0">
                <a:solidFill>
                  <a:srgbClr val="000080"/>
                </a:solidFill>
                <a:latin typeface="Taher" panose="00000400000000000000" pitchFamily="2" charset="-78"/>
                <a:ea typeface="Times New Roman" panose="02020603050405020304" pitchFamily="18" charset="0"/>
                <a:cs typeface="Taher" panose="00000400000000000000" pitchFamily="2" charset="-78"/>
              </a:rPr>
              <a:t>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فدققت الباب دقا عنيفا ، فقالت لي عائشة : من هذا ؟ فقلت : أنا علي فسمعت رسول الله صلى الله عليه وآله يقول : </a:t>
            </a:r>
            <a:r>
              <a:rPr lang="fa-IR" dirty="0">
                <a:solidFill>
                  <a:srgbClr val="000080"/>
                </a:solidFill>
                <a:highlight>
                  <a:srgbClr val="FFFF00"/>
                </a:highlight>
                <a:latin typeface="Taher" panose="00000400000000000000" pitchFamily="2" charset="-78"/>
                <a:ea typeface="Times New Roman" panose="02020603050405020304" pitchFamily="18" charset="0"/>
                <a:cs typeface="Taher" panose="00000400000000000000" pitchFamily="2" charset="-78"/>
              </a:rPr>
              <a:t>يا عائشة افتحي له الباب</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 ، ففتحت ودخلت ...</a:t>
            </a:r>
            <a:r>
              <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 </a:t>
            </a:r>
            <a:endParaRPr lang="fa-IR" sz="2800" dirty="0" smtClean="0">
              <a:solidFill>
                <a:srgbClr val="FF0000"/>
              </a:solidFill>
              <a:latin typeface="Times New Roman" panose="02020603050405020304" pitchFamily="18" charset="0"/>
              <a:ea typeface="Times New Roman" panose="02020603050405020304" pitchFamily="18" charset="0"/>
              <a:cs typeface="Taher" panose="00000400000000000000" pitchFamily="2" charset="-78"/>
            </a:endParaRPr>
          </a:p>
          <a:p>
            <a:pPr marL="180340" algn="justLow">
              <a:tabLst>
                <a:tab pos="4235450" algn="r"/>
              </a:tabLst>
            </a:pPr>
            <a:endPar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endParaRPr>
          </a:p>
          <a:p>
            <a:pPr marL="180340">
              <a:spcBef>
                <a:spcPts val="1200"/>
              </a:spcBef>
              <a:spcAft>
                <a:spcPts val="600"/>
              </a:spcAft>
              <a:tabLst>
                <a:tab pos="4235450" algn="r"/>
              </a:tabLst>
            </a:pPr>
            <a:r>
              <a:rPr lang="fa-IR" sz="2800" dirty="0">
                <a:solidFill>
                  <a:srgbClr val="FF00FF"/>
                </a:solidFill>
                <a:latin typeface="Cambria" panose="02040503050406030204" pitchFamily="18" charset="0"/>
                <a:ea typeface="Times New Roman" panose="02020603050405020304" pitchFamily="18" charset="0"/>
                <a:cs typeface="Arial" panose="020B0604020202020204" pitchFamily="34" charset="0"/>
              </a:rPr>
              <a:t>4 - عايشه و عمر، سر يك سفره مى‌نشستند</a:t>
            </a:r>
            <a:endParaRPr lang="en-US" sz="2800" dirty="0">
              <a:solidFill>
                <a:srgbClr val="FF00FF"/>
              </a:solidFill>
              <a:latin typeface="Cambria" panose="02040503050406030204" pitchFamily="18" charset="0"/>
              <a:ea typeface="Times New Roman" panose="02020603050405020304" pitchFamily="18" charset="0"/>
            </a:endParaRPr>
          </a:p>
          <a:p>
            <a:pPr marL="180340" algn="justLow">
              <a:lnSpc>
                <a:spcPct val="120000"/>
              </a:lnSpc>
              <a:tabLst>
                <a:tab pos="4235450" algn="r"/>
              </a:tabLst>
            </a:pPr>
            <a:r>
              <a:rPr lang="ar-LB"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و </a:t>
            </a:r>
            <a:r>
              <a:rPr lang="ar-LB" dirty="0">
                <a:solidFill>
                  <a:srgbClr val="000000"/>
                </a:solidFill>
                <a:latin typeface="Arial" panose="020B0604020202020204" pitchFamily="34" charset="0"/>
                <a:ea typeface="Times New Roman" panose="02020603050405020304" pitchFamily="18" charset="0"/>
                <a:cs typeface="Taher" panose="00000400000000000000" pitchFamily="2" charset="-78"/>
              </a:rPr>
              <a:t>سيوطى مى‌گويد: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وأخرج الطبراني بسند صحيح عن عائشة قالت كنت آكل مع النبي صلى الله عليه وسلم في قعب فمر عمر فدعاه فأكل </a:t>
            </a:r>
            <a:r>
              <a:rPr lang="fa-IR" dirty="0">
                <a:solidFill>
                  <a:srgbClr val="000080"/>
                </a:solidFill>
                <a:highlight>
                  <a:srgbClr val="FFFF00"/>
                </a:highlight>
                <a:latin typeface="Taher" panose="00000400000000000000" pitchFamily="2" charset="-78"/>
                <a:ea typeface="Times New Roman" panose="02020603050405020304" pitchFamily="18" charset="0"/>
                <a:cs typeface="Taher" panose="00000400000000000000" pitchFamily="2" charset="-78"/>
              </a:rPr>
              <a:t>فأصابت أصبعه أصبعي</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 </a:t>
            </a:r>
            <a:r>
              <a:rPr lang="fa-IR" dirty="0" smtClean="0">
                <a:solidFill>
                  <a:srgbClr val="000080"/>
                </a:solidFill>
                <a:latin typeface="Taher" panose="00000400000000000000" pitchFamily="2" charset="-78"/>
                <a:ea typeface="Times New Roman" panose="02020603050405020304" pitchFamily="18" charset="0"/>
                <a:cs typeface="Taher" panose="00000400000000000000" pitchFamily="2" charset="-78"/>
              </a:rPr>
              <a:t>فقال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أوه لو أطاع فيكن ما رأتكن عين. </a:t>
            </a:r>
            <a:endParaRPr lang="en-US" sz="4000" dirty="0">
              <a:solidFill>
                <a:srgbClr val="000080"/>
              </a:solidFill>
              <a:latin typeface="IranNastaliq" panose="02020505000000020003" pitchFamily="18" charset="0"/>
              <a:ea typeface="Times New Roman" panose="02020603050405020304" pitchFamily="18" charset="0"/>
              <a:cs typeface="Taher" panose="00000400000000000000" pitchFamily="2" charset="-78"/>
            </a:endParaRPr>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a:t>6- باز كردن همسران رسول خدا (ص)  دَر براي نامحرم</a:t>
            </a:r>
            <a:endParaRPr lang="en-US" sz="3600" b="1" dirty="0"/>
          </a:p>
        </p:txBody>
      </p:sp>
      <p:sp>
        <p:nvSpPr>
          <p:cNvPr id="7" name="Rectangle 6"/>
          <p:cNvSpPr/>
          <p:nvPr/>
        </p:nvSpPr>
        <p:spPr>
          <a:xfrm>
            <a:off x="179512" y="3212976"/>
            <a:ext cx="690701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180340" algn="justLow" rtl="1">
              <a:tabLst>
                <a:tab pos="4235450" algn="r"/>
              </a:tabLst>
            </a:pPr>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احتجاج  طبرسي </a:t>
            </a:r>
            <a:r>
              <a:rPr lang="fa-IR" sz="2800" dirty="0" smtClean="0">
                <a:solidFill>
                  <a:schemeClr val="tx1"/>
                </a:solidFill>
                <a:latin typeface="Times New Roman" panose="02020603050405020304" pitchFamily="18" charset="0"/>
                <a:ea typeface="Times New Roman" panose="02020603050405020304" pitchFamily="18" charset="0"/>
                <a:cs typeface="Taher" panose="00000400000000000000" pitchFamily="2" charset="-78"/>
              </a:rPr>
              <a:t>ج1 </a:t>
            </a:r>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 ص 292 بحار الأنوار ج 38 ، ص 348 .</a:t>
            </a:r>
            <a:endParaRPr lang="en-US" sz="4000" dirty="0">
              <a:solidFill>
                <a:schemeClr val="tx1"/>
              </a:solidFill>
              <a:latin typeface="IranNastaliq" panose="02020505000000020003" pitchFamily="18" charset="0"/>
              <a:ea typeface="Times New Roman" panose="02020603050405020304" pitchFamily="18" charset="0"/>
              <a:cs typeface="Taher" panose="00000400000000000000" pitchFamily="2" charset="-78"/>
            </a:endParaRPr>
          </a:p>
        </p:txBody>
      </p:sp>
      <p:sp>
        <p:nvSpPr>
          <p:cNvPr id="5" name="Rectangle 4"/>
          <p:cNvSpPr/>
          <p:nvPr/>
        </p:nvSpPr>
        <p:spPr>
          <a:xfrm>
            <a:off x="788440" y="6290156"/>
            <a:ext cx="8248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180340" algn="justLow" rtl="1">
              <a:tabLst>
                <a:tab pos="4235450" algn="r"/>
              </a:tabLst>
            </a:pPr>
            <a:r>
              <a:rPr lang="fa-IR" sz="2800" dirty="0">
                <a:solidFill>
                  <a:schemeClr val="tx1"/>
                </a:solidFill>
                <a:latin typeface="Times New Roman" panose="02020603050405020304" pitchFamily="18" charset="0"/>
                <a:ea typeface="Times New Roman" panose="02020603050405020304" pitchFamily="18" charset="0"/>
                <a:cs typeface="Taher" panose="00000400000000000000" pitchFamily="2" charset="-78"/>
              </a:rPr>
              <a:t>لباب النقول في أسباب النزول، ج 1، ص 178، نشر: دار إحياء العلوم – بيروت.</a:t>
            </a:r>
            <a:endParaRPr lang="en-US" sz="2800" dirty="0">
              <a:solidFill>
                <a:schemeClr val="tx1"/>
              </a:solidFill>
              <a:latin typeface="Arial" panose="020B0604020202020204" pitchFamily="34" charset="0"/>
              <a:ea typeface="Times New Roman" panose="02020603050405020304" pitchFamily="18" charset="0"/>
              <a:cs typeface="Taher" panose="00000400000000000000" pitchFamily="2" charset="-78"/>
            </a:endParaRPr>
          </a:p>
        </p:txBody>
      </p:sp>
      <p:pic>
        <p:nvPicPr>
          <p:cNvPr id="9" name="Picture 8">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520" y="6170321"/>
            <a:ext cx="787071" cy="787071"/>
          </a:xfrm>
          <a:prstGeom prst="rect">
            <a:avLst/>
          </a:prstGeom>
        </p:spPr>
      </p:pic>
    </p:spTree>
    <p:extLst>
      <p:ext uri="{BB962C8B-B14F-4D97-AF65-F5344CB8AC3E}">
        <p14:creationId xmlns:p14="http://schemas.microsoft.com/office/powerpoint/2010/main" val="15714556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130944" y="404664"/>
            <a:ext cx="5353824"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endParaRPr lang="en-US" dirty="0"/>
            </a:p>
          </p:txBody>
        </p:sp>
        <p:sp>
          <p:nvSpPr>
            <p:cNvPr id="61" name="Text Box 42"/>
            <p:cNvSpPr txBox="1">
              <a:spLocks noChangeArrowheads="1"/>
            </p:cNvSpPr>
            <p:nvPr/>
          </p:nvSpPr>
          <p:spPr bwMode="auto">
            <a:xfrm>
              <a:off x="820" y="1948"/>
              <a:ext cx="1115" cy="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a-IR" sz="3600" b="1" dirty="0" smtClean="0">
                  <a:solidFill>
                    <a:srgbClr val="7030A0"/>
                  </a:solidFill>
                  <a:effectLst>
                    <a:outerShdw blurRad="38100" dist="38100" dir="2700000" algn="tl">
                      <a:srgbClr val="000000"/>
                    </a:outerShdw>
                  </a:effectLst>
                </a:rPr>
                <a:t>چرا علي (ع) از همسرش دفاع نكرد؟</a:t>
              </a:r>
              <a:endParaRPr lang="en-US" sz="3600" b="1" dirty="0">
                <a:solidFill>
                  <a:srgbClr val="7030A0"/>
                </a:solidFill>
                <a:effectLst>
                  <a:outerShdw blurRad="38100" dist="38100" dir="2700000" algn="tl">
                    <a:srgbClr val="000000"/>
                  </a:outerShdw>
                </a:effectLst>
              </a:endParaRPr>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112" name="Oval 37"/>
          <p:cNvSpPr>
            <a:spLocks noChangeArrowheads="1"/>
          </p:cNvSpPr>
          <p:nvPr/>
        </p:nvSpPr>
        <p:spPr bwMode="gray">
          <a:xfrm rot="10800000" flipV="1">
            <a:off x="6660232" y="112474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3" name="Oval 39"/>
          <p:cNvSpPr>
            <a:spLocks noChangeArrowheads="1"/>
          </p:cNvSpPr>
          <p:nvPr/>
        </p:nvSpPr>
        <p:spPr bwMode="gray">
          <a:xfrm rot="10800000" flipV="1">
            <a:off x="6726513" y="1196752"/>
            <a:ext cx="467877" cy="505003"/>
          </a:xfrm>
          <a:prstGeom prst="ellipse">
            <a:avLst/>
          </a:prstGeom>
          <a:ln/>
          <a:extLst/>
        </p:spPr>
        <p:style>
          <a:lnRef idx="1">
            <a:schemeClr val="accent1"/>
          </a:lnRef>
          <a:fillRef idx="2">
            <a:schemeClr val="accent1"/>
          </a:fillRef>
          <a:effectRef idx="1">
            <a:schemeClr val="accent1"/>
          </a:effectRef>
          <a:fontRef idx="minor">
            <a:schemeClr val="dk1"/>
          </a:fontRef>
        </p:style>
        <p:txBody>
          <a:bodyPr wrap="none" anchor="ctr"/>
          <a:lstStyle/>
          <a:p>
            <a:r>
              <a:rPr lang="fa-IR" dirty="0" smtClean="0"/>
              <a:t>1	</a:t>
            </a:r>
            <a:endParaRPr lang="en-US" dirty="0"/>
          </a:p>
        </p:txBody>
      </p:sp>
      <p:sp>
        <p:nvSpPr>
          <p:cNvPr id="117" name="Oval 37"/>
          <p:cNvSpPr>
            <a:spLocks noChangeArrowheads="1"/>
          </p:cNvSpPr>
          <p:nvPr/>
        </p:nvSpPr>
        <p:spPr bwMode="gray">
          <a:xfrm rot="10800000" flipV="1">
            <a:off x="6198082" y="212666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8" name="Oval 39"/>
          <p:cNvSpPr>
            <a:spLocks noChangeArrowheads="1"/>
          </p:cNvSpPr>
          <p:nvPr/>
        </p:nvSpPr>
        <p:spPr bwMode="gray">
          <a:xfrm rot="10800000" flipV="1">
            <a:off x="6264361" y="2198671"/>
            <a:ext cx="467881" cy="505003"/>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lstStyle/>
          <a:p>
            <a:r>
              <a:rPr lang="fa-IR" dirty="0" smtClean="0"/>
              <a:t>2</a:t>
            </a:r>
            <a:endParaRPr lang="en-US" dirty="0"/>
          </a:p>
        </p:txBody>
      </p:sp>
      <p:sp>
        <p:nvSpPr>
          <p:cNvPr id="119" name="Oval 37"/>
          <p:cNvSpPr>
            <a:spLocks noChangeArrowheads="1"/>
          </p:cNvSpPr>
          <p:nvPr/>
        </p:nvSpPr>
        <p:spPr bwMode="gray">
          <a:xfrm rot="10800000" flipV="1">
            <a:off x="6084168" y="2990759"/>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0" name="Oval 39"/>
          <p:cNvSpPr>
            <a:spLocks noChangeArrowheads="1"/>
          </p:cNvSpPr>
          <p:nvPr/>
        </p:nvSpPr>
        <p:spPr bwMode="gray">
          <a:xfrm rot="10800000" flipV="1">
            <a:off x="6150447" y="3062767"/>
            <a:ext cx="467881" cy="505003"/>
          </a:xfrm>
          <a:prstGeom prst="ellipse">
            <a:avLst/>
          </a:prstGeom>
          <a:ln/>
          <a:extLst/>
        </p:spPr>
        <p:style>
          <a:lnRef idx="1">
            <a:schemeClr val="accent5"/>
          </a:lnRef>
          <a:fillRef idx="2">
            <a:schemeClr val="accent5"/>
          </a:fillRef>
          <a:effectRef idx="1">
            <a:schemeClr val="accent5"/>
          </a:effectRef>
          <a:fontRef idx="minor">
            <a:schemeClr val="dk1"/>
          </a:fontRef>
        </p:style>
        <p:txBody>
          <a:bodyPr wrap="none" anchor="ctr"/>
          <a:lstStyle/>
          <a:p>
            <a:r>
              <a:rPr lang="fa-IR" dirty="0" smtClean="0"/>
              <a:t>3</a:t>
            </a:r>
            <a:endParaRPr lang="en-US" dirty="0"/>
          </a:p>
        </p:txBody>
      </p:sp>
      <p:sp>
        <p:nvSpPr>
          <p:cNvPr id="121" name="Oval 37"/>
          <p:cNvSpPr>
            <a:spLocks noChangeArrowheads="1"/>
          </p:cNvSpPr>
          <p:nvPr/>
        </p:nvSpPr>
        <p:spPr bwMode="gray">
          <a:xfrm rot="10800000" flipV="1">
            <a:off x="6198082" y="392686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2" name="Oval 39"/>
          <p:cNvSpPr>
            <a:spLocks noChangeArrowheads="1"/>
          </p:cNvSpPr>
          <p:nvPr/>
        </p:nvSpPr>
        <p:spPr bwMode="gray">
          <a:xfrm rot="10800000" flipV="1">
            <a:off x="6264361" y="3998871"/>
            <a:ext cx="467881" cy="505003"/>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r>
              <a:rPr lang="fa-IR" dirty="0" smtClean="0"/>
              <a:t>4</a:t>
            </a:r>
            <a:endParaRPr lang="en-US" dirty="0"/>
          </a:p>
        </p:txBody>
      </p:sp>
      <p:sp>
        <p:nvSpPr>
          <p:cNvPr id="123" name="Oval 37"/>
          <p:cNvSpPr>
            <a:spLocks noChangeArrowheads="1"/>
          </p:cNvSpPr>
          <p:nvPr/>
        </p:nvSpPr>
        <p:spPr bwMode="gray">
          <a:xfrm rot="10800000" flipV="1">
            <a:off x="6702138" y="4862966"/>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4" name="Oval 39"/>
          <p:cNvSpPr>
            <a:spLocks noChangeArrowheads="1"/>
          </p:cNvSpPr>
          <p:nvPr/>
        </p:nvSpPr>
        <p:spPr bwMode="gray">
          <a:xfrm rot="10800000" flipV="1">
            <a:off x="6768417" y="4934974"/>
            <a:ext cx="467881" cy="505003"/>
          </a:xfrm>
          <a:prstGeom prst="ellipse">
            <a:avLst/>
          </a:prstGeom>
          <a:ln/>
          <a:extLst/>
        </p:spPr>
        <p:style>
          <a:lnRef idx="1">
            <a:schemeClr val="accent2"/>
          </a:lnRef>
          <a:fillRef idx="2">
            <a:schemeClr val="accent2"/>
          </a:fillRef>
          <a:effectRef idx="1">
            <a:schemeClr val="accent2"/>
          </a:effectRef>
          <a:fontRef idx="minor">
            <a:schemeClr val="dk1"/>
          </a:fontRef>
        </p:style>
        <p:txBody>
          <a:bodyPr wrap="none" anchor="ctr"/>
          <a:lstStyle/>
          <a:p>
            <a:r>
              <a:rPr lang="fa-IR" dirty="0" smtClean="0"/>
              <a:t>5</a:t>
            </a:r>
            <a:endParaRPr lang="en-US" dirty="0"/>
          </a:p>
        </p:txBody>
      </p:sp>
      <p:sp>
        <p:nvSpPr>
          <p:cNvPr id="33" name="AutoShape 28">
            <a:hlinkClick r:id="rId5" action="ppaction://hlinksldjump"/>
          </p:cNvPr>
          <p:cNvSpPr>
            <a:spLocks noChangeArrowheads="1"/>
          </p:cNvSpPr>
          <p:nvPr/>
        </p:nvSpPr>
        <p:spPr bwMode="gray">
          <a:xfrm rot="10800000" flipV="1">
            <a:off x="120229" y="2996952"/>
            <a:ext cx="5891931"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5400" dirty="0">
                <a:ln>
                  <a:solidFill>
                    <a:srgbClr val="FF0000"/>
                  </a:solidFill>
                </a:ln>
                <a:latin typeface="IranNastaliq" pitchFamily="18" charset="0"/>
                <a:cs typeface="IranNastaliq" pitchFamily="18" charset="0"/>
              </a:rPr>
              <a:t>چرا رسول </a:t>
            </a:r>
            <a:r>
              <a:rPr lang="fa-IR" sz="5400" dirty="0" smtClean="0">
                <a:ln>
                  <a:solidFill>
                    <a:srgbClr val="FF0000"/>
                  </a:solidFill>
                </a:ln>
                <a:latin typeface="IranNastaliq" pitchFamily="18" charset="0"/>
                <a:cs typeface="IranNastaliq" pitchFamily="18" charset="0"/>
              </a:rPr>
              <a:t>خدا</a:t>
            </a:r>
            <a:r>
              <a:rPr lang="fa-IR" sz="2000" dirty="0" smtClean="0">
                <a:ln>
                  <a:solidFill>
                    <a:srgbClr val="FF0000"/>
                  </a:solidFill>
                </a:ln>
                <a:latin typeface="IranNastaliq" pitchFamily="18" charset="0"/>
                <a:cs typeface="IranNastaliq" pitchFamily="18" charset="0"/>
                <a:sym typeface="Roumouz"/>
              </a:rPr>
              <a:t>‌ (ص)  </a:t>
            </a:r>
            <a:r>
              <a:rPr lang="fa-IR" sz="5400" dirty="0" smtClean="0">
                <a:ln>
                  <a:solidFill>
                    <a:srgbClr val="FF0000"/>
                  </a:solidFill>
                </a:ln>
                <a:latin typeface="IranNastaliq" pitchFamily="18" charset="0"/>
                <a:cs typeface="IranNastaliq" pitchFamily="18" charset="0"/>
                <a:sym typeface="Roumouz"/>
              </a:rPr>
              <a:t>از </a:t>
            </a:r>
            <a:r>
              <a:rPr lang="fa-IR" sz="5400" dirty="0">
                <a:ln>
                  <a:solidFill>
                    <a:srgbClr val="FF0000"/>
                  </a:solidFill>
                </a:ln>
                <a:latin typeface="IranNastaliq" pitchFamily="18" charset="0"/>
                <a:cs typeface="IranNastaliq" pitchFamily="18" charset="0"/>
                <a:sym typeface="Roumouz"/>
              </a:rPr>
              <a:t>زنان مسلمان دفاع نكرد؟</a:t>
            </a:r>
            <a:endParaRPr lang="en-US" sz="54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4" name="AutoShape 28">
            <a:hlinkClick r:id="rId6" action="ppaction://hlinksldjump"/>
          </p:cNvPr>
          <p:cNvSpPr>
            <a:spLocks noChangeArrowheads="1"/>
          </p:cNvSpPr>
          <p:nvPr/>
        </p:nvSpPr>
        <p:spPr bwMode="gray">
          <a:xfrm rot="10800000" flipV="1">
            <a:off x="115765" y="4005064"/>
            <a:ext cx="6070463" cy="628667"/>
          </a:xfrm>
          <a:prstGeom prst="roundRect">
            <a:avLst>
              <a:gd name="adj" fmla="val 50000"/>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r" rtl="1"/>
            <a:r>
              <a:rPr lang="fa-IR" sz="5400" dirty="0">
                <a:ln>
                  <a:solidFill>
                    <a:srgbClr val="FF0000"/>
                  </a:solidFill>
                </a:ln>
                <a:latin typeface="IranNastaliq" pitchFamily="18" charset="0"/>
                <a:cs typeface="IranNastaliq" pitchFamily="18" charset="0"/>
              </a:rPr>
              <a:t>چرا عثمان از زن خودش دفاع نكرد؟</a:t>
            </a:r>
            <a:endParaRPr lang="en-US" sz="54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5" name="AutoShape 28">
            <a:hlinkClick r:id="rId7" action="ppaction://hlinksldjump"/>
          </p:cNvPr>
          <p:cNvSpPr>
            <a:spLocks noChangeArrowheads="1"/>
          </p:cNvSpPr>
          <p:nvPr/>
        </p:nvSpPr>
        <p:spPr bwMode="gray">
          <a:xfrm rot="10800000" flipV="1">
            <a:off x="405827" y="4941168"/>
            <a:ext cx="6254405" cy="628667"/>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justLow" rtl="1"/>
            <a:r>
              <a:rPr lang="fa-IR" sz="4000" dirty="0">
                <a:ln>
                  <a:solidFill>
                    <a:srgbClr val="FF0000"/>
                  </a:solidFill>
                </a:ln>
                <a:latin typeface="IranNastaliq" pitchFamily="18" charset="0"/>
                <a:cs typeface="IranNastaliq" pitchFamily="18" charset="0"/>
              </a:rPr>
              <a:t>چرا حضرت ابراهيم</a:t>
            </a:r>
            <a:r>
              <a:rPr lang="fa-IR" sz="4000" dirty="0">
                <a:ln>
                  <a:solidFill>
                    <a:srgbClr val="FF0000"/>
                  </a:solidFill>
                </a:ln>
                <a:latin typeface="IranNastaliq" pitchFamily="18" charset="0"/>
                <a:cs typeface="IranNastaliq" pitchFamily="18" charset="0"/>
                <a:sym typeface="Roumouz"/>
              </a:rPr>
              <a:t>از همسرش</a:t>
            </a:r>
            <a:r>
              <a:rPr lang="fa-IR" sz="4000" dirty="0">
                <a:ln>
                  <a:solidFill>
                    <a:srgbClr val="FF0000"/>
                  </a:solidFill>
                </a:ln>
                <a:latin typeface="IranNastaliq" pitchFamily="18" charset="0"/>
                <a:cs typeface="IranNastaliq" pitchFamily="18" charset="0"/>
              </a:rPr>
              <a:t> دفاع نكرد؟</a:t>
            </a:r>
            <a:endParaRPr lang="en-US" sz="40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6" name="AutoShape 28">
            <a:hlinkClick r:id="rId8" action="ppaction://hlinksldjump"/>
          </p:cNvPr>
          <p:cNvSpPr>
            <a:spLocks noChangeArrowheads="1"/>
          </p:cNvSpPr>
          <p:nvPr/>
        </p:nvSpPr>
        <p:spPr bwMode="gray">
          <a:xfrm rot="10800000" flipV="1">
            <a:off x="86790" y="738718"/>
            <a:ext cx="6573442" cy="920432"/>
          </a:xfrm>
          <a:prstGeom prst="roundRect">
            <a:avLst>
              <a:gd name="adj" fmla="val 50000"/>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justLow" rtl="1"/>
            <a:r>
              <a:rPr lang="fa-IR" sz="5400" dirty="0">
                <a:ln>
                  <a:solidFill>
                    <a:srgbClr val="FF0000"/>
                  </a:solidFill>
                </a:ln>
                <a:latin typeface="IranNastaliq" pitchFamily="18" charset="0"/>
                <a:cs typeface="IranNastaliq" pitchFamily="18" charset="0"/>
              </a:rPr>
              <a:t>عكس العمل تند علي (ع) در برابر عمر</a:t>
            </a:r>
            <a:endParaRPr lang="en-US" sz="5400" dirty="0">
              <a:ln>
                <a:solidFill>
                  <a:srgbClr val="FF0000"/>
                </a:solidFill>
              </a:ln>
              <a:latin typeface="IranNastaliq" pitchFamily="18" charset="0"/>
              <a:cs typeface="IranNastaliq" pitchFamily="18" charset="0"/>
            </a:endParaRPr>
          </a:p>
        </p:txBody>
      </p:sp>
      <p:sp>
        <p:nvSpPr>
          <p:cNvPr id="37" name="AutoShape 28">
            <a:hlinkClick r:id="rId9" action="ppaction://hlinksldjump"/>
          </p:cNvPr>
          <p:cNvSpPr>
            <a:spLocks noChangeArrowheads="1"/>
          </p:cNvSpPr>
          <p:nvPr/>
        </p:nvSpPr>
        <p:spPr bwMode="gray">
          <a:xfrm rot="10800000" flipV="1">
            <a:off x="205326" y="2080252"/>
            <a:ext cx="5950850"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4400" dirty="0">
                <a:ln>
                  <a:solidFill>
                    <a:srgbClr val="FF0000"/>
                  </a:solidFill>
                </a:ln>
                <a:latin typeface="IranNastaliq" pitchFamily="18" charset="0"/>
                <a:cs typeface="IranNastaliq" pitchFamily="18" charset="0"/>
              </a:rPr>
              <a:t>امير المؤمنين (ع) تابع فرمان رسول خدا (ص) </a:t>
            </a:r>
            <a:endParaRPr lang="en-US" sz="4400" dirty="0">
              <a:ln>
                <a:solidFill>
                  <a:srgbClr val="FF0000"/>
                </a:solidFill>
              </a:ln>
              <a:latin typeface="IranNastaliq" pitchFamily="18" charset="0"/>
              <a:cs typeface="IranNastaliq" pitchFamily="18" charset="0"/>
            </a:endParaRPr>
          </a:p>
        </p:txBody>
      </p:sp>
    </p:spTree>
    <p:extLst>
      <p:ext uri="{BB962C8B-B14F-4D97-AF65-F5344CB8AC3E}">
        <p14:creationId xmlns:p14="http://schemas.microsoft.com/office/powerpoint/2010/main" val="3526758486"/>
      </p:ext>
    </p:extLst>
  </p:cSld>
  <p:clrMapOvr>
    <a:masterClrMapping/>
  </p:clrMapOvr>
  <p:transition spd="slow">
    <p:wheel spokes="1"/>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899" y="294026"/>
            <a:ext cx="7743327" cy="1003675"/>
          </a:xfrm>
        </p:spPr>
        <p:style>
          <a:lnRef idx="1">
            <a:schemeClr val="accent2"/>
          </a:lnRef>
          <a:fillRef idx="2">
            <a:schemeClr val="accent2"/>
          </a:fillRef>
          <a:effectRef idx="1">
            <a:schemeClr val="accent2"/>
          </a:effectRef>
          <a:fontRef idx="minor">
            <a:schemeClr val="dk1"/>
          </a:fontRef>
        </p:style>
        <p:txBody>
          <a:bodyPr>
            <a:noAutofit/>
          </a:bodyPr>
          <a:lstStyle/>
          <a:p>
            <a:pPr algn="ctr" rtl="1"/>
            <a:r>
              <a:rPr lang="fa-IR" sz="4400" dirty="0">
                <a:ln>
                  <a:solidFill>
                    <a:srgbClr val="FF0000"/>
                  </a:solidFill>
                </a:ln>
                <a:latin typeface="IranNastaliq" pitchFamily="18" charset="0"/>
                <a:cs typeface="IranNastaliq" pitchFamily="18" charset="0"/>
              </a:rPr>
              <a:t>عكس العمل تند اميرمؤمنان</a:t>
            </a:r>
            <a:r>
              <a:rPr lang="fa-IR" sz="4400" dirty="0">
                <a:ln>
                  <a:solidFill>
                    <a:srgbClr val="FF0000"/>
                  </a:solidFill>
                </a:ln>
                <a:latin typeface="IranNastaliq" pitchFamily="18" charset="0"/>
                <a:cs typeface="IranNastaliq" pitchFamily="18" charset="0"/>
                <a:sym typeface="Roumouz1"/>
              </a:rPr>
              <a:t></a:t>
            </a:r>
            <a:r>
              <a:rPr lang="fa-IR" sz="4400" dirty="0">
                <a:ln>
                  <a:solidFill>
                    <a:srgbClr val="FF0000"/>
                  </a:solidFill>
                </a:ln>
                <a:latin typeface="IranNastaliq" pitchFamily="18" charset="0"/>
                <a:cs typeface="IranNastaliq" pitchFamily="18" charset="0"/>
              </a:rPr>
              <a:t> در برابر عمر و يادآوري وصيت رسول خدا</a:t>
            </a:r>
            <a:r>
              <a:rPr lang="fa-IR" sz="4400" dirty="0">
                <a:ln>
                  <a:solidFill>
                    <a:srgbClr val="FF0000"/>
                  </a:solidFill>
                </a:ln>
                <a:latin typeface="IranNastaliq" pitchFamily="18" charset="0"/>
                <a:cs typeface="IranNastaliq" pitchFamily="18" charset="0"/>
                <a:sym typeface="Roumouz"/>
              </a:rPr>
              <a:t></a:t>
            </a:r>
            <a:endParaRPr lang="en-US" sz="4400" dirty="0">
              <a:ln>
                <a:solidFill>
                  <a:srgbClr val="FF0000"/>
                </a:solidFill>
              </a:ln>
              <a:latin typeface="IranNastaliq" pitchFamily="18" charset="0"/>
              <a:cs typeface="IranNastaliq" pitchFamily="18" charset="0"/>
            </a:endParaRPr>
          </a:p>
        </p:txBody>
      </p:sp>
      <p:sp>
        <p:nvSpPr>
          <p:cNvPr id="3" name="Subtitle 2"/>
          <p:cNvSpPr>
            <a:spLocks noGrp="1"/>
          </p:cNvSpPr>
          <p:nvPr>
            <p:ph type="subTitle" idx="1"/>
          </p:nvPr>
        </p:nvSpPr>
        <p:spPr>
          <a:xfrm>
            <a:off x="1214414" y="1628800"/>
            <a:ext cx="7643866" cy="4392488"/>
          </a:xfr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justLow" rtl="1"/>
            <a:endParaRPr lang="fa-IR" sz="900" b="1" dirty="0" smtClean="0">
              <a:solidFill>
                <a:schemeClr val="tx1"/>
              </a:solidFill>
              <a:cs typeface="Taher" pitchFamily="2" charset="-78"/>
            </a:endParaRPr>
          </a:p>
          <a:p>
            <a:pPr algn="justLow" rtl="1"/>
            <a:r>
              <a:rPr lang="fa-IR" sz="2800" b="1" dirty="0" smtClean="0">
                <a:solidFill>
                  <a:schemeClr val="tx1"/>
                </a:solidFill>
                <a:cs typeface="Taher" pitchFamily="2" charset="-78"/>
              </a:rPr>
              <a:t>وَدَعَا عُمَرُ بِالنَّارِ فَأَضْرَمَهَا فِي الْبَابِ ثُمَّ دَفَعَهُ فَدَخَلَ فَاسْتَقْبَلَتْهُ فَاطِمَةُ عليها السلام وَصَاحَتْ يَا أَبَتَاهْ يَا رَسُولَ اللَّهِ فَرَفَعَ عُمَرُ السَّيْفَ وَهُوَ فِي غِمْدِهِ فَوَجَأَ بِهِ جَنْبَهَا فَصَرَخَتْ يَا أَبَتَاهْ فَرَفَعَ السَّوْطَ فَضَرَبَ بِهِ ذِرَاعَهَا فَنَادَتْ يَا رَسُولَ اللَّهِ لَبِئْسَ مَا خَلَّفَكَ أَبُو بَكْرٍ وَعُمَرُ</a:t>
            </a:r>
            <a:endParaRPr lang="en-US" sz="2800" b="1" dirty="0" smtClean="0">
              <a:solidFill>
                <a:schemeClr val="tx1"/>
              </a:solidFill>
              <a:cs typeface="Taher" pitchFamily="2" charset="-78"/>
            </a:endParaRPr>
          </a:p>
          <a:p>
            <a:pPr algn="justLow" rtl="1"/>
            <a:r>
              <a:rPr lang="fa-IR" sz="3200" b="1" dirty="0" smtClean="0">
                <a:solidFill>
                  <a:schemeClr val="tx1"/>
                </a:solidFill>
                <a:cs typeface="Taher" pitchFamily="2" charset="-78"/>
              </a:rPr>
              <a:t>فَوَثَبَ عَلِيٌّ (عليه السلام)</a:t>
            </a:r>
            <a:r>
              <a:rPr lang="fa-IR" sz="3200" b="1" dirty="0" smtClean="0">
                <a:solidFill>
                  <a:srgbClr val="C00000"/>
                </a:solidFill>
                <a:cs typeface="Taher" pitchFamily="2" charset="-78"/>
              </a:rPr>
              <a:t> </a:t>
            </a:r>
            <a:r>
              <a:rPr lang="fa-IR" sz="3200" b="1" dirty="0" smtClean="0">
                <a:ln>
                  <a:solidFill>
                    <a:srgbClr val="FF0000"/>
                  </a:solidFill>
                </a:ln>
                <a:solidFill>
                  <a:schemeClr val="tx1"/>
                </a:solidFill>
                <a:cs typeface="Taher" pitchFamily="2" charset="-78"/>
              </a:rPr>
              <a:t>فَأَخَذَ بِتَلابِيبِهِ ثُمَّ نَتَرَهُ فَصَرَعَهُ وَوَجَأَ أَنْفَهُ وَرَقَبَتَهُ وَهَمَّ بِقَتْلِهِ </a:t>
            </a:r>
            <a:r>
              <a:rPr lang="fa-IR" sz="2800" b="1" dirty="0" smtClean="0">
                <a:solidFill>
                  <a:schemeClr val="tx1"/>
                </a:solidFill>
                <a:cs typeface="Taher" pitchFamily="2" charset="-78"/>
              </a:rPr>
              <a:t>فَذَكَرَ قَوْلَ رَسُولِ اللَّهِ (صلي الله عليه وآله) وَمَا أَوْصَاهُ بِهِ فَقَالَ وَالَّذِي كَرَّمَ مُحَمَّداً بِالنُّبُوَّةِ يَا ابْنَ صُهَاكَ لَوْ لا كِتابٌ مِنَ اللَّهِ سَبَقَ وَعَهْدٌ عَهِدَهُ إِلَيَّ رَسُولُ اللَّهِ (صلي الله عليه وآله) لَعَلِمْتَ أَنَّكَ لا تَدْخُلُ بَيْتِي.</a:t>
            </a:r>
            <a:endParaRPr lang="en-US" sz="3200" b="1" dirty="0">
              <a:solidFill>
                <a:schemeClr val="tx1"/>
              </a:solidFill>
              <a:cs typeface="Taher" pitchFamily="2" charset="-78"/>
            </a:endParaRPr>
          </a:p>
        </p:txBody>
      </p:sp>
      <p:sp>
        <p:nvSpPr>
          <p:cNvPr id="4" name="Rectangle 3"/>
          <p:cNvSpPr/>
          <p:nvPr/>
        </p:nvSpPr>
        <p:spPr>
          <a:xfrm>
            <a:off x="1187624" y="6279703"/>
            <a:ext cx="3449983" cy="461665"/>
          </a:xfrm>
          <a:prstGeom prst="rect">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a:spAutoFit/>
          </a:bodyPr>
          <a:lstStyle/>
          <a:p>
            <a:r>
              <a:rPr lang="en-US" sz="2400" dirty="0">
                <a:solidFill>
                  <a:schemeClr val="tx1"/>
                </a:solidFill>
                <a:cs typeface="Homa" pitchFamily="2" charset="-78"/>
              </a:rPr>
              <a:t> </a:t>
            </a:r>
            <a:r>
              <a:rPr lang="fa-IR" sz="2400" dirty="0">
                <a:solidFill>
                  <a:schemeClr val="tx1"/>
                </a:solidFill>
                <a:cs typeface="Homa" pitchFamily="2" charset="-78"/>
              </a:rPr>
              <a:t>كتاب سليم بن قيس الهلالي، </a:t>
            </a:r>
            <a:r>
              <a:rPr lang="fa-IR" sz="2400" dirty="0" smtClean="0">
                <a:solidFill>
                  <a:schemeClr val="tx1"/>
                </a:solidFill>
                <a:cs typeface="Homa" pitchFamily="2" charset="-78"/>
              </a:rPr>
              <a:t>ص568</a:t>
            </a:r>
            <a:endParaRPr lang="en-US" sz="2400" dirty="0">
              <a:solidFill>
                <a:schemeClr val="tx1"/>
              </a:solidFill>
              <a:cs typeface="Homa" pitchFamily="2" charset="-78"/>
            </a:endParaRPr>
          </a:p>
        </p:txBody>
      </p:sp>
    </p:spTree>
    <p:extLst>
      <p:ext uri="{BB962C8B-B14F-4D97-AF65-F5344CB8AC3E}">
        <p14:creationId xmlns:p14="http://schemas.microsoft.com/office/powerpoint/2010/main" val="4774534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216748"/>
            <a:ext cx="7931898" cy="6452612"/>
          </a:xfr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justLow" rtl="1"/>
            <a:r>
              <a:rPr lang="fa-IR" sz="2800" b="1" dirty="0">
                <a:solidFill>
                  <a:srgbClr val="0000FF"/>
                </a:solidFill>
                <a:cs typeface="Taher" pitchFamily="2" charset="-78"/>
              </a:rPr>
              <a:t>عمر آتش طلبيد و آن را بر در خانه شعله‏ور ساخت و سپس در را فشار داد و باز كرد و داخل شد! حضرت </a:t>
            </a:r>
            <a:r>
              <a:rPr lang="fa-IR" sz="2800" b="1" dirty="0" smtClean="0">
                <a:solidFill>
                  <a:srgbClr val="0000FF"/>
                </a:solidFill>
                <a:cs typeface="Taher" pitchFamily="2" charset="-78"/>
              </a:rPr>
              <a:t>زهرا</a:t>
            </a:r>
            <a:r>
              <a:rPr lang="fa-IR" sz="2800" b="1" dirty="0" smtClean="0">
                <a:solidFill>
                  <a:srgbClr val="0000FF"/>
                </a:solidFill>
                <a:cs typeface="Taher" pitchFamily="2" charset="-78"/>
                <a:sym typeface="Roumouz1"/>
              </a:rPr>
              <a:t></a:t>
            </a:r>
            <a:r>
              <a:rPr lang="fa-IR" sz="2800" b="1" dirty="0" smtClean="0">
                <a:solidFill>
                  <a:srgbClr val="0000FF"/>
                </a:solidFill>
                <a:cs typeface="Taher" pitchFamily="2" charset="-78"/>
              </a:rPr>
              <a:t> </a:t>
            </a:r>
            <a:r>
              <a:rPr lang="fa-IR" sz="2800" b="1" dirty="0">
                <a:solidFill>
                  <a:srgbClr val="0000FF"/>
                </a:solidFill>
                <a:cs typeface="Taher" pitchFamily="2" charset="-78"/>
              </a:rPr>
              <a:t>به طرف عمر آمد و فرياد زد: يا ابتاه، يا رسول اللَّه! عمر شمشير را در حالى كه در غلافش بود بلند كرد و بر پهلوى فاطمه زد. آن حضرت ناله كرد: يا ابتاه! عمر تازيانه را بلند كرد و بر بازوى حضرت زد. آن حضرت صدا زد: </a:t>
            </a:r>
            <a:r>
              <a:rPr lang="fa-IR" sz="2800" b="1" dirty="0" smtClean="0">
                <a:solidFill>
                  <a:srgbClr val="0000FF"/>
                </a:solidFill>
                <a:cs typeface="Taher" pitchFamily="2" charset="-78"/>
              </a:rPr>
              <a:t>يا </a:t>
            </a:r>
            <a:r>
              <a:rPr lang="fa-IR" sz="2800" b="1" dirty="0">
                <a:solidFill>
                  <a:srgbClr val="0000FF"/>
                </a:solidFill>
                <a:cs typeface="Taher" pitchFamily="2" charset="-78"/>
              </a:rPr>
              <a:t>رسول اللَّه، ابوبكر و عمر با بازماندگانت چه بد رفتار مى‌كنند»!</a:t>
            </a:r>
            <a:endParaRPr lang="en-US" sz="2800" b="1" dirty="0">
              <a:solidFill>
                <a:srgbClr val="0000FF"/>
              </a:solidFill>
              <a:cs typeface="Taher" pitchFamily="2" charset="-78"/>
            </a:endParaRPr>
          </a:p>
          <a:p>
            <a:pPr algn="justLow" rtl="1"/>
            <a:r>
              <a:rPr lang="fa-IR" sz="3200" b="1" dirty="0" smtClean="0">
                <a:solidFill>
                  <a:srgbClr val="0000FF"/>
                </a:solidFill>
                <a:cs typeface="Taher" pitchFamily="2" charset="-78"/>
              </a:rPr>
              <a:t>علي</a:t>
            </a:r>
            <a:r>
              <a:rPr lang="fa-IR" sz="3200" b="1" dirty="0" smtClean="0">
                <a:solidFill>
                  <a:srgbClr val="0000FF"/>
                </a:solidFill>
                <a:cs typeface="Taher" pitchFamily="2" charset="-78"/>
                <a:sym typeface="Roumouz1"/>
              </a:rPr>
              <a:t></a:t>
            </a:r>
            <a:r>
              <a:rPr lang="fa-IR" sz="3200" b="1" dirty="0" smtClean="0">
                <a:solidFill>
                  <a:srgbClr val="0000FF"/>
                </a:solidFill>
                <a:cs typeface="Taher" pitchFamily="2" charset="-78"/>
              </a:rPr>
              <a:t> </a:t>
            </a:r>
            <a:r>
              <a:rPr lang="fa-IR" sz="3200" b="1" dirty="0">
                <a:solidFill>
                  <a:srgbClr val="0000FF"/>
                </a:solidFill>
                <a:cs typeface="Taher" pitchFamily="2" charset="-78"/>
              </a:rPr>
              <a:t>ناگهان از جا برخاست و گريبان عمر را گرفت و او را به شدت كشيد و بر زمين زد و بر بينى و گردنش كوبيد و خواست او را بكشد؛ ولى به ياد سخن </a:t>
            </a:r>
            <a:r>
              <a:rPr lang="fa-IR" sz="3200" b="1" dirty="0" smtClean="0">
                <a:solidFill>
                  <a:srgbClr val="0000FF"/>
                </a:solidFill>
                <a:cs typeface="Taher" pitchFamily="2" charset="-78"/>
              </a:rPr>
              <a:t>پيامبر</a:t>
            </a:r>
            <a:r>
              <a:rPr lang="fa-IR" sz="3200" b="1" dirty="0" smtClean="0">
                <a:solidFill>
                  <a:srgbClr val="0000FF"/>
                </a:solidFill>
                <a:cs typeface="Taher" pitchFamily="2" charset="-78"/>
                <a:sym typeface="Roumouz"/>
              </a:rPr>
              <a:t></a:t>
            </a:r>
            <a:r>
              <a:rPr lang="fa-IR" sz="3200" b="1" dirty="0" smtClean="0">
                <a:solidFill>
                  <a:srgbClr val="0000FF"/>
                </a:solidFill>
                <a:cs typeface="Taher" pitchFamily="2" charset="-78"/>
              </a:rPr>
              <a:t> </a:t>
            </a:r>
            <a:r>
              <a:rPr lang="fa-IR" sz="3200" b="1" dirty="0">
                <a:solidFill>
                  <a:srgbClr val="0000FF"/>
                </a:solidFill>
                <a:cs typeface="Taher" pitchFamily="2" charset="-78"/>
              </a:rPr>
              <a:t>و وصيتى كه به او كرده بود افتاد، فرمود: اى پسر صُهاك! قسم به آنكه محمّد را به پيامبرى مبعوث نمود، اگر مقدرّات الهى و عهدى كه پيامبر با من بسته است، نبود، مى‏دانستى كه تو نمى‏توانى به خانه من داخل شوى» </a:t>
            </a:r>
            <a:endParaRPr lang="en-US" sz="3600" b="1" dirty="0">
              <a:solidFill>
                <a:srgbClr val="0000FF"/>
              </a:solidFill>
              <a:cs typeface="Taher" pitchFamily="2" charset="-78"/>
            </a:endParaRPr>
          </a:p>
        </p:txBody>
      </p:sp>
    </p:spTree>
    <p:extLst>
      <p:ext uri="{BB962C8B-B14F-4D97-AF65-F5344CB8AC3E}">
        <p14:creationId xmlns:p14="http://schemas.microsoft.com/office/powerpoint/2010/main" val="28490223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216748"/>
            <a:ext cx="7931898" cy="6452612"/>
          </a:xfr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justLow" rtl="1"/>
            <a:r>
              <a:rPr lang="fa-IR" sz="2800" b="1" dirty="0">
                <a:cs typeface="Taher" pitchFamily="2" charset="-78"/>
              </a:rPr>
              <a:t>همچنين آلوسي مفسر مشهور اهل سنت مي‌نويسد :</a:t>
            </a:r>
            <a:endParaRPr lang="en-US" sz="2800" b="1" dirty="0">
              <a:cs typeface="Taher" pitchFamily="2" charset="-78"/>
            </a:endParaRPr>
          </a:p>
          <a:p>
            <a:pPr algn="justLow" rtl="1"/>
            <a:r>
              <a:rPr lang="fa-IR" sz="3200" b="1" dirty="0">
                <a:cs typeface="Taher" pitchFamily="2" charset="-78"/>
              </a:rPr>
              <a:t>غضب عمر وأضرم النار بباب علي وأحرقه ودخل فاستقبلته فاطمة وصاحت: ياأبتاه! ويا رسول الله! فرفع عمر السيف وهو في غمده فوجأ به جنبها المبارك ورفع السوط فضرب به ضرعها! فصاحت: يا أبتاه! فأخذ علي بتلابيب عمر وهزّه ووجأ أنفه ورقبته . </a:t>
            </a:r>
            <a:endParaRPr lang="en-US" sz="3200" b="1" dirty="0">
              <a:cs typeface="Taher" pitchFamily="2" charset="-78"/>
            </a:endParaRPr>
          </a:p>
          <a:p>
            <a:pPr algn="justLow" rtl="1"/>
            <a:r>
              <a:rPr lang="fa-IR" sz="2800" b="1" dirty="0">
                <a:solidFill>
                  <a:srgbClr val="0000FF"/>
                </a:solidFill>
                <a:cs typeface="Taher" pitchFamily="2" charset="-78"/>
              </a:rPr>
              <a:t>عمر عصباني  شد و درب خانه علي را به آتش کشيد و داخل خانه شد ،  فاطمه‌</a:t>
            </a:r>
            <a:r>
              <a:rPr lang="en-US" sz="2800" b="1" dirty="0">
                <a:solidFill>
                  <a:srgbClr val="0000FF"/>
                </a:solidFill>
                <a:cs typeface="Taher" pitchFamily="2" charset="-78"/>
                <a:sym typeface="Roumouz1" panose="05000000000000000000" pitchFamily="2" charset="2"/>
              </a:rPr>
              <a:t></a:t>
            </a:r>
            <a:r>
              <a:rPr lang="en-US" sz="2800" b="1" dirty="0">
                <a:solidFill>
                  <a:srgbClr val="0000FF"/>
                </a:solidFill>
                <a:cs typeface="Taher" pitchFamily="2" charset="-78"/>
              </a:rPr>
              <a:t> </a:t>
            </a:r>
            <a:r>
              <a:rPr lang="fa-IR" sz="2800" b="1" dirty="0">
                <a:solidFill>
                  <a:srgbClr val="0000FF"/>
                </a:solidFill>
                <a:cs typeface="Taher" pitchFamily="2" charset="-78"/>
              </a:rPr>
              <a:t>بطرف عمر آمد و فرياد زد: يا ابتاه، يا رسول الله ! عمر شمشيرش را که در غلاف بود بلند کرد و به پهلوي مبارك فاطمه زد، تازيانه را بلند کرد و بر بازوي او زد ، حضرت فرياد  زد :  يا ابتاه!  علي</a:t>
            </a:r>
            <a:r>
              <a:rPr lang="en-US" sz="2800" b="1" dirty="0">
                <a:solidFill>
                  <a:srgbClr val="0000FF"/>
                </a:solidFill>
                <a:cs typeface="Taher" pitchFamily="2" charset="-78"/>
                <a:sym typeface="Roumouz" panose="05000000000000000000" pitchFamily="2" charset="2"/>
              </a:rPr>
              <a:t></a:t>
            </a:r>
            <a:r>
              <a:rPr lang="fa-IR" sz="2800" b="1" dirty="0">
                <a:solidFill>
                  <a:srgbClr val="0000FF"/>
                </a:solidFill>
                <a:cs typeface="Taher" pitchFamily="2" charset="-78"/>
              </a:rPr>
              <a:t> ناگهان از جا برخاست  و گريبان عمر را گرفت و او را به شدت کشيد و بر زمين./ زد و بر بيني و گردنش کوبيد </a:t>
            </a:r>
            <a:r>
              <a:rPr lang="fa-IR" sz="2800" b="1" dirty="0">
                <a:cs typeface="Taher" pitchFamily="2" charset="-78"/>
              </a:rPr>
              <a:t>.</a:t>
            </a:r>
            <a:endParaRPr lang="en-US" sz="2800" b="1" dirty="0">
              <a:cs typeface="Taher" pitchFamily="2" charset="-78"/>
            </a:endParaRPr>
          </a:p>
          <a:p>
            <a:pPr algn="justLow" rtl="1"/>
            <a:endParaRPr lang="en-US" sz="3600" b="1" dirty="0">
              <a:solidFill>
                <a:schemeClr val="tx1"/>
              </a:solidFill>
              <a:cs typeface="Taher" pitchFamily="2" charset="-78"/>
            </a:endParaRPr>
          </a:p>
        </p:txBody>
      </p:sp>
      <p:sp>
        <p:nvSpPr>
          <p:cNvPr id="4" name="Right Arrow 3">
            <a:hlinkClick r:id="rId2" action="ppaction://hlinksldjump"/>
          </p:cNvPr>
          <p:cNvSpPr/>
          <p:nvPr/>
        </p:nvSpPr>
        <p:spPr>
          <a:xfrm>
            <a:off x="35496" y="44624"/>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Rectangle 4"/>
          <p:cNvSpPr/>
          <p:nvPr/>
        </p:nvSpPr>
        <p:spPr>
          <a:xfrm>
            <a:off x="1259632" y="6021288"/>
            <a:ext cx="3142207" cy="461665"/>
          </a:xfrm>
          <a:prstGeom prst="rect">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a:spAutoFit/>
          </a:bodyPr>
          <a:lstStyle/>
          <a:p>
            <a:pPr algn="justLow" rtl="1"/>
            <a:r>
              <a:rPr lang="ar-SA" sz="2400" b="1" dirty="0">
                <a:cs typeface="Taher" pitchFamily="2" charset="-78"/>
              </a:rPr>
              <a:t>تفسير آلوسي ، ج3 ، ص124 .</a:t>
            </a:r>
            <a:endParaRPr lang="en-US" sz="2400" b="1" dirty="0">
              <a:cs typeface="Taher" pitchFamily="2" charset="-78"/>
            </a:endParaRPr>
          </a:p>
        </p:txBody>
      </p:sp>
    </p:spTree>
    <p:extLst>
      <p:ext uri="{BB962C8B-B14F-4D97-AF65-F5344CB8AC3E}">
        <p14:creationId xmlns:p14="http://schemas.microsoft.com/office/powerpoint/2010/main" val="23891432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3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16632"/>
            <a:ext cx="6208574" cy="908720"/>
          </a:xfrm>
        </p:spPr>
        <p:style>
          <a:lnRef idx="1">
            <a:schemeClr val="accent2"/>
          </a:lnRef>
          <a:fillRef idx="2">
            <a:schemeClr val="accent2"/>
          </a:fillRef>
          <a:effectRef idx="1">
            <a:schemeClr val="accent2"/>
          </a:effectRef>
          <a:fontRef idx="minor">
            <a:schemeClr val="dk1"/>
          </a:fontRef>
        </p:style>
        <p:txBody>
          <a:bodyPr>
            <a:noAutofit/>
          </a:bodyPr>
          <a:lstStyle/>
          <a:p>
            <a:pPr algn="ctr" rtl="1"/>
            <a:r>
              <a:rPr lang="fa-IR" sz="5400" dirty="0" smtClean="0">
                <a:ln>
                  <a:solidFill>
                    <a:srgbClr val="FF0000"/>
                  </a:solidFill>
                </a:ln>
                <a:latin typeface="IranNastaliq" pitchFamily="18" charset="0"/>
                <a:cs typeface="IranNastaliq" pitchFamily="18" charset="0"/>
              </a:rPr>
              <a:t>اميرمؤمنان</a:t>
            </a:r>
            <a:r>
              <a:rPr lang="fa-IR" sz="2800" dirty="0" smtClean="0">
                <a:ln>
                  <a:solidFill>
                    <a:srgbClr val="FF0000"/>
                  </a:solidFill>
                </a:ln>
                <a:latin typeface="IranNastaliq" pitchFamily="18" charset="0"/>
                <a:cs typeface="IranNastaliq" pitchFamily="18" charset="0"/>
                <a:sym typeface="Roumouz1"/>
              </a:rPr>
              <a:t></a:t>
            </a:r>
            <a:r>
              <a:rPr lang="fa-IR" sz="5400" dirty="0" smtClean="0">
                <a:ln>
                  <a:solidFill>
                    <a:srgbClr val="FF0000"/>
                  </a:solidFill>
                </a:ln>
                <a:latin typeface="IranNastaliq" pitchFamily="18" charset="0"/>
                <a:cs typeface="IranNastaliq" pitchFamily="18" charset="0"/>
                <a:sym typeface="Roumouz1"/>
              </a:rPr>
              <a:t>تابع فرمان رسول خدا</a:t>
            </a:r>
            <a:r>
              <a:rPr lang="fa-IR" sz="2800" dirty="0" smtClean="0">
                <a:ln>
                  <a:solidFill>
                    <a:srgbClr val="FF0000"/>
                  </a:solidFill>
                </a:ln>
                <a:latin typeface="IranNastaliq" pitchFamily="18" charset="0"/>
                <a:cs typeface="IranNastaliq" pitchFamily="18" charset="0"/>
                <a:sym typeface="Roumouz"/>
              </a:rPr>
              <a:t></a:t>
            </a:r>
            <a:endParaRPr lang="en-US" sz="5400" dirty="0">
              <a:ln>
                <a:solidFill>
                  <a:srgbClr val="FF0000"/>
                </a:solidFill>
              </a:ln>
              <a:latin typeface="IranNastaliq" pitchFamily="18" charset="0"/>
              <a:cs typeface="IranNastaliq" pitchFamily="18" charset="0"/>
            </a:endParaRPr>
          </a:p>
        </p:txBody>
      </p:sp>
      <p:sp>
        <p:nvSpPr>
          <p:cNvPr id="3" name="Subtitle 2"/>
          <p:cNvSpPr>
            <a:spLocks noGrp="1"/>
          </p:cNvSpPr>
          <p:nvPr>
            <p:ph type="subTitle" idx="1"/>
          </p:nvPr>
        </p:nvSpPr>
        <p:spPr>
          <a:xfrm>
            <a:off x="1058416" y="1368805"/>
            <a:ext cx="7715304" cy="4436459"/>
          </a:xfrm>
          <a:effectLst>
            <a:glow rad="228600">
              <a:schemeClr val="accent4">
                <a:satMod val="175000"/>
                <a:alpha val="40000"/>
              </a:schemeClr>
            </a:glow>
          </a:effectLst>
        </p:spPr>
        <p:style>
          <a:lnRef idx="2">
            <a:schemeClr val="accent4"/>
          </a:lnRef>
          <a:fillRef idx="1002">
            <a:schemeClr val="lt1"/>
          </a:fillRef>
          <a:effectRef idx="0">
            <a:schemeClr val="accent4"/>
          </a:effectRef>
          <a:fontRef idx="minor">
            <a:schemeClr val="dk1"/>
          </a:fontRef>
        </p:style>
        <p:txBody>
          <a:bodyPr>
            <a:noAutofit/>
          </a:bodyPr>
          <a:lstStyle/>
          <a:p>
            <a:pPr algn="justLow" rtl="1"/>
            <a:r>
              <a:rPr lang="fa-IR" sz="4400" dirty="0" smtClean="0">
                <a:cs typeface="Taher" pitchFamily="2" charset="-78"/>
              </a:rPr>
              <a:t>فَإِذَا </a:t>
            </a:r>
            <a:r>
              <a:rPr lang="fa-IR" sz="4400" dirty="0">
                <a:cs typeface="Taher" pitchFamily="2" charset="-78"/>
              </a:rPr>
              <a:t>قُبِضْتُ وَفَرَغْتَ مِنْ جَمِيعِ مَا أُوصِيكَ بِهِ وَغَيَّبْتَنِي فِي قَبْرِي فَالْزَمْ بَيْتَكَ وَاجْمَعِ الْقُرْآنَ عَلَى تَأْلِيفِهِ وَالْفَرَائِضَ وَالْأَحْكَامَ عَلَى تَنْزِيلِهِ ثُمَّ امْضِ [ذَلِكَ‏] عَلَى غير لائمة [عَزَائِمِهِ وَ] عَلَى مَا أَمَرْتُكَ </a:t>
            </a:r>
            <a:r>
              <a:rPr lang="fa-IR" sz="4400" dirty="0">
                <a:ln>
                  <a:solidFill>
                    <a:srgbClr val="FF0000"/>
                  </a:solidFill>
                </a:ln>
                <a:cs typeface="Taher" pitchFamily="2" charset="-78"/>
              </a:rPr>
              <a:t>بِهِ </a:t>
            </a:r>
            <a:r>
              <a:rPr lang="fa-IR" sz="4400" dirty="0">
                <a:ln>
                  <a:solidFill>
                    <a:srgbClr val="FF0000"/>
                  </a:solidFill>
                </a:ln>
                <a:solidFill>
                  <a:schemeClr val="accent3">
                    <a:lumMod val="50000"/>
                  </a:schemeClr>
                </a:solidFill>
                <a:effectLst>
                  <a:outerShdw blurRad="38100" dist="38100" dir="2700000" algn="tl">
                    <a:srgbClr val="000000">
                      <a:alpha val="43137"/>
                    </a:srgbClr>
                  </a:outerShdw>
                </a:effectLst>
                <a:cs typeface="Taher" pitchFamily="2" charset="-78"/>
              </a:rPr>
              <a:t>وَعَلَيْكَ بِالصَّبْرِ عَلَى مَا يَنْزِلُ بِكَ وَبِهَا [يعني بفاطمة] حَتَّى </a:t>
            </a:r>
            <a:r>
              <a:rPr lang="fa-IR" sz="4400" dirty="0" smtClean="0">
                <a:ln>
                  <a:solidFill>
                    <a:srgbClr val="FF0000"/>
                  </a:solidFill>
                </a:ln>
                <a:solidFill>
                  <a:schemeClr val="accent3">
                    <a:lumMod val="50000"/>
                  </a:schemeClr>
                </a:solidFill>
                <a:effectLst>
                  <a:outerShdw blurRad="38100" dist="38100" dir="2700000" algn="tl">
                    <a:srgbClr val="000000">
                      <a:alpha val="43137"/>
                    </a:srgbClr>
                  </a:outerShdw>
                </a:effectLst>
                <a:cs typeface="Taher" pitchFamily="2" charset="-78"/>
              </a:rPr>
              <a:t>تَقَدَّمُوا عَلَيَّ...</a:t>
            </a:r>
            <a:endParaRPr lang="en-US" sz="4400" b="1" dirty="0">
              <a:ln>
                <a:solidFill>
                  <a:srgbClr val="FF0000"/>
                </a:solidFill>
              </a:ln>
              <a:solidFill>
                <a:schemeClr val="accent3">
                  <a:lumMod val="50000"/>
                </a:schemeClr>
              </a:solidFill>
              <a:effectLst>
                <a:outerShdw blurRad="38100" dist="38100" dir="2700000" algn="tl">
                  <a:srgbClr val="000000">
                    <a:alpha val="43137"/>
                  </a:srgbClr>
                </a:outerShdw>
              </a:effectLst>
              <a:cs typeface="Taher" pitchFamily="2" charset="-78"/>
            </a:endParaRPr>
          </a:p>
        </p:txBody>
      </p:sp>
      <p:sp>
        <p:nvSpPr>
          <p:cNvPr id="4" name="Rectangle 3"/>
          <p:cNvSpPr/>
          <p:nvPr/>
        </p:nvSpPr>
        <p:spPr>
          <a:xfrm>
            <a:off x="1043608" y="6351711"/>
            <a:ext cx="4126386" cy="461665"/>
          </a:xfrm>
          <a:prstGeom prst="rect">
            <a:avLst/>
          </a:prstGeom>
          <a:effectLst>
            <a:glow rad="139700">
              <a:schemeClr val="accent4">
                <a:satMod val="175000"/>
                <a:alpha val="40000"/>
              </a:schemeClr>
            </a:glow>
            <a:outerShdw blurRad="63500" dist="25400" dir="5400000"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wrap="none">
            <a:spAutoFit/>
          </a:bodyPr>
          <a:lstStyle/>
          <a:p>
            <a:pPr algn="justLow" rtl="1"/>
            <a:r>
              <a:rPr lang="fa-IR" sz="2400" dirty="0" smtClean="0">
                <a:solidFill>
                  <a:srgbClr val="C00000"/>
                </a:solidFill>
                <a:cs typeface="Homa" pitchFamily="2" charset="-78"/>
              </a:rPr>
              <a:t>خصائص</a:t>
            </a:r>
            <a:r>
              <a:rPr lang="fa-IR" sz="2400" dirty="0">
                <a:solidFill>
                  <a:srgbClr val="C00000"/>
                </a:solidFill>
                <a:cs typeface="Homa" pitchFamily="2" charset="-78"/>
              </a:rPr>
              <a:t>‏</a:t>
            </a:r>
            <a:r>
              <a:rPr lang="fa-IR" sz="2400" dirty="0" smtClean="0">
                <a:solidFill>
                  <a:srgbClr val="C00000"/>
                </a:solidFill>
                <a:cs typeface="Homa" pitchFamily="2" charset="-78"/>
              </a:rPr>
              <a:t>الأئمه </a:t>
            </a:r>
            <a:r>
              <a:rPr lang="en-US" sz="2400" dirty="0">
                <a:solidFill>
                  <a:srgbClr val="C00000"/>
                </a:solidFill>
                <a:cs typeface="Homa" pitchFamily="2" charset="-78"/>
                <a:sym typeface="Roumouz"/>
              </a:rPr>
              <a:t></a:t>
            </a:r>
            <a:r>
              <a:rPr lang="fa-IR" sz="2400" dirty="0">
                <a:solidFill>
                  <a:srgbClr val="C00000"/>
                </a:solidFill>
                <a:cs typeface="Homa" pitchFamily="2" charset="-78"/>
              </a:rPr>
              <a:t>، سيد رضي، ص73</a:t>
            </a:r>
            <a:endParaRPr lang="en-US" sz="2400" dirty="0">
              <a:solidFill>
                <a:srgbClr val="C00000"/>
              </a:solidFill>
              <a:cs typeface="Homa" pitchFamily="2" charset="-78"/>
            </a:endParaRPr>
          </a:p>
        </p:txBody>
      </p:sp>
      <p:sp>
        <p:nvSpPr>
          <p:cNvPr id="6" name="Right Arrow 5">
            <a:hlinkClick r:id="rId2" action="ppaction://hlinksldjump"/>
          </p:cNvPr>
          <p:cNvSpPr/>
          <p:nvPr/>
        </p:nvSpPr>
        <p:spPr>
          <a:xfrm>
            <a:off x="35496" y="44624"/>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44455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16632"/>
            <a:ext cx="6637202" cy="1300849"/>
          </a:xfrm>
        </p:spPr>
        <p:style>
          <a:lnRef idx="1">
            <a:schemeClr val="accent2"/>
          </a:lnRef>
          <a:fillRef idx="2">
            <a:schemeClr val="accent2"/>
          </a:fillRef>
          <a:effectRef idx="1">
            <a:schemeClr val="accent2"/>
          </a:effectRef>
          <a:fontRef idx="minor">
            <a:schemeClr val="dk1"/>
          </a:fontRef>
        </p:style>
        <p:txBody>
          <a:bodyPr>
            <a:noAutofit/>
          </a:bodyPr>
          <a:lstStyle/>
          <a:p>
            <a:pPr algn="justLow" rtl="1"/>
            <a:r>
              <a:rPr lang="fa-IR" sz="7200" dirty="0" smtClean="0">
                <a:ln>
                  <a:solidFill>
                    <a:srgbClr val="FF0000"/>
                  </a:solidFill>
                </a:ln>
                <a:latin typeface="IranNastaliq" pitchFamily="18" charset="0"/>
                <a:cs typeface="IranNastaliq" pitchFamily="18" charset="0"/>
              </a:rPr>
              <a:t>چرا رسول خدا</a:t>
            </a:r>
            <a:r>
              <a:rPr lang="fa-IR" sz="3200" dirty="0" smtClean="0">
                <a:ln>
                  <a:solidFill>
                    <a:srgbClr val="FF0000"/>
                  </a:solidFill>
                </a:ln>
                <a:latin typeface="IranNastaliq" pitchFamily="18" charset="0"/>
                <a:cs typeface="IranNastaliq" pitchFamily="18" charset="0"/>
                <a:sym typeface="Roumouz"/>
              </a:rPr>
              <a:t></a:t>
            </a:r>
            <a:r>
              <a:rPr lang="fa-IR" sz="7200" dirty="0" smtClean="0">
                <a:ln>
                  <a:solidFill>
                    <a:srgbClr val="FF0000"/>
                  </a:solidFill>
                </a:ln>
                <a:latin typeface="IranNastaliq" pitchFamily="18" charset="0"/>
                <a:cs typeface="IranNastaliq" pitchFamily="18" charset="0"/>
                <a:sym typeface="Roumouz"/>
              </a:rPr>
              <a:t>از زنان مسلمان دفاع نكرد؟</a:t>
            </a:r>
            <a:endParaRPr lang="en-US" sz="7200" dirty="0">
              <a:ln>
                <a:solidFill>
                  <a:srgbClr val="FF0000"/>
                </a:solidFill>
              </a:ln>
              <a:latin typeface="IranNastaliq" pitchFamily="18" charset="0"/>
              <a:cs typeface="IranNastaliq" pitchFamily="18" charset="0"/>
            </a:endParaRPr>
          </a:p>
        </p:txBody>
      </p:sp>
      <p:sp>
        <p:nvSpPr>
          <p:cNvPr id="3" name="Subtitle 2"/>
          <p:cNvSpPr>
            <a:spLocks noGrp="1"/>
          </p:cNvSpPr>
          <p:nvPr>
            <p:ph type="subTitle" idx="1"/>
          </p:nvPr>
        </p:nvSpPr>
        <p:spPr>
          <a:xfrm>
            <a:off x="1187624" y="1700808"/>
            <a:ext cx="7643866" cy="4291342"/>
          </a:xfr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justLow" rtl="1"/>
            <a:r>
              <a:rPr lang="fa-IR" sz="3600" b="1" dirty="0">
                <a:cs typeface="Taher" pitchFamily="2" charset="-78"/>
              </a:rPr>
              <a:t>(11342) سمية بنت خباط...  والدة عمار بن ياسر كانت سابعة سبعة في الاسلام </a:t>
            </a:r>
            <a:r>
              <a:rPr lang="fa-IR" sz="3600" b="1" dirty="0">
                <a:ln>
                  <a:solidFill>
                    <a:srgbClr val="FF0000"/>
                  </a:solidFill>
                </a:ln>
                <a:cs typeface="Taher" pitchFamily="2" charset="-78"/>
              </a:rPr>
              <a:t>عذبها أبو جهل </a:t>
            </a:r>
            <a:r>
              <a:rPr lang="fa-IR" sz="3600" b="1" dirty="0" smtClean="0">
                <a:ln>
                  <a:solidFill>
                    <a:srgbClr val="FF0000"/>
                  </a:solidFill>
                </a:ln>
                <a:solidFill>
                  <a:schemeClr val="tx1"/>
                </a:solidFill>
                <a:cs typeface="Taher" pitchFamily="2" charset="-78"/>
              </a:rPr>
              <a:t>وطعنها في قُبُلِها </a:t>
            </a:r>
            <a:r>
              <a:rPr lang="fa-IR" sz="3600" b="1" dirty="0" smtClean="0">
                <a:solidFill>
                  <a:schemeClr val="tx1"/>
                </a:solidFill>
                <a:cs typeface="Taher" pitchFamily="2" charset="-78"/>
              </a:rPr>
              <a:t>فماتت </a:t>
            </a:r>
            <a:r>
              <a:rPr lang="fa-IR" sz="3600" b="1" dirty="0" smtClean="0">
                <a:cs typeface="Taher" pitchFamily="2" charset="-78"/>
              </a:rPr>
              <a:t>فكانت </a:t>
            </a:r>
            <a:r>
              <a:rPr lang="fa-IR" sz="3600" b="1" dirty="0">
                <a:cs typeface="Taher" pitchFamily="2" charset="-78"/>
              </a:rPr>
              <a:t>أول شهيدة في الاسلام... عذبها آل بني </a:t>
            </a:r>
            <a:r>
              <a:rPr lang="fa-IR" sz="3600" b="1" dirty="0" smtClean="0">
                <a:cs typeface="Taher" pitchFamily="2" charset="-78"/>
              </a:rPr>
              <a:t>المغيرة </a:t>
            </a:r>
            <a:r>
              <a:rPr lang="fa-IR" sz="3600" b="1" dirty="0">
                <a:cs typeface="Taher" pitchFamily="2" charset="-78"/>
              </a:rPr>
              <a:t>على الاسلام وهي تأبى غيره حتى قتلوها وكان رسول الله صلى الله عليه وسلم يمر بعمار وأمه وأبيه وهم يُعذّبون بالأبطح في رمضاء مكة </a:t>
            </a:r>
            <a:r>
              <a:rPr lang="fa-IR" sz="3600" b="1" dirty="0" smtClean="0">
                <a:cs typeface="Taher" pitchFamily="2" charset="-78"/>
              </a:rPr>
              <a:t>فيقول: </a:t>
            </a:r>
            <a:r>
              <a:rPr lang="fa-IR" sz="3600" b="1" dirty="0">
                <a:ln>
                  <a:solidFill>
                    <a:srgbClr val="FF0000"/>
                  </a:solidFill>
                </a:ln>
                <a:cs typeface="Taher" pitchFamily="2" charset="-78"/>
              </a:rPr>
              <a:t>صبرا يا آل ياسر موعدكم الجنة.</a:t>
            </a:r>
            <a:endParaRPr lang="en-US" sz="3600" b="1" dirty="0">
              <a:ln>
                <a:solidFill>
                  <a:srgbClr val="FF0000"/>
                </a:solidFill>
              </a:ln>
              <a:solidFill>
                <a:schemeClr val="tx1"/>
              </a:solidFill>
              <a:cs typeface="Taher" pitchFamily="2" charset="-78"/>
            </a:endParaRPr>
          </a:p>
        </p:txBody>
      </p:sp>
      <p:sp>
        <p:nvSpPr>
          <p:cNvPr id="4" name="Rectangle 3"/>
          <p:cNvSpPr/>
          <p:nvPr/>
        </p:nvSpPr>
        <p:spPr>
          <a:xfrm>
            <a:off x="1331640" y="6279703"/>
            <a:ext cx="5513048" cy="461665"/>
          </a:xfrm>
          <a:prstGeom prst="rect">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a:spAutoFit/>
          </a:bodyPr>
          <a:lstStyle/>
          <a:p>
            <a:pPr algn="justLow" rtl="1"/>
            <a:r>
              <a:rPr lang="fa-IR" sz="2400" dirty="0" smtClean="0">
                <a:solidFill>
                  <a:schemeClr val="tx1"/>
                </a:solidFill>
                <a:cs typeface="Homa" pitchFamily="2" charset="-78"/>
              </a:rPr>
              <a:t>الإصابه </a:t>
            </a:r>
            <a:r>
              <a:rPr lang="fa-IR" sz="2400" dirty="0">
                <a:solidFill>
                  <a:schemeClr val="tx1"/>
                </a:solidFill>
                <a:cs typeface="Homa" pitchFamily="2" charset="-78"/>
              </a:rPr>
              <a:t>في تمييز </a:t>
            </a:r>
            <a:r>
              <a:rPr lang="fa-IR" sz="2400" dirty="0" smtClean="0">
                <a:solidFill>
                  <a:schemeClr val="tx1"/>
                </a:solidFill>
                <a:cs typeface="Homa" pitchFamily="2" charset="-78"/>
              </a:rPr>
              <a:t>الصحابه، </a:t>
            </a:r>
            <a:r>
              <a:rPr lang="fa-IR" sz="2400" dirty="0">
                <a:solidFill>
                  <a:schemeClr val="tx1"/>
                </a:solidFill>
                <a:cs typeface="Homa" pitchFamily="2" charset="-78"/>
              </a:rPr>
              <a:t>ابن حجر عسقلاني، ج 7، ص 712</a:t>
            </a:r>
            <a:endParaRPr lang="en-US" sz="2400" dirty="0">
              <a:solidFill>
                <a:schemeClr val="tx1"/>
              </a:solidFill>
              <a:cs typeface="Homa" pitchFamily="2" charset="-78"/>
            </a:endParaRPr>
          </a:p>
        </p:txBody>
      </p:sp>
    </p:spTree>
    <p:extLst>
      <p:ext uri="{BB962C8B-B14F-4D97-AF65-F5344CB8AC3E}">
        <p14:creationId xmlns:p14="http://schemas.microsoft.com/office/powerpoint/2010/main" val="32209175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75656" y="1988840"/>
            <a:ext cx="6048672" cy="4144419"/>
          </a:xfrm>
          <a:prstGeom prst="rect">
            <a:avLst/>
          </a:prstGeom>
          <a:solidFill>
            <a:srgbClr val="FFFFFF">
              <a:shade val="85000"/>
            </a:srgbClr>
          </a:solidFill>
          <a:ln w="190500" cap="sq">
            <a:solidFill>
              <a:schemeClr val="accent3">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332867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339752" y="1700808"/>
            <a:ext cx="5396663" cy="8584788"/>
          </a:xfrm>
          <a:prstGeom prst="rect">
            <a:avLst/>
          </a:prstGeom>
        </p:spPr>
      </p:pic>
    </p:spTree>
    <p:extLst>
      <p:ext uri="{BB962C8B-B14F-4D97-AF65-F5344CB8AC3E}">
        <p14:creationId xmlns:p14="http://schemas.microsoft.com/office/powerpoint/2010/main" val="23785353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00434 0.2919 L 0.00503 -0.61528 " pathEditMode="relative" rAng="0" ptsTypes="AA">
                                      <p:cBhvr>
                                        <p:cTn id="10" dur="2000" fill="hold"/>
                                        <p:tgtEl>
                                          <p:spTgt spid="4"/>
                                        </p:tgtEl>
                                        <p:attrNameLst>
                                          <p:attrName>ppt_x</p:attrName>
                                          <p:attrName>ppt_y</p:attrName>
                                        </p:attrNameLst>
                                      </p:cBhvr>
                                      <p:rCtr x="469" y="-45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78887" y="1484784"/>
            <a:ext cx="4957409" cy="6858000"/>
          </a:xfrm>
          <a:prstGeom prst="rect">
            <a:avLst/>
          </a:prstGeom>
        </p:spPr>
      </p:pic>
      <p:sp>
        <p:nvSpPr>
          <p:cNvPr id="4" name="Right Arrow 3">
            <a:hlinkClick r:id="rId3" action="ppaction://hlinksldjump"/>
          </p:cNvPr>
          <p:cNvSpPr/>
          <p:nvPr/>
        </p:nvSpPr>
        <p:spPr>
          <a:xfrm>
            <a:off x="35496" y="44624"/>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38014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7722" y="63226"/>
            <a:ext cx="5965032" cy="1445245"/>
          </a:xfrm>
        </p:spPr>
        <p:style>
          <a:lnRef idx="1">
            <a:schemeClr val="accent2"/>
          </a:lnRef>
          <a:fillRef idx="2">
            <a:schemeClr val="accent2"/>
          </a:fillRef>
          <a:effectRef idx="1">
            <a:schemeClr val="accent2"/>
          </a:effectRef>
          <a:fontRef idx="minor">
            <a:schemeClr val="dk1"/>
          </a:fontRef>
        </p:style>
        <p:txBody>
          <a:bodyPr>
            <a:noAutofit/>
          </a:bodyPr>
          <a:lstStyle/>
          <a:p>
            <a:pPr algn="justLow" rtl="1"/>
            <a:r>
              <a:rPr lang="fa-IR" sz="7200" dirty="0" smtClean="0">
                <a:ln>
                  <a:solidFill>
                    <a:srgbClr val="FF0000"/>
                  </a:solidFill>
                </a:ln>
                <a:latin typeface="IranNastaliq" pitchFamily="18" charset="0"/>
                <a:cs typeface="IranNastaliq" pitchFamily="18" charset="0"/>
              </a:rPr>
              <a:t>چرا عثمان از زن خودش دفاع نكرد؟</a:t>
            </a:r>
            <a:endParaRPr lang="en-US" sz="7200" dirty="0">
              <a:ln>
                <a:solidFill>
                  <a:srgbClr val="FF0000"/>
                </a:solidFill>
              </a:ln>
              <a:latin typeface="IranNastaliq" pitchFamily="18" charset="0"/>
              <a:cs typeface="IranNastaliq" pitchFamily="18" charset="0"/>
            </a:endParaRPr>
          </a:p>
        </p:txBody>
      </p:sp>
      <p:sp>
        <p:nvSpPr>
          <p:cNvPr id="3" name="Subtitle 2"/>
          <p:cNvSpPr>
            <a:spLocks noGrp="1"/>
          </p:cNvSpPr>
          <p:nvPr>
            <p:ph type="subTitle" idx="1"/>
          </p:nvPr>
        </p:nvSpPr>
        <p:spPr>
          <a:xfrm>
            <a:off x="1214414" y="1643050"/>
            <a:ext cx="7643866" cy="4286280"/>
          </a:xfrm>
        </p:spPr>
        <p:txBody>
          <a:bodyPr>
            <a:noAutofit/>
          </a:bodyPr>
          <a:lstStyle/>
          <a:p>
            <a:pPr algn="just" rtl="1"/>
            <a:r>
              <a:rPr lang="fa-IR" sz="4000" dirty="0" smtClean="0">
                <a:cs typeface="Taher" pitchFamily="2" charset="-78"/>
              </a:rPr>
              <a:t>طبري: وجاء </a:t>
            </a:r>
            <a:r>
              <a:rPr lang="fa-IR" sz="4000" dirty="0">
                <a:cs typeface="Taher" pitchFamily="2" charset="-78"/>
              </a:rPr>
              <a:t>سودان بن حمران ليضربه فانكبت عليه نائلة ابنة الفرافصة واتقت السيف بيدها فتعمدها ونفح أصابعها فأطن أصابع يدها وولت</a:t>
            </a:r>
            <a:r>
              <a:rPr lang="fa-IR" sz="4000" dirty="0">
                <a:solidFill>
                  <a:srgbClr val="7030A0"/>
                </a:solidFill>
                <a:cs typeface="Taher" pitchFamily="2" charset="-78"/>
              </a:rPr>
              <a:t> </a:t>
            </a:r>
            <a:r>
              <a:rPr lang="fa-IR" sz="4000" dirty="0">
                <a:ln>
                  <a:solidFill>
                    <a:srgbClr val="FF0000"/>
                  </a:solidFill>
                </a:ln>
                <a:solidFill>
                  <a:schemeClr val="tx1"/>
                </a:solidFill>
                <a:cs typeface="Taher" pitchFamily="2" charset="-78"/>
              </a:rPr>
              <a:t>فغمز أوراكها وقال أنها لكبيرة العجيزة </a:t>
            </a:r>
            <a:r>
              <a:rPr lang="fa-IR" sz="4000" dirty="0">
                <a:cs typeface="Taher" pitchFamily="2" charset="-78"/>
              </a:rPr>
              <a:t>وضرب عثمان فقتله</a:t>
            </a:r>
            <a:r>
              <a:rPr lang="fa-IR" sz="4000" dirty="0" smtClean="0">
                <a:cs typeface="Taher" pitchFamily="2" charset="-78"/>
              </a:rPr>
              <a:t>.</a:t>
            </a:r>
          </a:p>
          <a:p>
            <a:pPr algn="just" rtl="1"/>
            <a:r>
              <a:rPr lang="fa-IR" sz="4000" dirty="0" smtClean="0">
                <a:cs typeface="Taher" pitchFamily="2" charset="-78"/>
              </a:rPr>
              <a:t>ابن كثير: ... فقطع </a:t>
            </a:r>
            <a:r>
              <a:rPr lang="fa-IR" sz="4000" dirty="0">
                <a:cs typeface="Taher" pitchFamily="2" charset="-78"/>
              </a:rPr>
              <a:t>أصابعها </a:t>
            </a:r>
            <a:r>
              <a:rPr lang="fa-IR" sz="4000" dirty="0">
                <a:ln>
                  <a:solidFill>
                    <a:srgbClr val="FF0000"/>
                  </a:solidFill>
                </a:ln>
                <a:solidFill>
                  <a:schemeClr val="tx1"/>
                </a:solidFill>
                <a:cs typeface="Taher" pitchFamily="2" charset="-78"/>
              </a:rPr>
              <a:t>فولت فضرب عجيزتها بيده وقال: أنها لكبيرة </a:t>
            </a:r>
            <a:r>
              <a:rPr lang="fa-IR" sz="4000" dirty="0" smtClean="0">
                <a:ln>
                  <a:solidFill>
                    <a:srgbClr val="FF0000"/>
                  </a:solidFill>
                </a:ln>
                <a:solidFill>
                  <a:schemeClr val="tx1"/>
                </a:solidFill>
                <a:cs typeface="Taher" pitchFamily="2" charset="-78"/>
              </a:rPr>
              <a:t>العجيزة </a:t>
            </a:r>
            <a:r>
              <a:rPr lang="fa-IR" sz="4000" dirty="0" smtClean="0">
                <a:cs typeface="Taher" pitchFamily="2" charset="-78"/>
              </a:rPr>
              <a:t>وضرب </a:t>
            </a:r>
            <a:r>
              <a:rPr lang="fa-IR" sz="4000" dirty="0">
                <a:cs typeface="Taher" pitchFamily="2" charset="-78"/>
              </a:rPr>
              <a:t>عثمان فقتله.</a:t>
            </a:r>
            <a:endParaRPr lang="en-US" sz="4000" b="1" dirty="0">
              <a:solidFill>
                <a:schemeClr val="tx1"/>
              </a:solidFill>
              <a:cs typeface="Taher" pitchFamily="2" charset="-78"/>
            </a:endParaRPr>
          </a:p>
        </p:txBody>
      </p:sp>
      <p:sp>
        <p:nvSpPr>
          <p:cNvPr id="4" name="Rectangle 3"/>
          <p:cNvSpPr/>
          <p:nvPr/>
        </p:nvSpPr>
        <p:spPr>
          <a:xfrm>
            <a:off x="1107573" y="6253483"/>
            <a:ext cx="3174267" cy="461665"/>
          </a:xfrm>
          <a:prstGeom prst="rect">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a:spAutoFit/>
          </a:bodyPr>
          <a:lstStyle/>
          <a:p>
            <a:pPr algn="justLow" rtl="1"/>
            <a:r>
              <a:rPr lang="fa-IR" sz="2400" dirty="0" smtClean="0">
                <a:cs typeface="Homa" pitchFamily="2" charset="-78"/>
              </a:rPr>
              <a:t>البداية </a:t>
            </a:r>
            <a:r>
              <a:rPr lang="fa-IR" sz="2400" dirty="0">
                <a:cs typeface="Homa" pitchFamily="2" charset="-78"/>
              </a:rPr>
              <a:t>والنهاية، </a:t>
            </a:r>
            <a:r>
              <a:rPr lang="fa-IR" sz="2400" dirty="0" smtClean="0">
                <a:cs typeface="Homa" pitchFamily="2" charset="-78"/>
              </a:rPr>
              <a:t>ج10، ص315</a:t>
            </a:r>
            <a:endParaRPr lang="en-US" sz="2400" dirty="0">
              <a:solidFill>
                <a:srgbClr val="C00000"/>
              </a:solidFill>
              <a:cs typeface="Homa" pitchFamily="2" charset="-78"/>
            </a:endParaRPr>
          </a:p>
        </p:txBody>
      </p:sp>
      <p:sp>
        <p:nvSpPr>
          <p:cNvPr id="5" name="Rectangle 4"/>
          <p:cNvSpPr/>
          <p:nvPr/>
        </p:nvSpPr>
        <p:spPr>
          <a:xfrm>
            <a:off x="4429124" y="4143380"/>
            <a:ext cx="2928958" cy="461665"/>
          </a:xfrm>
          <a:prstGeom prst="rect">
            <a:avLst/>
          </a:prstGeom>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a:spAutoFit/>
          </a:bodyPr>
          <a:lstStyle/>
          <a:p>
            <a:pPr algn="r" rtl="1"/>
            <a:r>
              <a:rPr lang="fa-IR" sz="2400" dirty="0">
                <a:cs typeface="Homa" pitchFamily="2" charset="-78"/>
              </a:rPr>
              <a:t>تاريخ الطبري، </a:t>
            </a:r>
            <a:r>
              <a:rPr lang="fa-IR" sz="2400" dirty="0" smtClean="0">
                <a:cs typeface="Homa" pitchFamily="2" charset="-78"/>
              </a:rPr>
              <a:t>ج4، ص391</a:t>
            </a:r>
            <a:endParaRPr lang="en-US" sz="2400" dirty="0"/>
          </a:p>
        </p:txBody>
      </p:sp>
    </p:spTree>
    <p:extLst>
      <p:ext uri="{BB962C8B-B14F-4D97-AF65-F5344CB8AC3E}">
        <p14:creationId xmlns:p14="http://schemas.microsoft.com/office/powerpoint/2010/main" val="2318240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cstate="email">
            <a:extLst>
              <a:ext uri="{28A0092B-C50C-407E-A947-70E740481C1C}">
                <a14:useLocalDpi xmlns:a14="http://schemas.microsoft.com/office/drawing/2010/main" val="0"/>
              </a:ext>
            </a:extLst>
          </a:blip>
          <a:stretch>
            <a:fillRect/>
          </a:stretch>
        </p:blipFill>
        <p:spPr>
          <a:xfrm>
            <a:off x="2051720" y="1340768"/>
            <a:ext cx="6073775" cy="8496300"/>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5384341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61111E-6 3.7037E-6 L -3.61111E-6 -0.50394 " pathEditMode="relative" rAng="0" ptsTypes="AA">
                                      <p:cBhvr>
                                        <p:cTn id="10" dur="2000" fill="hold"/>
                                        <p:tgtEl>
                                          <p:spTgt spid="6"/>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21576" y="0"/>
            <a:ext cx="4986728" cy="6858000"/>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758992169"/>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67744" y="1268759"/>
            <a:ext cx="5832648" cy="7815369"/>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36991286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72222E-6 3.7037E-7 L 4.72222E-6 -0.55903 " pathEditMode="relative" rAng="0" ptsTypes="AA">
                                      <p:cBhvr>
                                        <p:cTn id="10" dur="2000" fill="hold"/>
                                        <p:tgtEl>
                                          <p:spTgt spid="2"/>
                                        </p:tgtEl>
                                        <p:attrNameLst>
                                          <p:attrName>ppt_x</p:attrName>
                                          <p:attrName>ppt_y</p:attrName>
                                        </p:attrNameLst>
                                      </p:cBhvr>
                                      <p:rCtr x="0" y="-2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67744" y="0"/>
            <a:ext cx="5325101" cy="7695539"/>
          </a:xfrm>
          <a:prstGeom prst="rect">
            <a:avLst/>
          </a:prstGeom>
          <a:ln>
            <a:solidFill>
              <a:srgbClr val="002060"/>
            </a:solidFill>
          </a:ln>
          <a:effectLst>
            <a:outerShdw blurRad="190500" algn="tl" rotWithShape="0">
              <a:srgbClr val="000000">
                <a:alpha val="70000"/>
              </a:srgbClr>
            </a:outerShdw>
          </a:effectLst>
        </p:spPr>
      </p:pic>
      <p:sp>
        <p:nvSpPr>
          <p:cNvPr id="4" name="Right Arrow 3">
            <a:hlinkClick r:id="rId3" action="ppaction://hlinksldjump"/>
          </p:cNvPr>
          <p:cNvSpPr/>
          <p:nvPr/>
        </p:nvSpPr>
        <p:spPr>
          <a:xfrm>
            <a:off x="35496" y="44624"/>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315068"/>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918" y="214290"/>
            <a:ext cx="6357950" cy="1143008"/>
          </a:xfrm>
        </p:spPr>
        <p:style>
          <a:lnRef idx="1">
            <a:schemeClr val="accent2"/>
          </a:lnRef>
          <a:fillRef idx="2">
            <a:schemeClr val="accent2"/>
          </a:fillRef>
          <a:effectRef idx="1">
            <a:schemeClr val="accent2"/>
          </a:effectRef>
          <a:fontRef idx="minor">
            <a:schemeClr val="dk1"/>
          </a:fontRef>
        </p:style>
        <p:txBody>
          <a:bodyPr>
            <a:noAutofit/>
          </a:bodyPr>
          <a:lstStyle/>
          <a:p>
            <a:pPr algn="ctr" rtl="1"/>
            <a:r>
              <a:rPr lang="fa-IR" sz="5400" dirty="0" smtClean="0">
                <a:ln>
                  <a:solidFill>
                    <a:srgbClr val="FF0000"/>
                  </a:solidFill>
                </a:ln>
                <a:latin typeface="IranNastaliq" pitchFamily="18" charset="0"/>
                <a:cs typeface="IranNastaliq" pitchFamily="18" charset="0"/>
              </a:rPr>
              <a:t>چرا حضرت ابراهيم</a:t>
            </a:r>
            <a:r>
              <a:rPr lang="fa-IR" sz="5400" dirty="0" smtClean="0">
                <a:ln>
                  <a:solidFill>
                    <a:srgbClr val="FF0000"/>
                  </a:solidFill>
                </a:ln>
                <a:latin typeface="IranNastaliq" pitchFamily="18" charset="0"/>
                <a:cs typeface="IranNastaliq" pitchFamily="18" charset="0"/>
                <a:sym typeface="Roumouz"/>
              </a:rPr>
              <a:t>از همسرش</a:t>
            </a:r>
            <a:r>
              <a:rPr lang="fa-IR" sz="5400" dirty="0" smtClean="0">
                <a:ln>
                  <a:solidFill>
                    <a:srgbClr val="FF0000"/>
                  </a:solidFill>
                </a:ln>
                <a:latin typeface="IranNastaliq" pitchFamily="18" charset="0"/>
                <a:cs typeface="IranNastaliq" pitchFamily="18" charset="0"/>
              </a:rPr>
              <a:t> دفاع نكرد؟</a:t>
            </a:r>
            <a:endParaRPr lang="en-US" sz="5400" dirty="0">
              <a:ln>
                <a:solidFill>
                  <a:srgbClr val="FF0000"/>
                </a:solidFill>
              </a:ln>
              <a:latin typeface="IranNastaliq" pitchFamily="18" charset="0"/>
              <a:cs typeface="IranNastaliq" pitchFamily="18" charset="0"/>
            </a:endParaRPr>
          </a:p>
        </p:txBody>
      </p:sp>
      <p:sp>
        <p:nvSpPr>
          <p:cNvPr id="3" name="Subtitle 2"/>
          <p:cNvSpPr>
            <a:spLocks noGrp="1"/>
          </p:cNvSpPr>
          <p:nvPr>
            <p:ph type="subTitle" idx="1"/>
          </p:nvPr>
        </p:nvSpPr>
        <p:spPr>
          <a:xfrm>
            <a:off x="1142976" y="1571612"/>
            <a:ext cx="7786742" cy="4714908"/>
          </a:xfrm>
        </p:spPr>
        <p:txBody>
          <a:bodyPr>
            <a:noAutofit/>
          </a:bodyPr>
          <a:lstStyle/>
          <a:p>
            <a:pPr algn="justLow" rtl="1"/>
            <a:r>
              <a:rPr lang="fa-IR" sz="2800" dirty="0">
                <a:cs typeface="Taher" pitchFamily="2" charset="-78"/>
              </a:rPr>
              <a:t>عن أبي هُرَيْرَةَ رضي الله عنه قال لم يَكْذِبْ إِبْرَاهِيمُ عليه السَّلَام إلا ثَلَاثَ كَذَبَاتٍ ثِنْتَيْنِ مِنْهُنَّ في ذَاتِ اللَّهِ عز وجل قَوْلُهُ «إني سَقِيمٌ» وَقَوْلُهُ «بَلْ فَعَلَهُ كَبِيرُهُمْ هذا» وقال بَيْنَا هو ذَاتَ يَوْمٍ وَسَارَةُ إِذْ أتى على جَبَّارٍ من الْجَبَابِرَةِ فَقِيلَ له إِنَّ هَا هُنَا رَجُلًا معه امْرَأَةٌ من أَحْسَنِ </a:t>
            </a:r>
            <a:r>
              <a:rPr lang="fa-IR" sz="2800" dirty="0">
                <a:ln>
                  <a:solidFill>
                    <a:srgbClr val="FF0000"/>
                  </a:solidFill>
                </a:ln>
                <a:solidFill>
                  <a:schemeClr val="tx1"/>
                </a:solidFill>
                <a:cs typeface="Taher" pitchFamily="2" charset="-78"/>
              </a:rPr>
              <a:t>الناس </a:t>
            </a:r>
            <a:r>
              <a:rPr lang="fa-IR" sz="2800" b="1" dirty="0">
                <a:ln>
                  <a:solidFill>
                    <a:srgbClr val="FF0000"/>
                  </a:solidFill>
                </a:ln>
                <a:solidFill>
                  <a:schemeClr val="tx1"/>
                </a:solidFill>
                <a:effectLst>
                  <a:outerShdw blurRad="38100" dist="38100" dir="2700000" algn="tl">
                    <a:srgbClr val="000000">
                      <a:alpha val="43137"/>
                    </a:srgbClr>
                  </a:outerShdw>
                </a:effectLst>
                <a:cs typeface="Taher" pitchFamily="2" charset="-78"/>
              </a:rPr>
              <a:t>فَأَرْسَلَ إليه فَسَأَلَهُ عنها فقال من </a:t>
            </a:r>
            <a:r>
              <a:rPr lang="fa-IR" sz="2800" b="1" dirty="0" smtClean="0">
                <a:ln>
                  <a:solidFill>
                    <a:srgbClr val="FF0000"/>
                  </a:solidFill>
                </a:ln>
                <a:solidFill>
                  <a:schemeClr val="tx1"/>
                </a:solidFill>
                <a:effectLst>
                  <a:outerShdw blurRad="38100" dist="38100" dir="2700000" algn="tl">
                    <a:srgbClr val="000000">
                      <a:alpha val="43137"/>
                    </a:srgbClr>
                  </a:outerShdw>
                </a:effectLst>
                <a:cs typeface="Taher" pitchFamily="2" charset="-78"/>
              </a:rPr>
              <a:t>هذه؟ قال: </a:t>
            </a:r>
            <a:r>
              <a:rPr lang="fa-IR" sz="2800" b="1" dirty="0">
                <a:ln>
                  <a:solidFill>
                    <a:srgbClr val="FF0000"/>
                  </a:solidFill>
                </a:ln>
                <a:solidFill>
                  <a:schemeClr val="tx1"/>
                </a:solidFill>
                <a:effectLst>
                  <a:outerShdw blurRad="38100" dist="38100" dir="2700000" algn="tl">
                    <a:srgbClr val="000000">
                      <a:alpha val="43137"/>
                    </a:srgbClr>
                  </a:outerShdw>
                </a:effectLst>
                <a:cs typeface="Taher" pitchFamily="2" charset="-78"/>
              </a:rPr>
              <a:t>أُخْتِي</a:t>
            </a:r>
            <a:r>
              <a:rPr lang="fa-IR" sz="2800" dirty="0">
                <a:ln>
                  <a:solidFill>
                    <a:srgbClr val="FF0000"/>
                  </a:solidFill>
                </a:ln>
                <a:solidFill>
                  <a:schemeClr val="tx1"/>
                </a:solidFill>
                <a:cs typeface="Taher" pitchFamily="2" charset="-78"/>
              </a:rPr>
              <a:t> فَأَتَى سَارَةَ فقال </a:t>
            </a:r>
            <a:r>
              <a:rPr lang="fa-IR" sz="2800" b="1" dirty="0">
                <a:ln>
                  <a:solidFill>
                    <a:srgbClr val="FF0000"/>
                  </a:solidFill>
                </a:ln>
                <a:solidFill>
                  <a:schemeClr val="tx1"/>
                </a:solidFill>
                <a:effectLst>
                  <a:outerShdw blurRad="38100" dist="38100" dir="2700000" algn="tl">
                    <a:srgbClr val="000000">
                      <a:alpha val="43137"/>
                    </a:srgbClr>
                  </a:outerShdw>
                </a:effectLst>
                <a:cs typeface="Taher" pitchFamily="2" charset="-78"/>
              </a:rPr>
              <a:t>يا سَارَةُ ليس على وَجْهِ الأرض مُؤْمِنٌ غَيْرِي وَغَيْرَكِ وَإِنَّ هذا سَأَلَنِي فَأَخْبَرْتُهُ أَنَّكِ أُخْتِي فلا تُكَذِّبِينِي </a:t>
            </a:r>
            <a:r>
              <a:rPr lang="fa-IR" sz="2800" dirty="0">
                <a:ln>
                  <a:solidFill>
                    <a:srgbClr val="FF0000"/>
                  </a:solidFill>
                </a:ln>
                <a:solidFill>
                  <a:schemeClr val="tx1"/>
                </a:solidFill>
                <a:cs typeface="Taher" pitchFamily="2" charset="-78"/>
              </a:rPr>
              <a:t>فَأَرْسَلَ إِلَيْهَا </a:t>
            </a:r>
            <a:r>
              <a:rPr lang="fa-IR" sz="2800" b="1" dirty="0">
                <a:ln>
                  <a:solidFill>
                    <a:srgbClr val="FF0000"/>
                  </a:solidFill>
                </a:ln>
                <a:solidFill>
                  <a:schemeClr val="tx1"/>
                </a:solidFill>
                <a:effectLst>
                  <a:outerShdw blurRad="38100" dist="38100" dir="2700000" algn="tl">
                    <a:srgbClr val="000000">
                      <a:alpha val="43137"/>
                    </a:srgbClr>
                  </a:outerShdw>
                </a:effectLst>
                <a:cs typeface="Taher" pitchFamily="2" charset="-78"/>
              </a:rPr>
              <a:t>فلما دَخَلَتْ عليه ذَهَبَ يَتَنَاوَلُهَا بيده </a:t>
            </a:r>
            <a:r>
              <a:rPr lang="fa-IR" sz="2800" dirty="0">
                <a:cs typeface="Taher" pitchFamily="2" charset="-78"/>
              </a:rPr>
              <a:t>فَأُخِذَ فقال ادْعِي اللَّهَ ولا أَضُرُّكِ فَدَعَتْ اللَّهَ فَأُطْلِقَ ثُمَّ تَنَاوَلَهَا الثَّانِيَةَ فَأُخِذَ مِثْلَهَا أو أَشَدَّ فقال ادْعِي اللَّهَ لي ولا أَضُرُّكِ فَدَعَتْ فَأُطْلِقَ فَدَعَا بَعْضَ حَجَبَتِهِ فقال إِنَّكُمْ لم تَأْتُونِي بِإِنْسَانٍ إنما أَتَيْتُمُونِي بِشَيْطَانٍ فَأَخْدَمَهَا هَاجَرَ فَأَتَتْهُ وهو يُصَلِّي فَأَوْمَأَ بيده مَهْيَا قالت رَدَّ الله كَيْدَ الْكَافِرِ أو الْفَاجِرِ في نَحْرِهِ وَأَخْدَمَ هَاجَرَ.</a:t>
            </a:r>
            <a:endParaRPr lang="en-US" sz="2800" b="1" dirty="0">
              <a:solidFill>
                <a:schemeClr val="tx1"/>
              </a:solidFill>
              <a:cs typeface="Taher" pitchFamily="2" charset="-78"/>
            </a:endParaRPr>
          </a:p>
        </p:txBody>
      </p:sp>
      <p:sp>
        <p:nvSpPr>
          <p:cNvPr id="6" name="Rectangle 5"/>
          <p:cNvSpPr/>
          <p:nvPr/>
        </p:nvSpPr>
        <p:spPr>
          <a:xfrm>
            <a:off x="1071538" y="6386476"/>
            <a:ext cx="7929586" cy="400110"/>
          </a:xfrm>
          <a:prstGeom prst="rect">
            <a:avLst/>
          </a:prstGeom>
          <a:effectLst>
            <a:glow rad="228600">
              <a:schemeClr val="accent4">
                <a:satMod val="175000"/>
                <a:alpha val="40000"/>
              </a:schemeClr>
            </a:glow>
            <a:outerShdw blurRad="63500" dist="25400" dir="5400000"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justLow" rtl="1"/>
            <a:r>
              <a:rPr lang="fa-IR" sz="2000" dirty="0">
                <a:cs typeface="بدر" pitchFamily="2" charset="-78"/>
              </a:rPr>
              <a:t>صحيح البخاري،ج3، ص1225، ح</a:t>
            </a:r>
            <a:r>
              <a:rPr lang="ar-SA" sz="2000" dirty="0">
                <a:cs typeface="بدر" pitchFamily="2" charset="-78"/>
              </a:rPr>
              <a:t> 3358</a:t>
            </a:r>
            <a:r>
              <a:rPr lang="fa-IR" sz="2000" dirty="0">
                <a:cs typeface="بدر" pitchFamily="2" charset="-78"/>
              </a:rPr>
              <a:t>،كِتَاب الْأَنْبِيَاءِ، بَاب قَوْلِ اللَّهِ تَعَالَى «وَاتَّخَذَ الله إبراهيم خَلِيلًا»</a:t>
            </a:r>
            <a:endParaRPr lang="en-US" sz="2000" dirty="0">
              <a:cs typeface="بدر" pitchFamily="2" charset="-78"/>
            </a:endParaRPr>
          </a:p>
        </p:txBody>
      </p:sp>
    </p:spTree>
    <p:extLst>
      <p:ext uri="{BB962C8B-B14F-4D97-AF65-F5344CB8AC3E}">
        <p14:creationId xmlns:p14="http://schemas.microsoft.com/office/powerpoint/2010/main" val="306330825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21" presetClass="entr" presetSubtype="1" fill="hold" grpId="1"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91680" y="764704"/>
            <a:ext cx="6426744" cy="9067150"/>
          </a:xfrm>
        </p:spPr>
      </p:pic>
    </p:spTree>
    <p:extLst>
      <p:ext uri="{BB962C8B-B14F-4D97-AF65-F5344CB8AC3E}">
        <p14:creationId xmlns:p14="http://schemas.microsoft.com/office/powerpoint/2010/main" val="89856085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1.66667E-6 -3.7037E-6 L 1.66667E-6 -0.59791 " pathEditMode="relative" rAng="0" ptsTypes="AA">
                                      <p:cBhvr>
                                        <p:cTn id="10" dur="2000" fill="hold"/>
                                        <p:tgtEl>
                                          <p:spTgt spid="4"/>
                                        </p:tgtEl>
                                        <p:attrNameLst>
                                          <p:attrName>ppt_x</p:attrName>
                                          <p:attrName>ppt_y</p:attrName>
                                        </p:attrNameLst>
                                      </p:cBhvr>
                                      <p:rCtr x="0"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2339752" y="2132856"/>
            <a:ext cx="5258875" cy="8076217"/>
          </a:xfrm>
          <a:prstGeom prst="rect">
            <a:avLst/>
          </a:prstGeom>
          <a:ln>
            <a:solidFill>
              <a:srgbClr val="00206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28850327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endParaRPr lang="fa-IR" dirty="0" smtClean="0"/>
          </a:p>
          <a:p>
            <a:r>
              <a:rPr lang="fa-IR" dirty="0" smtClean="0"/>
              <a:t>عن </a:t>
            </a:r>
            <a:r>
              <a:rPr lang="fa-IR" dirty="0"/>
              <a:t>الشعبي قال: </a:t>
            </a:r>
            <a:r>
              <a:rPr lang="fa-IR" b="1" dirty="0"/>
              <a:t> قَالَ عَلِيٌّ  (ع) ‏ لَقَدْ تَزَوَّجْتُ فَاطِمَةَ  (س) وَ مَا لِي وَ لَهَا فِرَاشٌ غَيْرُ جِلْدِ كَبْشٍ‏ كُنَّا نَنَامُ عَلَيْهِ بِاللَّيْلِ وَ نَعْلِفُ عَلَيْهِ نَاضِحَنا </a:t>
            </a:r>
            <a:r>
              <a:rPr lang="fa-IR" dirty="0"/>
              <a:t>(البحار الأنوار: النَّاقَةَ)</a:t>
            </a:r>
            <a:r>
              <a:rPr lang="fa-IR" b="1" dirty="0"/>
              <a:t> بِالنَّهَارِ وَ مَا لِي خَادِمٌ </a:t>
            </a:r>
            <a:r>
              <a:rPr lang="fa-IR" b="1" dirty="0" smtClean="0"/>
              <a:t>غَيْرُهَا.</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سازش بامشكلات </a:t>
            </a:r>
            <a:r>
              <a:rPr lang="fa-IR" dirty="0" smtClean="0"/>
              <a:t>زندگي  </a:t>
            </a:r>
            <a:endParaRPr lang="en-US" b="1" dirty="0"/>
          </a:p>
        </p:txBody>
      </p:sp>
      <p:sp>
        <p:nvSpPr>
          <p:cNvPr id="6" name="Rectangle 5"/>
          <p:cNvSpPr/>
          <p:nvPr/>
        </p:nvSpPr>
        <p:spPr>
          <a:xfrm>
            <a:off x="179512" y="3194973"/>
            <a:ext cx="7064755"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كنز العمال ج 13 ص 682، ح 37749 بحار الأنوار ج 76 ص 322، </a:t>
            </a:r>
            <a:endParaRPr lang="en-US" sz="2800" dirty="0"/>
          </a:p>
          <a:p>
            <a:pPr algn="r" rtl="1"/>
            <a:r>
              <a:rPr lang="fa-IR" sz="2800" dirty="0"/>
              <a:t>الكامل في التاريخ  لابن الأثير - ج 3 ص 399</a:t>
            </a:r>
            <a:endParaRPr lang="en-US" sz="2800" dirty="0"/>
          </a:p>
        </p:txBody>
      </p:sp>
      <p:sp>
        <p:nvSpPr>
          <p:cNvPr id="5" name="Right Arrow 4">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3677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2627784" y="806824"/>
            <a:ext cx="4464496" cy="5233823"/>
          </a:xfrm>
          <a:ln>
            <a:solidFill>
              <a:schemeClr val="bg1"/>
            </a:solidFill>
          </a:ln>
        </p:spPr>
      </p:pic>
      <p:sp>
        <p:nvSpPr>
          <p:cNvPr id="5" name="Right Arrow 4">
            <a:hlinkClick r:id="rId3" action="ppaction://hlinksldjump"/>
          </p:cNvPr>
          <p:cNvSpPr/>
          <p:nvPr/>
        </p:nvSpPr>
        <p:spPr>
          <a:xfrm>
            <a:off x="35496" y="44624"/>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21279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130944" y="404664"/>
            <a:ext cx="5353824"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endParaRPr lang="en-US" dirty="0"/>
            </a:p>
          </p:txBody>
        </p:sp>
        <p:sp>
          <p:nvSpPr>
            <p:cNvPr id="61" name="Text Box 42"/>
            <p:cNvSpPr txBox="1">
              <a:spLocks noChangeArrowheads="1"/>
            </p:cNvSpPr>
            <p:nvPr/>
          </p:nvSpPr>
          <p:spPr bwMode="auto">
            <a:xfrm>
              <a:off x="735" y="2083"/>
              <a:ext cx="1226"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a-IR" sz="3600" b="1" dirty="0" smtClean="0">
                  <a:solidFill>
                    <a:srgbClr val="7030A0"/>
                  </a:solidFill>
                  <a:effectLst>
                    <a:outerShdw blurRad="38100" dist="38100" dir="2700000" algn="tl">
                      <a:srgbClr val="000000"/>
                    </a:outerShdw>
                  </a:effectLst>
                  <a:cs typeface="Sultan bold" pitchFamily="2" charset="-78"/>
                </a:rPr>
                <a:t>شبهات وهابيت در كلمه شهادت فاطمه (س) </a:t>
              </a:r>
              <a:endParaRPr lang="en-US" sz="3600" b="1" dirty="0">
                <a:solidFill>
                  <a:srgbClr val="7030A0"/>
                </a:solidFill>
                <a:effectLst>
                  <a:outerShdw blurRad="38100" dist="38100" dir="2700000" algn="tl">
                    <a:srgbClr val="000000"/>
                  </a:outerShdw>
                </a:effectLst>
                <a:cs typeface="Sultan bold" pitchFamily="2" charset="-78"/>
              </a:endParaRPr>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112" name="Oval 37"/>
          <p:cNvSpPr>
            <a:spLocks noChangeArrowheads="1"/>
          </p:cNvSpPr>
          <p:nvPr/>
        </p:nvSpPr>
        <p:spPr bwMode="gray">
          <a:xfrm rot="10800000" flipV="1">
            <a:off x="6660232" y="112474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3" name="Oval 39"/>
          <p:cNvSpPr>
            <a:spLocks noChangeArrowheads="1"/>
          </p:cNvSpPr>
          <p:nvPr/>
        </p:nvSpPr>
        <p:spPr bwMode="gray">
          <a:xfrm rot="10800000" flipV="1">
            <a:off x="6726513" y="1196752"/>
            <a:ext cx="467877" cy="505003"/>
          </a:xfrm>
          <a:prstGeom prst="ellipse">
            <a:avLst/>
          </a:prstGeom>
          <a:ln/>
          <a:extLst/>
        </p:spPr>
        <p:style>
          <a:lnRef idx="1">
            <a:schemeClr val="accent1"/>
          </a:lnRef>
          <a:fillRef idx="2">
            <a:schemeClr val="accent1"/>
          </a:fillRef>
          <a:effectRef idx="1">
            <a:schemeClr val="accent1"/>
          </a:effectRef>
          <a:fontRef idx="minor">
            <a:schemeClr val="dk1"/>
          </a:fontRef>
        </p:style>
        <p:txBody>
          <a:bodyPr wrap="none" anchor="ctr"/>
          <a:lstStyle/>
          <a:p>
            <a:r>
              <a:rPr lang="fa-IR" dirty="0" smtClean="0"/>
              <a:t>1	</a:t>
            </a:r>
            <a:endParaRPr lang="en-US" dirty="0"/>
          </a:p>
        </p:txBody>
      </p:sp>
      <p:sp>
        <p:nvSpPr>
          <p:cNvPr id="117" name="Oval 37"/>
          <p:cNvSpPr>
            <a:spLocks noChangeArrowheads="1"/>
          </p:cNvSpPr>
          <p:nvPr/>
        </p:nvSpPr>
        <p:spPr bwMode="gray">
          <a:xfrm rot="10800000" flipV="1">
            <a:off x="6198082" y="212666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8" name="Oval 39"/>
          <p:cNvSpPr>
            <a:spLocks noChangeArrowheads="1"/>
          </p:cNvSpPr>
          <p:nvPr/>
        </p:nvSpPr>
        <p:spPr bwMode="gray">
          <a:xfrm rot="10800000" flipV="1">
            <a:off x="6264361" y="2198671"/>
            <a:ext cx="467881" cy="505003"/>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lstStyle/>
          <a:p>
            <a:r>
              <a:rPr lang="fa-IR" dirty="0" smtClean="0"/>
              <a:t>2</a:t>
            </a:r>
            <a:endParaRPr lang="en-US" dirty="0"/>
          </a:p>
        </p:txBody>
      </p:sp>
      <p:sp>
        <p:nvSpPr>
          <p:cNvPr id="119" name="Oval 37"/>
          <p:cNvSpPr>
            <a:spLocks noChangeArrowheads="1"/>
          </p:cNvSpPr>
          <p:nvPr/>
        </p:nvSpPr>
        <p:spPr bwMode="gray">
          <a:xfrm rot="10800000" flipV="1">
            <a:off x="6084168" y="2990759"/>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0" name="Oval 39"/>
          <p:cNvSpPr>
            <a:spLocks noChangeArrowheads="1"/>
          </p:cNvSpPr>
          <p:nvPr/>
        </p:nvSpPr>
        <p:spPr bwMode="gray">
          <a:xfrm rot="10800000" flipV="1">
            <a:off x="6150447" y="3062767"/>
            <a:ext cx="467881" cy="505003"/>
          </a:xfrm>
          <a:prstGeom prst="ellipse">
            <a:avLst/>
          </a:prstGeom>
          <a:ln/>
          <a:extLst/>
        </p:spPr>
        <p:style>
          <a:lnRef idx="1">
            <a:schemeClr val="accent5"/>
          </a:lnRef>
          <a:fillRef idx="2">
            <a:schemeClr val="accent5"/>
          </a:fillRef>
          <a:effectRef idx="1">
            <a:schemeClr val="accent5"/>
          </a:effectRef>
          <a:fontRef idx="minor">
            <a:schemeClr val="dk1"/>
          </a:fontRef>
        </p:style>
        <p:txBody>
          <a:bodyPr wrap="none" anchor="ctr"/>
          <a:lstStyle/>
          <a:p>
            <a:r>
              <a:rPr lang="fa-IR" dirty="0" smtClean="0"/>
              <a:t>3</a:t>
            </a:r>
            <a:endParaRPr lang="en-US" dirty="0"/>
          </a:p>
        </p:txBody>
      </p:sp>
      <p:sp>
        <p:nvSpPr>
          <p:cNvPr id="121" name="Oval 37"/>
          <p:cNvSpPr>
            <a:spLocks noChangeArrowheads="1"/>
          </p:cNvSpPr>
          <p:nvPr/>
        </p:nvSpPr>
        <p:spPr bwMode="gray">
          <a:xfrm rot="10800000" flipV="1">
            <a:off x="6198082" y="392686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2" name="Oval 39"/>
          <p:cNvSpPr>
            <a:spLocks noChangeArrowheads="1"/>
          </p:cNvSpPr>
          <p:nvPr/>
        </p:nvSpPr>
        <p:spPr bwMode="gray">
          <a:xfrm rot="10800000" flipV="1">
            <a:off x="6264361" y="3998871"/>
            <a:ext cx="467881" cy="505003"/>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r>
              <a:rPr lang="fa-IR" dirty="0" smtClean="0"/>
              <a:t>4</a:t>
            </a:r>
            <a:endParaRPr lang="en-US" dirty="0"/>
          </a:p>
        </p:txBody>
      </p:sp>
      <p:sp>
        <p:nvSpPr>
          <p:cNvPr id="123" name="Oval 37"/>
          <p:cNvSpPr>
            <a:spLocks noChangeArrowheads="1"/>
          </p:cNvSpPr>
          <p:nvPr/>
        </p:nvSpPr>
        <p:spPr bwMode="gray">
          <a:xfrm rot="10800000" flipV="1">
            <a:off x="6702138" y="4862966"/>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4" name="Oval 39"/>
          <p:cNvSpPr>
            <a:spLocks noChangeArrowheads="1"/>
          </p:cNvSpPr>
          <p:nvPr/>
        </p:nvSpPr>
        <p:spPr bwMode="gray">
          <a:xfrm rot="10800000" flipV="1">
            <a:off x="6768417" y="4934974"/>
            <a:ext cx="467881" cy="505003"/>
          </a:xfrm>
          <a:prstGeom prst="ellipse">
            <a:avLst/>
          </a:prstGeom>
          <a:ln/>
          <a:extLst/>
        </p:spPr>
        <p:style>
          <a:lnRef idx="1">
            <a:schemeClr val="accent2"/>
          </a:lnRef>
          <a:fillRef idx="2">
            <a:schemeClr val="accent2"/>
          </a:fillRef>
          <a:effectRef idx="1">
            <a:schemeClr val="accent2"/>
          </a:effectRef>
          <a:fontRef idx="minor">
            <a:schemeClr val="dk1"/>
          </a:fontRef>
        </p:style>
        <p:txBody>
          <a:bodyPr wrap="none" anchor="ctr"/>
          <a:lstStyle/>
          <a:p>
            <a:r>
              <a:rPr lang="fa-IR" dirty="0" smtClean="0"/>
              <a:t>5</a:t>
            </a:r>
            <a:endParaRPr lang="en-US" dirty="0"/>
          </a:p>
        </p:txBody>
      </p:sp>
      <p:sp>
        <p:nvSpPr>
          <p:cNvPr id="33" name="AutoShape 28">
            <a:hlinkClick r:id="rId5" action="ppaction://hlinksldjump"/>
          </p:cNvPr>
          <p:cNvSpPr>
            <a:spLocks noChangeArrowheads="1"/>
          </p:cNvSpPr>
          <p:nvPr/>
        </p:nvSpPr>
        <p:spPr bwMode="gray">
          <a:xfrm rot="10800000" flipV="1">
            <a:off x="120229" y="2996952"/>
            <a:ext cx="5891931"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r"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شهادت در كلام  ائمه (ع) </a:t>
            </a:r>
          </a:p>
        </p:txBody>
      </p:sp>
      <p:sp>
        <p:nvSpPr>
          <p:cNvPr id="34" name="AutoShape 28">
            <a:hlinkClick r:id="rId6" action="ppaction://hlinksldjump"/>
          </p:cNvPr>
          <p:cNvSpPr>
            <a:spLocks noChangeArrowheads="1"/>
          </p:cNvSpPr>
          <p:nvPr/>
        </p:nvSpPr>
        <p:spPr bwMode="gray">
          <a:xfrm rot="10800000" flipV="1">
            <a:off x="115765" y="4005064"/>
            <a:ext cx="6070463" cy="628667"/>
          </a:xfrm>
          <a:prstGeom prst="roundRect">
            <a:avLst>
              <a:gd name="adj" fmla="val 50000"/>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r"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شهادت در سخنان فقهاء بزرگ شيعه</a:t>
            </a:r>
          </a:p>
        </p:txBody>
      </p:sp>
      <p:sp>
        <p:nvSpPr>
          <p:cNvPr id="35" name="AutoShape 28">
            <a:hlinkClick r:id="rId7" action="ppaction://hlinksldjump"/>
          </p:cNvPr>
          <p:cNvSpPr>
            <a:spLocks noChangeArrowheads="1"/>
          </p:cNvSpPr>
          <p:nvPr/>
        </p:nvSpPr>
        <p:spPr bwMode="gray">
          <a:xfrm rot="10800000" flipV="1">
            <a:off x="405827" y="4941168"/>
            <a:ext cx="6254405" cy="628667"/>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r"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شهادت در كلام جويني عالم اهل سنت</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6" name="AutoShape 28">
            <a:hlinkClick r:id="rId8" action="ppaction://hlinksldjump"/>
          </p:cNvPr>
          <p:cNvSpPr>
            <a:spLocks noChangeArrowheads="1"/>
          </p:cNvSpPr>
          <p:nvPr/>
        </p:nvSpPr>
        <p:spPr bwMode="gray">
          <a:xfrm rot="10800000" flipV="1">
            <a:off x="234803" y="1092661"/>
            <a:ext cx="6353421" cy="628667"/>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شبهه وهابيون در كلمه شهادت فاطمه (س) </a:t>
            </a:r>
          </a:p>
        </p:txBody>
      </p:sp>
      <p:sp>
        <p:nvSpPr>
          <p:cNvPr id="37" name="AutoShape 28">
            <a:hlinkClick r:id="rId9" action="ppaction://hlinksldjump"/>
          </p:cNvPr>
          <p:cNvSpPr>
            <a:spLocks noChangeArrowheads="1"/>
          </p:cNvSpPr>
          <p:nvPr/>
        </p:nvSpPr>
        <p:spPr bwMode="gray">
          <a:xfrm rot="10800000" flipV="1">
            <a:off x="205326" y="2080252"/>
            <a:ext cx="5950850"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r"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تحليل و پاسخ سخنان وهابيون</a:t>
            </a:r>
          </a:p>
        </p:txBody>
      </p:sp>
    </p:spTree>
    <p:extLst>
      <p:ext uri="{BB962C8B-B14F-4D97-AF65-F5344CB8AC3E}">
        <p14:creationId xmlns:p14="http://schemas.microsoft.com/office/powerpoint/2010/main" val="3704689085"/>
      </p:ext>
    </p:extLst>
  </p:cSld>
  <p:clrMapOvr>
    <a:masterClrMapping/>
  </p:clrMapOvr>
  <p:transition spd="slow">
    <p:wheel spokes="1"/>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از شبهاتي كه در سال‌هاي اخير توسط وهابيون و برخي از اهل سنت مطرح گرديده است  اين  است </a:t>
            </a:r>
            <a:r>
              <a:rPr lang="fa-IR" dirty="0" smtClean="0"/>
              <a:t>كه در </a:t>
            </a:r>
            <a:r>
              <a:rPr lang="fa-IR" dirty="0"/>
              <a:t>سال ۷۱ بود كه عده‌اى از كارشناسان و محققان جمهورى اسلامى مستقر در مجلس شوراى اسلامى كه جزو نمايندگان هم بودند پس از ۱۴۰۰ سال تحقيق و بررسى ناگهان به راز مهمى پي‌بردند و آن اينكه </a:t>
            </a:r>
            <a:r>
              <a:rPr lang="fa-IR" dirty="0">
                <a:ln>
                  <a:solidFill>
                    <a:srgbClr val="FF0000"/>
                  </a:solidFill>
                </a:ln>
              </a:rPr>
              <a:t>حضرت فاطمه دختر رسول خدا </a:t>
            </a:r>
            <a:r>
              <a:rPr lang="en-US" dirty="0">
                <a:ln>
                  <a:solidFill>
                    <a:srgbClr val="FF0000"/>
                  </a:solidFill>
                </a:ln>
                <a:sym typeface="Roumouz" panose="05000000000000000000" pitchFamily="2" charset="2"/>
              </a:rPr>
              <a:t></a:t>
            </a:r>
            <a:r>
              <a:rPr lang="en-US" dirty="0">
                <a:ln>
                  <a:solidFill>
                    <a:srgbClr val="FF0000"/>
                  </a:solidFill>
                </a:ln>
              </a:rPr>
              <a:t> </a:t>
            </a:r>
            <a:r>
              <a:rPr lang="fa-IR" dirty="0">
                <a:ln>
                  <a:solidFill>
                    <a:srgbClr val="FF0000"/>
                  </a:solidFill>
                </a:ln>
              </a:rPr>
              <a:t>فوت ننموده؛ بلكه شهيد شده است اينجا بود كه آن نمايندگان مجلس (كه خداوند از آنان نگذرد) اعلام كردند از اين پس در تقويمها بجاى وفات بنويسند شهادت. </a:t>
            </a:r>
            <a:endParaRPr lang="en-US" dirty="0">
              <a:ln>
                <a:solidFill>
                  <a:srgbClr val="FF0000"/>
                </a:solidFill>
              </a:ln>
            </a:endParaRPr>
          </a:p>
          <a:p>
            <a:r>
              <a:rPr lang="fa-IR" dirty="0"/>
              <a:t>و اين روز را تعطيل اعلام نمودند و به اين </a:t>
            </a:r>
            <a:r>
              <a:rPr lang="fa-IR" dirty="0">
                <a:ln>
                  <a:solidFill>
                    <a:srgbClr val="FF0000"/>
                  </a:solidFill>
                </a:ln>
              </a:rPr>
              <a:t>صورت بزرگترين ضربت را بر وحدت اسلامى وارد نموده</a:t>
            </a:r>
            <a:r>
              <a:rPr lang="fa-IR" dirty="0"/>
              <a:t> و شكافى عميق ايجاد نمودند. آقايان شيعه به ما بگوييد چرا تا پيش از اين در تقويم ايران مى‌نوشتند رحلت؟!</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spc="50" dirty="0" smtClean="0">
                <a:ln w="11430">
                  <a:solidFill>
                    <a:srgbClr val="C00000"/>
                  </a:solidFill>
                </a:ln>
                <a:effectLst>
                  <a:glow rad="101600">
                    <a:schemeClr val="accent3">
                      <a:satMod val="175000"/>
                      <a:alpha val="40000"/>
                    </a:schemeClr>
                  </a:glow>
                  <a:outerShdw blurRad="76200" dist="50800" dir="5400000" algn="tl" rotWithShape="0">
                    <a:srgbClr val="000000">
                      <a:alpha val="65000"/>
                    </a:srgbClr>
                  </a:outerShdw>
                </a:effectLst>
              </a:rPr>
              <a:t>كلمه </a:t>
            </a:r>
            <a:r>
              <a:rPr lang="fa-IR" sz="3600" spc="50" dirty="0">
                <a:ln w="11430">
                  <a:solidFill>
                    <a:srgbClr val="C00000"/>
                  </a:solidFill>
                </a:ln>
                <a:effectLst>
                  <a:glow rad="101600">
                    <a:schemeClr val="accent3">
                      <a:satMod val="175000"/>
                      <a:alpha val="40000"/>
                    </a:schemeClr>
                  </a:glow>
                  <a:outerShdw blurRad="76200" dist="50800" dir="5400000" algn="tl" rotWithShape="0">
                    <a:srgbClr val="000000">
                      <a:alpha val="65000"/>
                    </a:srgbClr>
                  </a:outerShdw>
                </a:effectLst>
              </a:rPr>
              <a:t>شهادت بدعت!‌تقويم ها وفات </a:t>
            </a:r>
            <a:r>
              <a:rPr lang="fa-IR" sz="3600" spc="50" dirty="0" smtClean="0">
                <a:ln w="11430">
                  <a:solidFill>
                    <a:srgbClr val="C00000"/>
                  </a:solidFill>
                </a:ln>
                <a:effectLst>
                  <a:glow rad="101600">
                    <a:schemeClr val="accent3">
                      <a:satMod val="175000"/>
                      <a:alpha val="40000"/>
                    </a:schemeClr>
                  </a:glow>
                  <a:outerShdw blurRad="76200" dist="50800" dir="5400000" algn="tl" rotWithShape="0">
                    <a:srgbClr val="000000">
                      <a:alpha val="65000"/>
                    </a:srgbClr>
                  </a:outerShdw>
                </a:effectLst>
              </a:rPr>
              <a:t>مي نوشتند</a:t>
            </a:r>
            <a:endParaRPr lang="en-US" sz="3600" b="1" dirty="0"/>
          </a:p>
        </p:txBody>
      </p:sp>
      <p:sp>
        <p:nvSpPr>
          <p:cNvPr id="4" name="Right Arrow 3">
            <a:hlinkClick r:id="rId3" action="ppaction://hlinksldjump"/>
          </p:cNvPr>
          <p:cNvSpPr/>
          <p:nvPr/>
        </p:nvSpPr>
        <p:spPr>
          <a:xfrm>
            <a:off x="-8977" y="-31662"/>
            <a:ext cx="978408" cy="64504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530870"/>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اولا: در بسياري از تقويم‌ها قبل از اين تاريخ هم واژه شهادت مي‌نوشتند و بر فرض اين كه چنين باشد،  تقويم نمى‌تواند ملاك درستى يا نادرستى وقايع و اعتقادات باشد!  </a:t>
            </a:r>
            <a:endParaRPr lang="en-US" dirty="0"/>
          </a:p>
          <a:p>
            <a:r>
              <a:rPr lang="ar-SA" dirty="0"/>
              <a:t>ثانياً: </a:t>
            </a:r>
            <a:r>
              <a:rPr lang="fa-IR" dirty="0"/>
              <a:t> نمايندگان مجلس به عنوان منتخبين مردم، روز سوم جمادي الثانيه را به عنوان روز ‌تعطيل رسمي اعلام كردند اما شهادت حضرت زهرا ÷ در فرمايشات امامان شيعه قبل از 1400 سال و به دنبال آنان فقها و بزرگان شيعه در طول تاريخ آن روز را روز شهادت حضرت زهرا    </a:t>
            </a:r>
            <a:r>
              <a:rPr lang="en-US" dirty="0">
                <a:sym typeface="Roumouz1" panose="05000000000000000000" pitchFamily="2" charset="2"/>
              </a:rPr>
              <a:t></a:t>
            </a:r>
            <a:r>
              <a:rPr lang="fa-IR" dirty="0"/>
              <a:t> مي‌دانستند </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spc="50" dirty="0" smtClean="0">
                <a:ln w="11430">
                  <a:solidFill>
                    <a:srgbClr val="C00000"/>
                  </a:solidFill>
                </a:ln>
                <a:effectLst>
                  <a:glow rad="101600">
                    <a:schemeClr val="accent3">
                      <a:satMod val="175000"/>
                      <a:alpha val="40000"/>
                    </a:schemeClr>
                  </a:glow>
                  <a:outerShdw blurRad="76200" dist="50800" dir="5400000" algn="tl" rotWithShape="0">
                    <a:srgbClr val="000000">
                      <a:alpha val="65000"/>
                    </a:srgbClr>
                  </a:outerShdw>
                </a:effectLst>
              </a:rPr>
              <a:t>تحليل و پاسخ سخن وهابيون</a:t>
            </a:r>
            <a:endParaRPr lang="en-US" sz="3600" b="1" dirty="0"/>
          </a:p>
        </p:txBody>
      </p:sp>
      <p:sp>
        <p:nvSpPr>
          <p:cNvPr id="5" name="Right Arrow 4">
            <a:hlinkClick r:id="rId3" action="ppaction://hlinksldjump"/>
          </p:cNvPr>
          <p:cNvSpPr/>
          <p:nvPr/>
        </p:nvSpPr>
        <p:spPr>
          <a:xfrm>
            <a:off x="-8977" y="-31662"/>
            <a:ext cx="978408" cy="64504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16078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قال امير المؤمنين ع حين  دفن فاطمة قال: وَ سَتُنَبِّئُكَ ابْنَتُكَ بِتَضَافُرِ أُمَّتِكَ عَلَى هَضْمِهَا فَأَحْفِهَا السُّؤَالَ وَ اسْتَخْبِرْهَا الْحَالَ هَذَا وَ لَمْ يَطُلِ الْعَهْدُ وَ لَمْ يَخْلُ مِنْكَ الذِّكْرُ . </a:t>
            </a:r>
            <a:endParaRPr lang="fa-IR" dirty="0" smtClean="0"/>
          </a:p>
          <a:p>
            <a:pPr marL="180340" algn="justLow">
              <a:tabLst>
                <a:tab pos="4235450" algn="r"/>
              </a:tabLst>
            </a:pPr>
            <a:r>
              <a:rPr lang="fa-IR" sz="3000" b="0" dirty="0">
                <a:solidFill>
                  <a:srgbClr val="008000"/>
                </a:solidFill>
                <a:latin typeface="Arial" panose="020B0604020202020204" pitchFamily="34" charset="0"/>
                <a:ea typeface="Times New Roman" panose="02020603050405020304" pitchFamily="18" charset="0"/>
                <a:cs typeface="Taher" panose="00000400000000000000" pitchFamily="2" charset="-78"/>
              </a:rPr>
              <a:t>به زودى دخترت تو را آگاه خواهد ساخت كه امّت تو چگونه در ستمكارى بر او اجتماع كردند، از فاطمه عليها السّلام بپرس، و احوال اندوهناك ما را از او خبر گير، كه هنوز روزگارى سپرى نشده، و ياد تو فراموش نگشته است.</a:t>
            </a:r>
            <a:r>
              <a:rPr lang="fa-IR" b="0" dirty="0">
                <a:solidFill>
                  <a:srgbClr val="008000"/>
                </a:solidFill>
                <a:latin typeface="Arial" panose="020B0604020202020204" pitchFamily="34" charset="0"/>
                <a:ea typeface="Times New Roman" panose="02020603050405020304" pitchFamily="18" charset="0"/>
                <a:cs typeface="Taher" panose="00000400000000000000" pitchFamily="2" charset="-78"/>
              </a:rPr>
              <a:t> </a:t>
            </a:r>
            <a:endParaRPr lang="en-US" b="0" dirty="0">
              <a:solidFill>
                <a:srgbClr val="008000"/>
              </a:solidFill>
              <a:latin typeface="Arial" panose="020B0604020202020204" pitchFamily="34" charset="0"/>
              <a:ea typeface="Times New Roman" panose="02020603050405020304" pitchFamily="18" charset="0"/>
              <a:cs typeface="Taher" panose="00000400000000000000" pitchFamily="2" charset="-78"/>
            </a:endParaRPr>
          </a:p>
          <a:p>
            <a:r>
              <a:rPr lang="fa-IR" dirty="0"/>
              <a:t> قال الشيخ حبيب الله  الخوئي في شرح معني تظافر الامة: اشارة الي ماصدر عنهم من كسر ضلعها واسقاط جنينها . </a:t>
            </a:r>
            <a:endParaRPr lang="en-US" dirty="0"/>
          </a:p>
          <a:p>
            <a:pPr>
              <a:lnSpc>
                <a:spcPct val="90000"/>
              </a:lnSpc>
            </a:pPr>
            <a:r>
              <a:rPr lang="fa-IR" dirty="0"/>
              <a:t>ونقل هذه العبارة من علماء اهل السنه </a:t>
            </a:r>
            <a:r>
              <a:rPr lang="fa-IR" dirty="0" smtClean="0"/>
              <a:t>المعاصرين:</a:t>
            </a:r>
          </a:p>
          <a:p>
            <a:pPr marL="180340" algn="justLow">
              <a:lnSpc>
                <a:spcPct val="90000"/>
              </a:lnSpc>
              <a:tabLst>
                <a:tab pos="4235450" algn="r"/>
              </a:tabLst>
            </a:pP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الأستاذ عمر رضا كحالة في كتابه: </a:t>
            </a:r>
            <a:r>
              <a:rPr lang="fa-IR" sz="2800" b="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 أعلام النساء  ج 3 ص 1221 ط دمشق </a:t>
            </a:r>
            <a:r>
              <a:rPr lang="fa-IR"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الفاضل‌المعاصر </a:t>
            </a: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مأمون غريب </a:t>
            </a:r>
            <a:r>
              <a:rPr lang="fa-IR"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المصري. </a:t>
            </a:r>
            <a:r>
              <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خلافة علي بن ابي طالب ص 33 </a:t>
            </a:r>
            <a:endParaRPr lang="en-US"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marL="180340" algn="justLow">
              <a:lnSpc>
                <a:spcPct val="90000"/>
              </a:lnSpc>
              <a:tabLst>
                <a:tab pos="4235450" algn="r"/>
              </a:tabLst>
            </a:pP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و الفاضل المعاصر عبد العزيز </a:t>
            </a:r>
            <a:r>
              <a:rPr lang="fa-IR" dirty="0" smtClean="0">
                <a:solidFill>
                  <a:srgbClr val="000000"/>
                </a:solidFill>
                <a:latin typeface="Arial" panose="020B0604020202020204" pitchFamily="34" charset="0"/>
                <a:ea typeface="Times New Roman" panose="02020603050405020304" pitchFamily="18" charset="0"/>
                <a:cs typeface="Taher" panose="00000400000000000000" pitchFamily="2" charset="-78"/>
              </a:rPr>
              <a:t>الشناوي.</a:t>
            </a:r>
            <a:r>
              <a:rPr lang="fa-IR" sz="2800" dirty="0" smtClean="0">
                <a:solidFill>
                  <a:srgbClr val="FF0000"/>
                </a:solidFill>
                <a:latin typeface="Times New Roman" panose="02020603050405020304" pitchFamily="18" charset="0"/>
                <a:ea typeface="Times New Roman" panose="02020603050405020304" pitchFamily="18" charset="0"/>
                <a:cs typeface="Taher" panose="00000400000000000000" pitchFamily="2" charset="-78"/>
              </a:rPr>
              <a:t> </a:t>
            </a:r>
            <a:r>
              <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سيدات نساء اهل الجنة ص 151</a:t>
            </a:r>
            <a:endParaRPr lang="en-US" dirty="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a:lnSpc>
                <a:spcPct val="90000"/>
              </a:lnSpc>
            </a:pPr>
            <a:endParaRPr lang="en-US" dirty="0" smtClean="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شهادت حضرت زهرا </a:t>
            </a:r>
            <a:r>
              <a:rPr lang="fa-IR" sz="3600" dirty="0" smtClean="0">
                <a:sym typeface="Roumouz1" panose="05000000000000000000" pitchFamily="2" charset="2"/>
              </a:rPr>
              <a:t>(س) </a:t>
            </a:r>
            <a:r>
              <a:rPr lang="fa-IR" sz="3600" dirty="0" smtClean="0"/>
              <a:t> </a:t>
            </a:r>
            <a:r>
              <a:rPr lang="fa-IR" sz="3600" dirty="0"/>
              <a:t>در كلمات </a:t>
            </a:r>
            <a:r>
              <a:rPr lang="fa-IR" sz="3600" dirty="0" smtClean="0"/>
              <a:t>ائمه</a:t>
            </a:r>
            <a:endParaRPr lang="en-US" sz="3600" b="1" dirty="0"/>
          </a:p>
        </p:txBody>
      </p:sp>
      <p:sp>
        <p:nvSpPr>
          <p:cNvPr id="7" name="Rectangle 6"/>
          <p:cNvSpPr/>
          <p:nvPr/>
        </p:nvSpPr>
        <p:spPr>
          <a:xfrm>
            <a:off x="323528" y="1674203"/>
            <a:ext cx="2779928" cy="432414"/>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نهج البلاغه ، خطبه 202 .</a:t>
            </a:r>
            <a:endParaRPr lang="en-US" sz="2800" dirty="0"/>
          </a:p>
        </p:txBody>
      </p:sp>
      <p:sp>
        <p:nvSpPr>
          <p:cNvPr id="5" name="Rectangle 4"/>
          <p:cNvSpPr/>
          <p:nvPr/>
        </p:nvSpPr>
        <p:spPr>
          <a:xfrm>
            <a:off x="107504" y="4293096"/>
            <a:ext cx="2760692" cy="432414"/>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منهاج البراعة 13 ص 14.</a:t>
            </a:r>
            <a:endParaRPr lang="en-US" sz="2800" dirty="0"/>
          </a:p>
        </p:txBody>
      </p:sp>
    </p:spTree>
    <p:extLst>
      <p:ext uri="{BB962C8B-B14F-4D97-AF65-F5344CB8AC3E}">
        <p14:creationId xmlns:p14="http://schemas.microsoft.com/office/powerpoint/2010/main" val="1361492300"/>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روی  الكليني عن مُحَمَّدُ </a:t>
            </a:r>
            <a:r>
              <a:rPr lang="fa-IR" dirty="0"/>
              <a:t>بْنُ يَحْيَى عَنِ الْعَمْرَكِيِّ بْنِ عَلِيٍّ عَنْ عَلِيِّ بْنِ  جَعْفَرٍ عَنْ أَخِيهِ أَبِي الْحَسَنِ (عليه السلام) قَالَ : إِنَّ فَاطِمَةَ  (عليها السلام ) صِدِّيقَةٌ شَهِيدَةٌ ... </a:t>
            </a:r>
            <a:endParaRPr lang="en-US" dirty="0"/>
          </a:p>
          <a:p>
            <a:endParaRPr lang="fa-IR" dirty="0" smtClean="0"/>
          </a:p>
          <a:p>
            <a:r>
              <a:rPr lang="fa-IR" dirty="0" smtClean="0">
                <a:ln>
                  <a:solidFill>
                    <a:srgbClr val="0000FF"/>
                  </a:solidFill>
                </a:ln>
                <a:latin typeface="Arial" panose="020B0604020202020204" pitchFamily="34" charset="0"/>
                <a:cs typeface="Arial" panose="020B0604020202020204" pitchFamily="34" charset="0"/>
              </a:rPr>
              <a:t>ترجمة </a:t>
            </a:r>
            <a:r>
              <a:rPr lang="fa-IR" dirty="0">
                <a:ln>
                  <a:solidFill>
                    <a:srgbClr val="0000FF"/>
                  </a:solidFill>
                </a:ln>
                <a:latin typeface="Arial" panose="020B0604020202020204" pitchFamily="34" charset="0"/>
                <a:cs typeface="Arial" panose="020B0604020202020204" pitchFamily="34" charset="0"/>
              </a:rPr>
              <a:t>الروات : </a:t>
            </a:r>
            <a:endParaRPr lang="en-US" dirty="0">
              <a:ln>
                <a:solidFill>
                  <a:srgbClr val="0000FF"/>
                </a:solidFill>
              </a:ln>
              <a:latin typeface="Arial" panose="020B0604020202020204" pitchFamily="34" charset="0"/>
              <a:cs typeface="Arial" panose="020B0604020202020204" pitchFamily="34" charset="0"/>
            </a:endParaRPr>
          </a:p>
          <a:p>
            <a:r>
              <a:rPr lang="fa-IR" dirty="0"/>
              <a:t>1 . محمد بن يحي  ثقة ، عين. </a:t>
            </a:r>
            <a:r>
              <a:rPr lang="fa-IR" sz="2800" b="0" dirty="0">
                <a:solidFill>
                  <a:srgbClr val="FF0000"/>
                </a:solidFill>
              </a:rPr>
              <a:t>رجال النجاشي  ص 353 .</a:t>
            </a:r>
            <a:endParaRPr lang="en-US" sz="2800" b="0" dirty="0">
              <a:solidFill>
                <a:srgbClr val="FF0000"/>
              </a:solidFill>
            </a:endParaRPr>
          </a:p>
          <a:p>
            <a:r>
              <a:rPr lang="fa-IR" dirty="0"/>
              <a:t>2 . العمركي بن علي : شيخ من أصحابنا ، ثقة. </a:t>
            </a:r>
            <a:r>
              <a:rPr lang="fa-IR" sz="2800" b="0" dirty="0">
                <a:solidFill>
                  <a:srgbClr val="FF0000"/>
                </a:solidFill>
              </a:rPr>
              <a:t>رجال النجاشي ، ص 303 .</a:t>
            </a:r>
            <a:endParaRPr lang="en-US" sz="2800" b="0" dirty="0">
              <a:solidFill>
                <a:srgbClr val="FF0000"/>
              </a:solidFill>
            </a:endParaRPr>
          </a:p>
          <a:p>
            <a:r>
              <a:rPr lang="fa-IR" dirty="0"/>
              <a:t>3 . علي بن جعفر : جليل القدر ، ثقة . </a:t>
            </a:r>
            <a:r>
              <a:rPr lang="fa-IR" sz="2800" b="0" dirty="0">
                <a:solidFill>
                  <a:srgbClr val="FF0000"/>
                </a:solidFill>
              </a:rPr>
              <a:t>الفهرست للطوسي ، ص 151 .</a:t>
            </a:r>
            <a:endParaRPr lang="en-US" sz="2800" b="0" dirty="0">
              <a:solidFill>
                <a:srgbClr val="FF0000"/>
              </a:solidFill>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شهادت حضرت زهرا </a:t>
            </a:r>
            <a:r>
              <a:rPr lang="fa-IR" sz="3600" dirty="0" smtClean="0">
                <a:sym typeface="Roumouz1" panose="05000000000000000000" pitchFamily="2" charset="2"/>
              </a:rPr>
              <a:t>(س) </a:t>
            </a:r>
            <a:r>
              <a:rPr lang="fa-IR" sz="3600" dirty="0" smtClean="0"/>
              <a:t> </a:t>
            </a:r>
            <a:r>
              <a:rPr lang="fa-IR" sz="3600" dirty="0"/>
              <a:t>در كلمات </a:t>
            </a:r>
            <a:r>
              <a:rPr lang="fa-IR" sz="3600" dirty="0" smtClean="0"/>
              <a:t>ائمه</a:t>
            </a:r>
            <a:endParaRPr lang="en-US" sz="3600" b="1" dirty="0"/>
          </a:p>
        </p:txBody>
      </p:sp>
      <p:sp>
        <p:nvSpPr>
          <p:cNvPr id="7" name="Rectangle 6"/>
          <p:cNvSpPr/>
          <p:nvPr/>
        </p:nvSpPr>
        <p:spPr>
          <a:xfrm>
            <a:off x="323528" y="2204864"/>
            <a:ext cx="702147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الكافي ج‏1، ص 458 ، باب مولد الزهراء فاطمه عليها السلام ، ح2 .</a:t>
            </a:r>
            <a:endParaRPr lang="en-US" sz="2800" dirty="0"/>
          </a:p>
        </p:txBody>
      </p:sp>
    </p:spTree>
    <p:extLst>
      <p:ext uri="{BB962C8B-B14F-4D97-AF65-F5344CB8AC3E}">
        <p14:creationId xmlns:p14="http://schemas.microsoft.com/office/powerpoint/2010/main" val="64488148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قال </a:t>
            </a:r>
            <a:r>
              <a:rPr lang="fa-IR" dirty="0"/>
              <a:t>سماحة آية الله العظمي الشيخ ميرزا جواد التبريزي + : بسند معتبر عن الكاظم ( ع ) قال : </a:t>
            </a:r>
            <a:r>
              <a:rPr lang="fa-IR" dirty="0">
                <a:ln>
                  <a:solidFill>
                    <a:srgbClr val="FF0000"/>
                  </a:solidFill>
                </a:ln>
              </a:rPr>
              <a:t>إن فاطمة ( ع ) صديقة شهيدة </a:t>
            </a:r>
            <a:r>
              <a:rPr lang="fa-IR" dirty="0"/>
              <a:t>، وهو ظاهر في مظلوميتها </a:t>
            </a:r>
            <a:r>
              <a:rPr lang="fa-IR" dirty="0" smtClean="0"/>
              <a:t>وشهادتها. </a:t>
            </a:r>
          </a:p>
          <a:p>
            <a:r>
              <a:rPr lang="fa-IR" dirty="0" smtClean="0"/>
              <a:t>ويؤيده </a:t>
            </a:r>
            <a:r>
              <a:rPr lang="fa-IR" dirty="0"/>
              <a:t>أيضا ما في البحار ( ج 43 باب 7 رقم 11 ) عن دلائل الإمامة للطبري بسند معتبر عن الصادق ( ع ) :  . . . وكان سبب وفاتها أن قنفذا مولى الرجل لكزها بنعل السيف بأمره فأسقطت محسنا .</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تصحيح الشيخ جواد التبريزي </a:t>
            </a:r>
            <a:r>
              <a:rPr lang="fa-IR" sz="3600" dirty="0" smtClean="0"/>
              <a:t>الرواية</a:t>
            </a:r>
            <a:endParaRPr lang="en-US" sz="3600" b="1" dirty="0"/>
          </a:p>
        </p:txBody>
      </p:sp>
      <p:sp>
        <p:nvSpPr>
          <p:cNvPr id="7" name="Rectangle 6"/>
          <p:cNvSpPr/>
          <p:nvPr/>
        </p:nvSpPr>
        <p:spPr>
          <a:xfrm>
            <a:off x="251520" y="3861048"/>
            <a:ext cx="544251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صراط النجاة للميرزا جواد التبريزي  ج 3 ص 441 .</a:t>
            </a:r>
            <a:endParaRPr lang="en-US" sz="2800" dirty="0"/>
          </a:p>
        </p:txBody>
      </p:sp>
      <p:sp>
        <p:nvSpPr>
          <p:cNvPr id="6" name="Right Arrow 5">
            <a:hlinkClick r:id="rId3" action="ppaction://hlinksldjump"/>
          </p:cNvPr>
          <p:cNvSpPr/>
          <p:nvPr/>
        </p:nvSpPr>
        <p:spPr>
          <a:xfrm>
            <a:off x="-8977" y="-31662"/>
            <a:ext cx="978408" cy="64504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4258"/>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ذكر </a:t>
            </a:r>
            <a:r>
              <a:rPr lang="fa-IR" dirty="0"/>
              <a:t>الشيخ المفيد في كتابه الفقه «المقنعة» ، وكذا في كتاب  «المزار» زيارة الصديقة الطاهرة و فيها : السلام عليك أيتها البتول الشهيدة الطاهرة  </a:t>
            </a:r>
            <a:r>
              <a:rPr lang="fa-IR" dirty="0" smtClean="0"/>
              <a:t>.</a:t>
            </a:r>
          </a:p>
          <a:p>
            <a:endParaRPr lang="fa-IR" dirty="0"/>
          </a:p>
          <a:p>
            <a:endParaRPr lang="fa-IR" dirty="0" smtClean="0"/>
          </a:p>
          <a:p>
            <a:r>
              <a:rPr lang="fa-IR" dirty="0" smtClean="0"/>
              <a:t>قال </a:t>
            </a:r>
            <a:r>
              <a:rPr lang="fa-IR" dirty="0"/>
              <a:t>شيخ الطائفة: والمشهور الذي لا خلاف فيه بين الشيعة : أن عمر ضرب على بطنها حتى أسقطت ، فسمي السقط  «محسنا»، والرواية بذلك مشهورة عندهم ... ورواية الشيعة مستفيضة به ، لا يختلفون في ذلك </a:t>
            </a:r>
            <a:r>
              <a:rPr lang="fa-IR" dirty="0" smtClean="0"/>
              <a:t>.</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smtClean="0"/>
              <a:t>أقوال فقهاء  </a:t>
            </a:r>
            <a:r>
              <a:rPr lang="fa-IR" sz="3600" dirty="0"/>
              <a:t>في شهادة فاطمة (س) </a:t>
            </a:r>
            <a:r>
              <a:rPr lang="fa-IR" sz="3600" dirty="0" smtClean="0"/>
              <a:t>:</a:t>
            </a:r>
            <a:endParaRPr lang="en-US" sz="3600" b="1" dirty="0"/>
          </a:p>
        </p:txBody>
      </p:sp>
      <p:sp>
        <p:nvSpPr>
          <p:cNvPr id="7" name="Rectangle 6"/>
          <p:cNvSpPr/>
          <p:nvPr/>
        </p:nvSpPr>
        <p:spPr>
          <a:xfrm>
            <a:off x="323528" y="2257708"/>
            <a:ext cx="802174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المقنعة : ص 459 ، وراجع البحار : ج 97 ص 195 . والبلد الأمين : ص 198 .</a:t>
            </a:r>
            <a:endParaRPr lang="en-US" sz="2800" dirty="0"/>
          </a:p>
        </p:txBody>
      </p:sp>
      <p:sp>
        <p:nvSpPr>
          <p:cNvPr id="5" name="Rectangle 4"/>
          <p:cNvSpPr/>
          <p:nvPr/>
        </p:nvSpPr>
        <p:spPr>
          <a:xfrm>
            <a:off x="475928" y="5085184"/>
            <a:ext cx="352692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 تلخيص الشافي : ج 3 ص 156 .</a:t>
            </a:r>
            <a:endParaRPr lang="en-US" sz="2800" dirty="0"/>
          </a:p>
        </p:txBody>
      </p:sp>
    </p:spTree>
    <p:extLst>
      <p:ext uri="{BB962C8B-B14F-4D97-AF65-F5344CB8AC3E}">
        <p14:creationId xmlns:p14="http://schemas.microsoft.com/office/powerpoint/2010/main" val="246633631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وقال العلامة الشيخ محمد حسين كاشف الغطاء: طفحت واستفاضت كتب الشيعة ، من صدر الإسلام ، والقرن الأول ، مثل كتاب سليم بن قيس ، ومن بعده إلى القرن الحادي عشر وما بعده ، بل وإلى يومنا هذا ... وأطبقت كلمتهم تقريبا ، أو تحقيقا في ذكر مصائب تلك البضعة الطاهرة : أنها بعد رحلة أبيها المصطفى ضرب الظالمون وجهها ، ولطموا خدها ، حتى احمرت عينها ، وتناثر قُرْطَها ، وعصرت بالباب حتى كسر ضلعها ، وأسقطت جنينها ، وماتت وفي عضدها كالدُمْلُج ... .</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a:t>أقوال فقهاء  في شهادة فاطمة (س) :</a:t>
            </a:r>
            <a:endParaRPr lang="en-US" sz="3600" b="1" dirty="0"/>
          </a:p>
        </p:txBody>
      </p:sp>
      <p:sp>
        <p:nvSpPr>
          <p:cNvPr id="7" name="Rectangle 6"/>
          <p:cNvSpPr/>
          <p:nvPr/>
        </p:nvSpPr>
        <p:spPr>
          <a:xfrm>
            <a:off x="323528" y="4221088"/>
            <a:ext cx="304442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جنة المأوى : ص 78 - 81 .</a:t>
            </a:r>
            <a:endParaRPr lang="en-US" sz="2800" dirty="0"/>
          </a:p>
        </p:txBody>
      </p:sp>
    </p:spTree>
    <p:extLst>
      <p:ext uri="{BB962C8B-B14F-4D97-AF65-F5344CB8AC3E}">
        <p14:creationId xmlns:p14="http://schemas.microsoft.com/office/powerpoint/2010/main" val="291939372"/>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بزرگداشت شهادت اين بانوى بزرگوار كه اوّلين و باشخصيت ترين شهيده راه ولايت است، تجديد عهد با مقام شامخ ولايت كه اكمال دين و اتمام نعمت خداوند با آن است، مى باشد. </a:t>
            </a:r>
            <a:endParaRPr lang="en-US" dirty="0"/>
          </a:p>
          <a:p>
            <a:r>
              <a:rPr lang="fa-IR" dirty="0" smtClean="0"/>
              <a:t>پاداشتن </a:t>
            </a:r>
            <a:r>
              <a:rPr lang="fa-IR" dirty="0"/>
              <a:t>مجالس عزا و مصيبت از سيره مسلمّه و عملى امام خمينى رضوان اللَّه تعالى عليه بود و اين امر ارتباطى به قضيّه وحدت ندارد. مسئله وحدتى راكه امام بزرگوار و آية اللَّه بروجردى قدس سرّهما بر آن تأكيد داشتند نه به اين معنى است كه شيعه نسبت به اعتقادات مسلّمه خود سكوت كند يا آن را ناديده بگيرد بلكه مقصود وحدت تمامى مسلمين در برابر استكبار جهانى است كه داعيه قدرت منحصره داردو با الهام از صهيونيزم در فكر فرو پاشيدن مبانى متقن اسلام است.</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b="1" dirty="0" smtClean="0"/>
              <a:t>آيت الله العظمي فاضل لنكراني در شهادت حضرت زهرا</a:t>
            </a:r>
            <a:endParaRPr lang="en-US" sz="3600" b="1" dirty="0"/>
          </a:p>
        </p:txBody>
      </p:sp>
      <p:sp>
        <p:nvSpPr>
          <p:cNvPr id="7" name="Rectangle 6"/>
          <p:cNvSpPr/>
          <p:nvPr/>
        </p:nvSpPr>
        <p:spPr>
          <a:xfrm>
            <a:off x="107504" y="5786100"/>
            <a:ext cx="35958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ar-SA" sz="2800" dirty="0"/>
              <a:t>پيام معظم له به مناسب فاطميه 83</a:t>
            </a:r>
            <a:endParaRPr lang="en-US" sz="2800" dirty="0"/>
          </a:p>
        </p:txBody>
      </p:sp>
    </p:spTree>
    <p:extLst>
      <p:ext uri="{BB962C8B-B14F-4D97-AF65-F5344CB8AC3E}">
        <p14:creationId xmlns:p14="http://schemas.microsoft.com/office/powerpoint/2010/main" val="181236686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قال المجلسي:  </a:t>
            </a:r>
            <a:r>
              <a:rPr lang="fa-IR" b="1" dirty="0"/>
              <a:t>رَوَتِ الْخَاصَّةُ وَ الْعَامَّةُ مِنْهُمُ ابْنُ شَاهِينَ الْمَرْوَزِيُّ وَ شِيرَوَيْهِ الدَّيْلَمِيُّ عَنِ الْخُدْرِيِّ وَ أَبِي هُرَيْرَةَ أَنَّ عَلِيّاً أَصْبَحَ سَاغِباً فَسَأَلَ فَاطِمَةَ طَعَاماً فَقَالَتْ مَا كَانَتْ إِلَّا مَا أَطْعَمْتُكَ مُنْذُ يَوْمَيْنِ آثَرْتُ بِهِ عَلَى نَفْسِي وَ عَلَى الْحَسَنِ وَ الْحُسَيْنِ فَقَالَ أَلَا أَعْلَمْتِينِي فَأَتَيْتُكُمْ بِشَيْ‏ءٍ فَقَالَتْ يَا أَبَا الْحَسَنِ إِنِّي لَأَسْتَحْيِي مِنْ إِلَهِي أَنْ أُكَلِّفَكَ‏ مَا لَا تَقْدِرُ عَلَيْه</a:t>
            </a:r>
            <a:r>
              <a:rPr lang="fa-IR" b="1" dirty="0" smtClean="0"/>
              <a:t>‏.</a:t>
            </a:r>
            <a:endParaRPr lang="en-US" dirty="0"/>
          </a:p>
          <a:p>
            <a:endParaRPr lang="fa-IR" b="1" dirty="0" smtClean="0"/>
          </a:p>
          <a:p>
            <a:endParaRPr lang="fa-IR" b="1" dirty="0" smtClean="0"/>
          </a:p>
          <a:p>
            <a:r>
              <a:rPr lang="fa-IR" b="1" dirty="0" smtClean="0"/>
              <a:t>قَالَ </a:t>
            </a:r>
            <a:r>
              <a:rPr lang="fa-IR" b="1" dirty="0"/>
              <a:t>عَلِيٌّ  (ع)  فَوَ اللَّهِ‏ مَا أَغْضَبْتُهَا وَ لَا أَكْرَهْتُهَا عَلَى أَمْرٍ حَتَّى قَبَضَهَا اللَّهُ عَزَّ وَ جَلَّ وَ لَا أَغْضَبَتْنِي وَ لَا عَصَتْ لِي أَمْراً وَ لَقَدْ كُنْتُ أَنْظُرُ إِلَيْهَا فَتَنْكَشِفُ عَنِّي الْهُمُومُ وَ الْأَحْزَانُ.</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رعايت حقوق همسر</a:t>
            </a:r>
            <a:endParaRPr lang="en-US" b="1" dirty="0"/>
          </a:p>
        </p:txBody>
      </p:sp>
      <p:sp>
        <p:nvSpPr>
          <p:cNvPr id="6" name="Rectangle 5"/>
          <p:cNvSpPr/>
          <p:nvPr/>
        </p:nvSpPr>
        <p:spPr>
          <a:xfrm>
            <a:off x="179512" y="3284984"/>
            <a:ext cx="288732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بحار الأنوار: ج41 ص 30 </a:t>
            </a:r>
            <a:endParaRPr lang="en-US" sz="2800" dirty="0"/>
          </a:p>
        </p:txBody>
      </p:sp>
      <p:sp>
        <p:nvSpPr>
          <p:cNvPr id="7" name="Rectangle 6"/>
          <p:cNvSpPr/>
          <p:nvPr/>
        </p:nvSpPr>
        <p:spPr>
          <a:xfrm>
            <a:off x="323528" y="6074132"/>
            <a:ext cx="542167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بحار الأنوار: ج 43ص 134 عوالم:  ج 11 ص 328.</a:t>
            </a:r>
            <a:endParaRPr lang="en-US" sz="2800" dirty="0"/>
          </a:p>
        </p:txBody>
      </p:sp>
      <p:sp>
        <p:nvSpPr>
          <p:cNvPr id="9" name="Right Arrow 8">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3677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sz="3000" dirty="0" smtClean="0"/>
              <a:t>إ</a:t>
            </a:r>
            <a:r>
              <a:rPr lang="ar-LB" sz="3000" dirty="0"/>
              <a:t>ن مسالة الاعتقاد </a:t>
            </a:r>
            <a:r>
              <a:rPr lang="fa-IR" sz="3000" dirty="0"/>
              <a:t>بمظلومية الزهرا عليها السلام  هي مسألة </a:t>
            </a:r>
            <a:r>
              <a:rPr lang="ar-LB" sz="3000" dirty="0"/>
              <a:t>ثابتة </a:t>
            </a:r>
            <a:r>
              <a:rPr lang="fa-IR" sz="3000" dirty="0"/>
              <a:t>بطرق صحيحة </a:t>
            </a:r>
            <a:r>
              <a:rPr lang="ar-LB" sz="3000" dirty="0"/>
              <a:t>في كتبنا التي نعتمد عليها.  وليست هي قضية مستحدثة بل ثابتة منذ قرون. لذلك يقوم الشيعة -سواء عامة الشيعة أو مراجعهم- بإظهار علائم الحزن والتوشح بالسواد في ذكرى استشهادها، ويقيمون العزاء عليها- ولهم أدلتهم بمشروعية ذلك.</a:t>
            </a:r>
            <a:endParaRPr lang="en-US" sz="3000" dirty="0"/>
          </a:p>
          <a:p>
            <a:r>
              <a:rPr lang="fa-IR" sz="3000" dirty="0"/>
              <a:t>وأضيف الي ذلك : </a:t>
            </a:r>
            <a:r>
              <a:rPr lang="ar-LB" sz="3000" dirty="0"/>
              <a:t>أن مجالس العزاء التي يقيمها مراجع الشيعة والذين هم قدوة </a:t>
            </a:r>
            <a:r>
              <a:rPr lang="fa-IR" sz="3000" dirty="0"/>
              <a:t>لنا </a:t>
            </a:r>
            <a:r>
              <a:rPr lang="ar-LB" sz="3000" dirty="0"/>
              <a:t>، لا يتعرض </a:t>
            </a:r>
            <a:r>
              <a:rPr lang="fa-IR" sz="3000" dirty="0"/>
              <a:t>أ</a:t>
            </a:r>
            <a:r>
              <a:rPr lang="ar-LB" sz="3000" dirty="0"/>
              <a:t>حد في تلك المجالس مطلقا لمن قتلها أو من تسبب في استشهادها</a:t>
            </a:r>
            <a:r>
              <a:rPr lang="fa-IR" sz="3000" dirty="0"/>
              <a:t>؛</a:t>
            </a:r>
            <a:r>
              <a:rPr lang="ar-LB" sz="3000" dirty="0"/>
              <a:t> بل يغضون النظر عن ذلك ولا يسمح للخطيب أن يتفوه بشيء ضد أي شخصية إسلامية</a:t>
            </a:r>
            <a:r>
              <a:rPr lang="fa-IR" sz="3000" dirty="0"/>
              <a:t> لها مقام واحترام عند الشريحة الكبيرة من المسلمين </a:t>
            </a:r>
            <a:r>
              <a:rPr lang="ar-LB" sz="3000" dirty="0"/>
              <a:t>هذا هو النهج العام- لكن قد يخالف بعض المتعصبين في ذلك- ولكن مراجعنا هكذا سيرتهم</a:t>
            </a:r>
            <a:r>
              <a:rPr lang="ar-LB" sz="3000" dirty="0" smtClean="0"/>
              <a:t>.</a:t>
            </a:r>
            <a:endParaRPr lang="en-US" sz="3000"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رأي </a:t>
            </a:r>
            <a:r>
              <a:rPr lang="fa-IR" sz="3600" dirty="0" smtClean="0"/>
              <a:t> آية الله العظمي المكارم </a:t>
            </a:r>
            <a:r>
              <a:rPr lang="fa-IR" sz="3600" dirty="0"/>
              <a:t>الشيرازي</a:t>
            </a:r>
            <a:r>
              <a:rPr lang="fa-IR" sz="3600" dirty="0" smtClean="0"/>
              <a:t>:</a:t>
            </a:r>
            <a:endParaRPr lang="en-US" sz="3600" b="1" dirty="0"/>
          </a:p>
        </p:txBody>
      </p:sp>
      <p:sp>
        <p:nvSpPr>
          <p:cNvPr id="5" name="Rectangle 4"/>
          <p:cNvSpPr/>
          <p:nvPr/>
        </p:nvSpPr>
        <p:spPr>
          <a:xfrm>
            <a:off x="107504" y="5877272"/>
            <a:ext cx="8245719"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نقل عنه آيت الله القزويني في حواره مع قناة المستقلة مورخ </a:t>
            </a:r>
            <a:r>
              <a:rPr lang="fa-IR" sz="2800" dirty="0" smtClean="0"/>
              <a:t>87/4/8 </a:t>
            </a:r>
            <a:endParaRPr lang="fa-IR" sz="2800" dirty="0"/>
          </a:p>
          <a:p>
            <a:pPr algn="r" rtl="1"/>
            <a:r>
              <a:rPr lang="en-US" sz="2800" dirty="0"/>
              <a:t>valiasr-aj.com/</a:t>
            </a:r>
            <a:r>
              <a:rPr lang="en-US" sz="2800" dirty="0" err="1"/>
              <a:t>fa</a:t>
            </a:r>
            <a:r>
              <a:rPr lang="en-US" sz="2800" dirty="0"/>
              <a:t>/</a:t>
            </a:r>
            <a:r>
              <a:rPr lang="en-US" sz="2800" dirty="0" err="1"/>
              <a:t>page.php?bank</a:t>
            </a:r>
            <a:r>
              <a:rPr lang="en-US" sz="2800" dirty="0"/>
              <a:t>=</a:t>
            </a:r>
            <a:r>
              <a:rPr lang="en-US" sz="2800" dirty="0" err="1"/>
              <a:t>monazerat&amp;id</a:t>
            </a:r>
            <a:r>
              <a:rPr lang="en-US" sz="2800" dirty="0"/>
              <a:t>=16</a:t>
            </a:r>
            <a:endParaRPr lang="fa-IR" sz="2800" dirty="0"/>
          </a:p>
        </p:txBody>
      </p:sp>
      <p:sp>
        <p:nvSpPr>
          <p:cNvPr id="7" name="Right Arrow 6">
            <a:hlinkClick r:id="rId3" action="ppaction://hlinksldjump"/>
          </p:cNvPr>
          <p:cNvSpPr/>
          <p:nvPr/>
        </p:nvSpPr>
        <p:spPr>
          <a:xfrm>
            <a:off x="-8977" y="-31662"/>
            <a:ext cx="978408" cy="64504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13937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b="0" dirty="0" smtClean="0"/>
              <a:t>جويني متوفاي 722 نقل مي كند: روزى پيامبر</a:t>
            </a:r>
            <a:r>
              <a:rPr lang="en-US" b="0" dirty="0" smtClean="0">
                <a:sym typeface="Roumouz" panose="05000000000000000000" pitchFamily="2" charset="2"/>
              </a:rPr>
              <a:t></a:t>
            </a:r>
            <a:r>
              <a:rPr lang="fa-IR" b="0" dirty="0" smtClean="0"/>
              <a:t> </a:t>
            </a:r>
            <a:r>
              <a:rPr lang="fa-IR" b="0" dirty="0"/>
              <a:t>نشسته بود</a:t>
            </a:r>
            <a:r>
              <a:rPr lang="fa-IR" b="0" dirty="0" smtClean="0"/>
              <a:t>، </a:t>
            </a:r>
            <a:r>
              <a:rPr lang="fa-IR" b="0" dirty="0"/>
              <a:t>فاطمه و علي عليهما السلام بر پيامبر وارد شدند، </a:t>
            </a:r>
            <a:r>
              <a:rPr lang="fa-IR" b="0" dirty="0" smtClean="0"/>
              <a:t>اشك چشم پيامبر جاري گشت! از </a:t>
            </a:r>
            <a:r>
              <a:rPr lang="fa-IR" b="0" dirty="0"/>
              <a:t>علت گريه بر فاطمه را پرسيدند، فرمود</a:t>
            </a:r>
            <a:r>
              <a:rPr lang="fa-IR" b="0" dirty="0" smtClean="0"/>
              <a:t>: </a:t>
            </a:r>
            <a:r>
              <a:rPr lang="fa-IR" dirty="0" smtClean="0">
                <a:solidFill>
                  <a:srgbClr val="0000FF"/>
                </a:solidFill>
              </a:rPr>
              <a:t>وَأِنِّي </a:t>
            </a:r>
            <a:r>
              <a:rPr lang="fa-IR" dirty="0">
                <a:solidFill>
                  <a:srgbClr val="0000FF"/>
                </a:solidFill>
              </a:rPr>
              <a:t>لَمَّا رَأَيْتُهَا ذَكَرْتُ مَا يُصْنَعُ بِهَا بَعْدِي كَأَنِّي بِهَا وَقَدْ دَخَلَ الذُّلُّ في بَيْتِهَا وَانْتُهِكَتْ حُرْمَتُهَا وَغُصِبَتْ حَقُّهَا وَمُنِعَتْ‏ إِرْثُهَا وَكُسِرَ جَنْبُهَا [وَكُسِرَتْ جَنْبَتُهَا] وَأُسْقِطَتْ </a:t>
            </a:r>
            <a:r>
              <a:rPr lang="fa-IR" dirty="0" smtClean="0">
                <a:solidFill>
                  <a:srgbClr val="0000FF"/>
                </a:solidFill>
              </a:rPr>
              <a:t>جَنِينُهَا</a:t>
            </a:r>
            <a:r>
              <a:rPr lang="fa-IR" dirty="0">
                <a:solidFill>
                  <a:srgbClr val="0000FF"/>
                </a:solidFill>
              </a:rPr>
              <a:t> وَهِيَ تُنَادِي يَا مُحَمَّدَاهْ فَلَا تُجَابْ وَتَسْتَغِيثُ فَلَا تُغَاثْ</a:t>
            </a:r>
            <a:r>
              <a:rPr lang="fa-IR" dirty="0" smtClean="0">
                <a:solidFill>
                  <a:srgbClr val="0000FF"/>
                </a:solidFill>
              </a:rPr>
              <a:t>...</a:t>
            </a:r>
          </a:p>
          <a:p>
            <a:r>
              <a:rPr lang="fa-IR" b="0" dirty="0" smtClean="0">
                <a:ln>
                  <a:solidFill>
                    <a:srgbClr val="00B050"/>
                  </a:solidFill>
                </a:ln>
              </a:rPr>
              <a:t>زمانى </a:t>
            </a:r>
            <a:r>
              <a:rPr lang="fa-IR" b="0" dirty="0">
                <a:ln>
                  <a:solidFill>
                    <a:srgbClr val="00B050"/>
                  </a:solidFill>
                </a:ln>
              </a:rPr>
              <a:t>كه فاطمه را ديدم، به ياد صحنه‌اى افتادم كه پس از من براى او رخ خواهد داد، گويا مى‌بينم ذلت وارد خانه او شده،‌ حرمتش پايمال گشته، حقش غصب شده، از ارث خود ممنوع گشته، پهلوى او شكسته شده و فرزندى را كه در رحم دارد سقط شده؛ در حالى كه پيوسته فرياد مى‌زند: وا محمداه!؛ ولى كسى به او پاسخ نمى‌دهد،‌ کمک مى‌خواهد؛ اما كسى به فريادش نمى‌رسد.</a:t>
            </a:r>
            <a:endParaRPr lang="en-US" b="0" dirty="0">
              <a:ln>
                <a:solidFill>
                  <a:srgbClr val="00B050"/>
                </a:solidFill>
              </a:ln>
            </a:endParaRPr>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جويني و شهادت حضرت زهرا </a:t>
            </a:r>
            <a:r>
              <a:rPr lang="en-US" sz="3600" dirty="0" smtClean="0">
                <a:sym typeface="Roumouz" panose="05000000000000000000" pitchFamily="2" charset="2"/>
              </a:rPr>
              <a:t></a:t>
            </a:r>
            <a:endParaRPr lang="en-US" sz="3600" b="1" dirty="0"/>
          </a:p>
        </p:txBody>
      </p:sp>
    </p:spTree>
    <p:extLst>
      <p:ext uri="{BB962C8B-B14F-4D97-AF65-F5344CB8AC3E}">
        <p14:creationId xmlns:p14="http://schemas.microsoft.com/office/powerpoint/2010/main" val="119721958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 </a:t>
            </a:r>
            <a:r>
              <a:rPr lang="fa-IR" dirty="0" smtClean="0">
                <a:solidFill>
                  <a:srgbClr val="0000FF"/>
                </a:solidFill>
              </a:rPr>
              <a:t> </a:t>
            </a:r>
            <a:r>
              <a:rPr lang="fa-IR" dirty="0">
                <a:solidFill>
                  <a:srgbClr val="0000FF"/>
                </a:solidFill>
              </a:rPr>
              <a:t>فَتَكُونُ أَوَّلَ مَنْ يَلْحَقُني مِنْ أَهْلِ بَيْتِي فَتَقَدَّمَ عَلَيَّ مَحْزُونَةً مَكْرُوبَةً مَغْمُومَةً مَغْصُوبَةً </a:t>
            </a:r>
            <a:r>
              <a:rPr lang="fa-IR" dirty="0">
                <a:ln>
                  <a:solidFill>
                    <a:srgbClr val="FF0000"/>
                  </a:solidFill>
                </a:ln>
                <a:solidFill>
                  <a:srgbClr val="0000FF"/>
                </a:solidFill>
              </a:rPr>
              <a:t>مَقْتُولَة. </a:t>
            </a:r>
            <a:r>
              <a:rPr lang="fa-IR" dirty="0">
                <a:solidFill>
                  <a:srgbClr val="0000FF"/>
                </a:solidFill>
              </a:rPr>
              <a:t>فَأَقُولُ عِنْدَ ذَلِكَ اللَّهُمَّ الْعَنْ مَنْ ظَلَمَهَا وَعَاقِبْ مَنْ غَصَبَهَا وَذَلِّلْ مَنْ أَذَلَّهَا وَخَلِّدْ فِي نَارِكَ مَنْ ضَرَبَ جَنْبَهَا حَتَّى أَلْقَتْ وَلَدَهَا فَتَقُولُ الْمَلَائِكَةُ عِنْدَ ذَلِكَ آمِين‏</a:t>
            </a:r>
            <a:r>
              <a:rPr lang="fa-IR" dirty="0" smtClean="0">
                <a:solidFill>
                  <a:srgbClr val="0000FF"/>
                </a:solidFill>
              </a:rPr>
              <a:t>.</a:t>
            </a:r>
          </a:p>
          <a:p>
            <a:r>
              <a:rPr lang="fa-IR" b="0" dirty="0">
                <a:ln>
                  <a:solidFill>
                    <a:srgbClr val="00B050"/>
                  </a:solidFill>
                </a:ln>
              </a:rPr>
              <a:t>او اول كسى است از خاندانم كه به من ملحق مى‌شود؛ و در حالى بر من وارد مى‌شود كه محزون، نالان، غمگين، حقش غصب و شهيد شده است.</a:t>
            </a:r>
            <a:endParaRPr lang="en-US" b="0" dirty="0">
              <a:ln>
                <a:solidFill>
                  <a:srgbClr val="00B050"/>
                </a:solidFill>
              </a:ln>
            </a:endParaRPr>
          </a:p>
          <a:p>
            <a:r>
              <a:rPr lang="fa-IR" b="0" dirty="0">
                <a:ln>
                  <a:solidFill>
                    <a:srgbClr val="00B050"/>
                  </a:solidFill>
                </a:ln>
              </a:rPr>
              <a:t>در آن حال عرض مى‌كنم: خدايا لعنت كن هر كه به او ستم كرده، كيفر ده هر كه حقش را غصب كرده، خوار كن هر كه خوارش كرده و در دوزخ مخلد كن هر كه به پهلويش زده تا اين كه فرزندش را سقط كرد، و ملائكه آمين گويند.</a:t>
            </a:r>
            <a:endParaRPr lang="en-US" b="0" dirty="0">
              <a:ln>
                <a:solidFill>
                  <a:srgbClr val="00B050"/>
                </a:solidFill>
              </a:ln>
            </a:endParaRPr>
          </a:p>
          <a:p>
            <a:endParaRPr lang="en-US" b="0" dirty="0">
              <a:ln>
                <a:solidFill>
                  <a:srgbClr val="00B050"/>
                </a:solidFill>
              </a:ln>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dirty="0"/>
              <a:t>جويني و شهادت حضرت زهرا </a:t>
            </a:r>
            <a:r>
              <a:rPr lang="en-US" sz="3600" dirty="0">
                <a:sym typeface="Roumouz" panose="05000000000000000000" pitchFamily="2" charset="2"/>
              </a:rPr>
              <a:t></a:t>
            </a:r>
            <a:endParaRPr lang="en-US" sz="3600" b="1" dirty="0"/>
          </a:p>
        </p:txBody>
      </p:sp>
      <p:sp>
        <p:nvSpPr>
          <p:cNvPr id="5" name="Rectangle 4"/>
          <p:cNvSpPr/>
          <p:nvPr/>
        </p:nvSpPr>
        <p:spPr>
          <a:xfrm>
            <a:off x="107504" y="5930116"/>
            <a:ext cx="817082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فرائد السمطين، ج2، ص 34 و 35، ناشر: مؤسسة المحمودي ـ بيروت، 1400هـ</a:t>
            </a:r>
            <a:endParaRPr lang="en-US" sz="2800" dirty="0"/>
          </a:p>
        </p:txBody>
      </p:sp>
    </p:spTree>
    <p:extLst>
      <p:ext uri="{BB962C8B-B14F-4D97-AF65-F5344CB8AC3E}">
        <p14:creationId xmlns:p14="http://schemas.microsoft.com/office/powerpoint/2010/main" val="399235694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pPr marL="180340" algn="justLow">
              <a:lnSpc>
                <a:spcPct val="120000"/>
              </a:lnSpc>
              <a:tabLst>
                <a:tab pos="4235450" algn="r"/>
              </a:tabLst>
            </a:pP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ذهبي در </a:t>
            </a:r>
            <a:r>
              <a:rPr lang="fa-IR" i="1" dirty="0">
                <a:solidFill>
                  <a:srgbClr val="000000"/>
                </a:solidFill>
                <a:latin typeface="Arial" panose="020B0604020202020204" pitchFamily="34" charset="0"/>
                <a:ea typeface="Times New Roman" panose="02020603050405020304" pitchFamily="18" charset="0"/>
                <a:cs typeface="Taher" panose="00000400000000000000" pitchFamily="2" charset="-78"/>
              </a:rPr>
              <a:t>تذكرة الحفاظ</a:t>
            </a:r>
            <a:r>
              <a:rPr lang="fa-IR" dirty="0">
                <a:solidFill>
                  <a:srgbClr val="000000"/>
                </a:solidFill>
                <a:latin typeface="Arial" panose="020B0604020202020204" pitchFamily="34" charset="0"/>
                <a:ea typeface="Times New Roman" panose="02020603050405020304" pitchFamily="18" charset="0"/>
                <a:cs typeface="Taher" panose="00000400000000000000" pitchFamily="2" charset="-78"/>
              </a:rPr>
              <a:t> مى‌نويسد: </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وسمعت من </a:t>
            </a:r>
            <a:r>
              <a:rPr lang="fa-IR" dirty="0">
                <a:solidFill>
                  <a:srgbClr val="000080"/>
                </a:solidFill>
                <a:highlight>
                  <a:srgbClr val="FFFF00"/>
                </a:highlight>
                <a:latin typeface="Taher" panose="00000400000000000000" pitchFamily="2" charset="-78"/>
                <a:ea typeface="Times New Roman" panose="02020603050405020304" pitchFamily="18" charset="0"/>
                <a:cs typeface="Taher" panose="00000400000000000000" pitchFamily="2" charset="-78"/>
              </a:rPr>
              <a:t>الامام المحدث الاوحد الاكمل فخر الاسلام</a:t>
            </a:r>
            <a:r>
              <a:rPr lang="fa-IR" dirty="0">
                <a:solidFill>
                  <a:srgbClr val="000080"/>
                </a:solidFill>
                <a:latin typeface="Taher" panose="00000400000000000000" pitchFamily="2" charset="-78"/>
                <a:ea typeface="Times New Roman" panose="02020603050405020304" pitchFamily="18" charset="0"/>
                <a:cs typeface="Taher" panose="00000400000000000000" pitchFamily="2" charset="-78"/>
              </a:rPr>
              <a:t> صدر الدين ابراهيم بن محمد بن المؤيد بن حمويه الخراساني الجوينى... وكان شديد الاعتناء بالرواية وتحصيل الاجزاء حسن القراءة مليح الشكل مهيبا دينا صالحا. </a:t>
            </a:r>
            <a:endParaRPr lang="fa-IR" dirty="0" smtClean="0">
              <a:solidFill>
                <a:srgbClr val="000080"/>
              </a:solidFill>
              <a:latin typeface="Taher" panose="00000400000000000000" pitchFamily="2" charset="-78"/>
              <a:ea typeface="Times New Roman" panose="02020603050405020304" pitchFamily="18" charset="0"/>
              <a:cs typeface="Taher" panose="00000400000000000000" pitchFamily="2" charset="-78"/>
            </a:endParaRPr>
          </a:p>
          <a:p>
            <a:pPr marL="180340" algn="justLow">
              <a:lnSpc>
                <a:spcPct val="120000"/>
              </a:lnSpc>
              <a:tabLst>
                <a:tab pos="4235450" algn="r"/>
              </a:tabLst>
            </a:pPr>
            <a:endParaRPr lang="fa-IR" dirty="0" smtClean="0">
              <a:solidFill>
                <a:srgbClr val="000000"/>
              </a:solidFill>
              <a:latin typeface="Arial" panose="020B0604020202020204" pitchFamily="34" charset="0"/>
              <a:ea typeface="Times New Roman" panose="02020603050405020304" pitchFamily="18" charset="0"/>
              <a:cs typeface="Taher" panose="00000400000000000000" pitchFamily="2" charset="-78"/>
            </a:endParaRPr>
          </a:p>
          <a:p>
            <a:pPr algn="justLow">
              <a:tabLst>
                <a:tab pos="4235450" algn="r"/>
              </a:tabLst>
            </a:pPr>
            <a:r>
              <a:rPr lang="fa-IR" dirty="0" smtClean="0">
                <a:solidFill>
                  <a:srgbClr val="008000"/>
                </a:solidFill>
                <a:latin typeface="Times New Roman" panose="02020603050405020304" pitchFamily="18" charset="0"/>
                <a:ea typeface="Times New Roman" panose="02020603050405020304" pitchFamily="18" charset="0"/>
                <a:cs typeface="Taher" panose="00000400000000000000" pitchFamily="2" charset="-78"/>
              </a:rPr>
              <a:t>از </a:t>
            </a:r>
            <a:r>
              <a:rPr lang="fa-IR" dirty="0">
                <a:solidFill>
                  <a:srgbClr val="008000"/>
                </a:solidFill>
                <a:latin typeface="Times New Roman" panose="02020603050405020304" pitchFamily="18" charset="0"/>
                <a:ea typeface="Times New Roman" panose="02020603050405020304" pitchFamily="18" charset="0"/>
                <a:cs typeface="Taher" panose="00000400000000000000" pitchFamily="2" charset="-78"/>
              </a:rPr>
              <a:t>امام، روايت کننده، حديث گوى يگانه کامل، فخر اسلام، صدر الدين ابراهيم بن محمد بن المؤيد بن حمويه الخراسانى الجوينى روايت شنيدم ( درس گرفتم )... او بسيار به روايات و به دست آوردن کتب حديثى اهميت مى‌داد، خوش صدا و خوش سيما بود و شخص با هيبت و دين دار و صالحى بود.</a:t>
            </a:r>
            <a:endParaRPr lang="en-US" sz="2400" dirty="0">
              <a:solidFill>
                <a:srgbClr val="008000"/>
              </a:solidFill>
              <a:latin typeface="Times New Roman" panose="02020603050405020304" pitchFamily="18" charset="0"/>
              <a:ea typeface="Times New Roman" panose="02020603050405020304" pitchFamily="18" charset="0"/>
              <a:cs typeface="Taher" panose="00000400000000000000" pitchFamily="2" charset="-78"/>
            </a:endParaRPr>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b="1" dirty="0" smtClean="0"/>
              <a:t>ترجمه و شرح حال جويني</a:t>
            </a:r>
            <a:endParaRPr lang="en-US" sz="3600" b="1" dirty="0"/>
          </a:p>
        </p:txBody>
      </p:sp>
      <p:sp>
        <p:nvSpPr>
          <p:cNvPr id="7" name="Rectangle 6"/>
          <p:cNvSpPr/>
          <p:nvPr/>
        </p:nvSpPr>
        <p:spPr>
          <a:xfrm>
            <a:off x="107504" y="3068960"/>
            <a:ext cx="861806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تذكرة الحفاظ، ج 4، ص 1500، ناشر: دار الكتب العلمية - بيروت، الطبعة: الأولى.</a:t>
            </a:r>
            <a:endParaRPr lang="en-US" sz="2800" dirty="0"/>
          </a:p>
        </p:txBody>
      </p:sp>
      <p:sp>
        <p:nvSpPr>
          <p:cNvPr id="6" name="Right Arrow 5">
            <a:hlinkClick r:id="rId3" action="ppaction://hlinksldjump"/>
          </p:cNvPr>
          <p:cNvSpPr/>
          <p:nvPr/>
        </p:nvSpPr>
        <p:spPr>
          <a:xfrm>
            <a:off x="-8977" y="-31662"/>
            <a:ext cx="978408" cy="64504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857279"/>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endParaRPr lang="fa-IR" b="1" dirty="0" smtClean="0"/>
          </a:p>
          <a:p>
            <a:r>
              <a:rPr lang="fa-IR" b="1" dirty="0" smtClean="0"/>
              <a:t>عَنْ </a:t>
            </a:r>
            <a:r>
              <a:rPr lang="fa-IR" b="1" dirty="0"/>
              <a:t>أَبِي عَبْدِ اللَّهِ عَنْ آبَائِهِ  (ع)  قَالَ قَالَ النَّبِيُّ (ص) ‏مَا اسْتَفَادَ امْرُؤٌ مُسْلِمٌ فَائِدَةً بَعْدَ الْإِسْلَامِ أَفْضَلَ مِنْ زَوْجَةٍ مُسْلِمَةٍ تَسُرُّهُ إِذَا نَظَرَ إِلَيْهَا وَ تُطِيعُهُ إِذَا أَمَرَهَا .</a:t>
            </a:r>
            <a:endParaRPr lang="en-US" dirty="0"/>
          </a:p>
          <a:p>
            <a:endParaRPr lang="fa-IR" b="1" dirty="0" smtClean="0"/>
          </a:p>
          <a:p>
            <a:r>
              <a:rPr lang="fa-IR" b="1" dirty="0" smtClean="0"/>
              <a:t>عَنْ </a:t>
            </a:r>
            <a:r>
              <a:rPr lang="fa-IR" b="1" dirty="0"/>
              <a:t>أَبِي الْحَسَنِ عَلِيِّ بْنِ مُوسَى الرِّضَا (ع)  قَالَ: مَا أَفَادَ عَبْدٌ فَائِدَةً خَيْراً مِنْ زَوْجَةٍ صَالِحَةٍ إِذَا رَآهَا سَرَّتْه ‏.</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رعايت حقوق همسر</a:t>
            </a:r>
            <a:endParaRPr lang="en-US" b="1" dirty="0"/>
          </a:p>
        </p:txBody>
      </p:sp>
      <p:sp>
        <p:nvSpPr>
          <p:cNvPr id="6" name="Rectangle 5"/>
          <p:cNvSpPr/>
          <p:nvPr/>
        </p:nvSpPr>
        <p:spPr>
          <a:xfrm>
            <a:off x="179512" y="2708920"/>
            <a:ext cx="307007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الكافي ، ج‏5، ص 327 ح 1.</a:t>
            </a:r>
            <a:endParaRPr lang="en-US" sz="2800" dirty="0"/>
          </a:p>
        </p:txBody>
      </p:sp>
      <p:sp>
        <p:nvSpPr>
          <p:cNvPr id="7" name="Rectangle 6"/>
          <p:cNvSpPr/>
          <p:nvPr/>
        </p:nvSpPr>
        <p:spPr>
          <a:xfrm>
            <a:off x="323528" y="4509120"/>
            <a:ext cx="307007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الكافي ، ج‏5، ص 327 ح 3.</a:t>
            </a:r>
            <a:endParaRPr lang="en-US" sz="2800" dirty="0"/>
          </a:p>
        </p:txBody>
      </p:sp>
    </p:spTree>
    <p:extLst>
      <p:ext uri="{BB962C8B-B14F-4D97-AF65-F5344CB8AC3E}">
        <p14:creationId xmlns:p14="http://schemas.microsoft.com/office/powerpoint/2010/main" val="37969661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75656" y="1988840"/>
            <a:ext cx="6048672" cy="4144419"/>
          </a:xfrm>
          <a:prstGeom prst="rect">
            <a:avLst/>
          </a:prstGeom>
          <a:solidFill>
            <a:srgbClr val="FFFFFF">
              <a:shade val="85000"/>
            </a:srgbClr>
          </a:solidFill>
          <a:ln w="190500" cap="sq">
            <a:solidFill>
              <a:schemeClr val="accent3">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1146220"/>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130944" y="404664"/>
            <a:ext cx="5353824"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endParaRPr lang="en-US" dirty="0"/>
            </a:p>
          </p:txBody>
        </p:sp>
        <p:sp>
          <p:nvSpPr>
            <p:cNvPr id="61" name="Text Box 42"/>
            <p:cNvSpPr txBox="1">
              <a:spLocks noChangeArrowheads="1"/>
            </p:cNvSpPr>
            <p:nvPr/>
          </p:nvSpPr>
          <p:spPr bwMode="auto">
            <a:xfrm>
              <a:off x="820" y="1948"/>
              <a:ext cx="1115" cy="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a-IR" sz="3600" b="1" dirty="0">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rPr>
                <a:t>فاطمه زهرا زن نمونه و بي نظير هستي</a:t>
              </a:r>
              <a:endParaRPr lang="en-US" sz="3600" b="1" dirty="0">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112" name="Oval 37"/>
          <p:cNvSpPr>
            <a:spLocks noChangeArrowheads="1"/>
          </p:cNvSpPr>
          <p:nvPr/>
        </p:nvSpPr>
        <p:spPr bwMode="gray">
          <a:xfrm rot="10800000" flipV="1">
            <a:off x="6660232" y="112474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3" name="Oval 39"/>
          <p:cNvSpPr>
            <a:spLocks noChangeArrowheads="1"/>
          </p:cNvSpPr>
          <p:nvPr/>
        </p:nvSpPr>
        <p:spPr bwMode="gray">
          <a:xfrm rot="10800000" flipV="1">
            <a:off x="6726513" y="1196752"/>
            <a:ext cx="467877" cy="505003"/>
          </a:xfrm>
          <a:prstGeom prst="ellipse">
            <a:avLst/>
          </a:prstGeom>
          <a:ln/>
          <a:extLst/>
        </p:spPr>
        <p:style>
          <a:lnRef idx="1">
            <a:schemeClr val="accent1"/>
          </a:lnRef>
          <a:fillRef idx="2">
            <a:schemeClr val="accent1"/>
          </a:fillRef>
          <a:effectRef idx="1">
            <a:schemeClr val="accent1"/>
          </a:effectRef>
          <a:fontRef idx="minor">
            <a:schemeClr val="dk1"/>
          </a:fontRef>
        </p:style>
        <p:txBody>
          <a:bodyPr wrap="none" anchor="ctr"/>
          <a:lstStyle/>
          <a:p>
            <a:r>
              <a:rPr lang="fa-IR" dirty="0" smtClean="0"/>
              <a:t>1	</a:t>
            </a:r>
            <a:endParaRPr lang="en-US" dirty="0"/>
          </a:p>
        </p:txBody>
      </p:sp>
      <p:sp>
        <p:nvSpPr>
          <p:cNvPr id="117" name="Oval 37"/>
          <p:cNvSpPr>
            <a:spLocks noChangeArrowheads="1"/>
          </p:cNvSpPr>
          <p:nvPr/>
        </p:nvSpPr>
        <p:spPr bwMode="gray">
          <a:xfrm rot="10800000" flipV="1">
            <a:off x="6087720" y="228432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8" name="Oval 39"/>
          <p:cNvSpPr>
            <a:spLocks noChangeArrowheads="1"/>
          </p:cNvSpPr>
          <p:nvPr/>
        </p:nvSpPr>
        <p:spPr bwMode="gray">
          <a:xfrm rot="10800000" flipV="1">
            <a:off x="6153999" y="2356331"/>
            <a:ext cx="467881" cy="505003"/>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lstStyle/>
          <a:p>
            <a:r>
              <a:rPr lang="fa-IR" dirty="0" smtClean="0"/>
              <a:t>2</a:t>
            </a:r>
            <a:endParaRPr lang="en-US" dirty="0"/>
          </a:p>
        </p:txBody>
      </p:sp>
      <p:sp>
        <p:nvSpPr>
          <p:cNvPr id="119" name="Oval 37"/>
          <p:cNvSpPr>
            <a:spLocks noChangeArrowheads="1"/>
          </p:cNvSpPr>
          <p:nvPr/>
        </p:nvSpPr>
        <p:spPr bwMode="gray">
          <a:xfrm rot="10800000" flipV="1">
            <a:off x="6084168" y="3306079"/>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0" name="Oval 39"/>
          <p:cNvSpPr>
            <a:spLocks noChangeArrowheads="1"/>
          </p:cNvSpPr>
          <p:nvPr/>
        </p:nvSpPr>
        <p:spPr bwMode="gray">
          <a:xfrm rot="10800000" flipV="1">
            <a:off x="6150447" y="3378087"/>
            <a:ext cx="467881" cy="505003"/>
          </a:xfrm>
          <a:prstGeom prst="ellipse">
            <a:avLst/>
          </a:prstGeom>
          <a:ln/>
          <a:extLst/>
        </p:spPr>
        <p:style>
          <a:lnRef idx="1">
            <a:schemeClr val="accent5"/>
          </a:lnRef>
          <a:fillRef idx="2">
            <a:schemeClr val="accent5"/>
          </a:fillRef>
          <a:effectRef idx="1">
            <a:schemeClr val="accent5"/>
          </a:effectRef>
          <a:fontRef idx="minor">
            <a:schemeClr val="dk1"/>
          </a:fontRef>
        </p:style>
        <p:txBody>
          <a:bodyPr wrap="none" anchor="ctr"/>
          <a:lstStyle/>
          <a:p>
            <a:r>
              <a:rPr lang="fa-IR" dirty="0" smtClean="0"/>
              <a:t>3</a:t>
            </a:r>
            <a:endParaRPr lang="en-US" dirty="0"/>
          </a:p>
        </p:txBody>
      </p:sp>
      <p:sp>
        <p:nvSpPr>
          <p:cNvPr id="121" name="Oval 37"/>
          <p:cNvSpPr>
            <a:spLocks noChangeArrowheads="1"/>
          </p:cNvSpPr>
          <p:nvPr/>
        </p:nvSpPr>
        <p:spPr bwMode="gray">
          <a:xfrm rot="10800000" flipV="1">
            <a:off x="6387274" y="447867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2" name="Oval 39"/>
          <p:cNvSpPr>
            <a:spLocks noChangeArrowheads="1"/>
          </p:cNvSpPr>
          <p:nvPr/>
        </p:nvSpPr>
        <p:spPr bwMode="gray">
          <a:xfrm rot="10800000" flipV="1">
            <a:off x="6453553" y="4550681"/>
            <a:ext cx="467881" cy="505003"/>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r>
              <a:rPr lang="fa-IR" dirty="0" smtClean="0"/>
              <a:t>4</a:t>
            </a:r>
            <a:endParaRPr lang="en-US" dirty="0"/>
          </a:p>
        </p:txBody>
      </p:sp>
      <p:sp>
        <p:nvSpPr>
          <p:cNvPr id="28" name="AutoShape 28">
            <a:hlinkClick r:id="rId5" action="ppaction://hlinksldjump"/>
          </p:cNvPr>
          <p:cNvSpPr>
            <a:spLocks noChangeArrowheads="1"/>
          </p:cNvSpPr>
          <p:nvPr/>
        </p:nvSpPr>
        <p:spPr bwMode="gray">
          <a:xfrm rot="10800000" flipV="1">
            <a:off x="852311" y="1052737"/>
            <a:ext cx="5775837" cy="628667"/>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justLow" rtl="1"/>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فضليت بي نظير حضرت زهرا (س) </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29" name="AutoShape 28"/>
          <p:cNvSpPr>
            <a:spLocks noChangeArrowheads="1"/>
          </p:cNvSpPr>
          <p:nvPr/>
        </p:nvSpPr>
        <p:spPr bwMode="gray">
          <a:xfrm rot="10800000" flipV="1">
            <a:off x="251520" y="2224268"/>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دفاع حضرت زهرا (س) از حضرت علي (ع)</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0" name="AutoShape 28"/>
          <p:cNvSpPr>
            <a:spLocks noChangeArrowheads="1"/>
          </p:cNvSpPr>
          <p:nvPr/>
        </p:nvSpPr>
        <p:spPr bwMode="gray">
          <a:xfrm rot="10800000" flipV="1">
            <a:off x="133318" y="3344312"/>
            <a:ext cx="5950850"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برخورد تند حضرت زهرا با خلفاء عصر خود</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1" name="AutoShape 28">
            <a:hlinkClick r:id="rId6" action="ppaction://hlinksldjump"/>
          </p:cNvPr>
          <p:cNvSpPr>
            <a:spLocks noChangeArrowheads="1"/>
          </p:cNvSpPr>
          <p:nvPr/>
        </p:nvSpPr>
        <p:spPr bwMode="gray">
          <a:xfrm rot="10800000" flipV="1">
            <a:off x="555595" y="4560608"/>
            <a:ext cx="5775837" cy="628667"/>
          </a:xfrm>
          <a:prstGeom prst="roundRect">
            <a:avLst>
              <a:gd name="adj" fmla="val 50000"/>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شبهات وهابيت پيرامون حضرت زهرا (س)</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778313274"/>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sz="3000" b="1" dirty="0" smtClean="0"/>
              <a:t>روی </a:t>
            </a:r>
            <a:r>
              <a:rPr lang="fa-IR" sz="3000" b="1" dirty="0"/>
              <a:t>الكليني بسنده عَنْ أَبِي عَبْدِ اللَّهِ  ×  قَالَ سَمِعْتُهُ يَقُولُ‏ لَوْ لَا أَنَّ اللَّهَ تَبَارَكَ وَ تَعَالَى خَلَقَ أَمِيرَ الْمُؤْمِنِينَ  ×  </a:t>
            </a:r>
            <a:r>
              <a:rPr lang="fa-IR" sz="3000" b="1" dirty="0">
                <a:ln>
                  <a:solidFill>
                    <a:srgbClr val="FF0000"/>
                  </a:solidFill>
                </a:ln>
              </a:rPr>
              <a:t>لِفَاطِمَةَ مَا كَانَ‏ لَهَا كُفْوٌ عَلَى‏ ظَهْرِ الْأَرْضِ‏ مِنْ آدَمَ وَ مَنْ دُونَهُ</a:t>
            </a:r>
            <a:r>
              <a:rPr lang="fa-IR" sz="3000" b="1" dirty="0"/>
              <a:t> </a:t>
            </a:r>
            <a:r>
              <a:rPr lang="fa-IR" sz="3000" b="1" dirty="0" smtClean="0"/>
              <a:t>.</a:t>
            </a:r>
          </a:p>
          <a:p>
            <a:r>
              <a:rPr lang="fa-IR" sz="3000" dirty="0" smtClean="0"/>
              <a:t>قال محمد تقي المجلسي:  وفي القوي كالصحيح.</a:t>
            </a:r>
          </a:p>
          <a:p>
            <a:endParaRPr lang="fa-IR" sz="3000" dirty="0" smtClean="0"/>
          </a:p>
          <a:p>
            <a:r>
              <a:rPr lang="fa-IR" sz="3000" dirty="0" smtClean="0"/>
              <a:t>روی </a:t>
            </a:r>
            <a:r>
              <a:rPr lang="fa-IR" sz="3000" dirty="0"/>
              <a:t>الصدوق بسنده عَنْ أَبِي الْحَسَنِ عَلِيِّ بْنِ مُوسَى الرِّضَا عَنْ أَبِيهِ عَنْ آبَائِهِ عَنْ عَلِيٍّ× قَالَ: </a:t>
            </a:r>
            <a:r>
              <a:rPr lang="fa-IR" sz="3000" b="1" dirty="0"/>
              <a:t>قَالَ لِي رَسُولُ اللَّهِ | يَا عَلِيُّ لَقَدْ عَاتَبَتْنِي‏ رِجَالٌ‏ مِنْ‏ قُرَيْشٍ‏ فِي أَمْرِ فَاطِمَةَ   (س) وَ قَالُوا خَطَبْنَاهَا إِلَيْكَ فَمَنَعْتَنَا وَ تَزَوَّجْتَ عَلِيّاً فَقُلْتُ لَهُمْ </a:t>
            </a:r>
            <a:r>
              <a:rPr lang="fa-IR" sz="3000" b="1" dirty="0">
                <a:ln>
                  <a:solidFill>
                    <a:srgbClr val="FF0000"/>
                  </a:solidFill>
                </a:ln>
              </a:rPr>
              <a:t>وَ اللَّهِ مَا أَنَا مَنَعْتُكُمْ وَ زَوَّجْتُهُ بَلِ اللَّهُ تَعَالَى مَنَعَكُمْ وَ زَوَّجَهُ </a:t>
            </a:r>
            <a:r>
              <a:rPr lang="fa-IR" sz="3000" b="1" dirty="0"/>
              <a:t>فَهَبَطَ عَلَيَّ جَبْرَئِيلُ  ×  فَقَالَ يَا مُحَمَّدُ إِنَّ اللَّهَ جَلَّ جَلَالُهُ يَقُولُ لَوْ لَمْ أَخْلُقْ عَلِيّاً × </a:t>
            </a:r>
            <a:r>
              <a:rPr lang="fa-IR" sz="3000" b="1" dirty="0">
                <a:ln>
                  <a:solidFill>
                    <a:srgbClr val="FF0000"/>
                  </a:solidFill>
                </a:ln>
              </a:rPr>
              <a:t>لَمَا كَانَ لِفَاطِمَةَ </a:t>
            </a:r>
            <a:r>
              <a:rPr lang="fa-IR" sz="3000" dirty="0">
                <a:ln>
                  <a:solidFill>
                    <a:srgbClr val="FF0000"/>
                  </a:solidFill>
                </a:ln>
              </a:rPr>
              <a:t> </a:t>
            </a:r>
            <a:r>
              <a:rPr lang="en-US" sz="3000" dirty="0">
                <a:ln>
                  <a:solidFill>
                    <a:srgbClr val="FF0000"/>
                  </a:solidFill>
                </a:ln>
                <a:sym typeface="Roumouz1"/>
              </a:rPr>
              <a:t></a:t>
            </a:r>
            <a:r>
              <a:rPr lang="fa-IR" sz="3000" b="1" dirty="0">
                <a:ln>
                  <a:solidFill>
                    <a:srgbClr val="FF0000"/>
                  </a:solidFill>
                </a:ln>
              </a:rPr>
              <a:t> ابْنَتِكَ كُفْوٌ </a:t>
            </a:r>
            <a:r>
              <a:rPr lang="fa-IR" sz="3000" b="1" dirty="0"/>
              <a:t>عَلَى وَجْهِ الْأَرْضِ آدَمُ فَمَنْ دُونَه‏.</a:t>
            </a:r>
            <a:endParaRPr lang="en-US" sz="3000" dirty="0"/>
          </a:p>
          <a:p>
            <a:endParaRPr lang="fa-IR" sz="3000" dirty="0"/>
          </a:p>
          <a:p>
            <a:endParaRPr lang="fa-IR" sz="3000" dirty="0" smtClean="0"/>
          </a:p>
          <a:p>
            <a:pPr algn="justLow" rtl="1"/>
            <a:endParaRPr lang="en-US" sz="3000"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زن بي كفو و همتاي جهان هستي</a:t>
            </a:r>
            <a:endParaRPr lang="en-US" dirty="0"/>
          </a:p>
        </p:txBody>
      </p:sp>
      <p:sp>
        <p:nvSpPr>
          <p:cNvPr id="6" name="Rectangle 5"/>
          <p:cNvSpPr/>
          <p:nvPr/>
        </p:nvSpPr>
        <p:spPr>
          <a:xfrm>
            <a:off x="179512" y="1772816"/>
            <a:ext cx="303801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الكافي ج 1 ص 461 ح 10.</a:t>
            </a:r>
            <a:endParaRPr lang="en-US" sz="2800" dirty="0"/>
          </a:p>
        </p:txBody>
      </p:sp>
      <p:sp>
        <p:nvSpPr>
          <p:cNvPr id="9" name="Rectangle 8"/>
          <p:cNvSpPr/>
          <p:nvPr/>
        </p:nvSpPr>
        <p:spPr>
          <a:xfrm>
            <a:off x="135253" y="2761764"/>
            <a:ext cx="314060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روضة المتقين  ج 5 ص 343</a:t>
            </a:r>
            <a:endParaRPr lang="en-US" sz="2800" dirty="0"/>
          </a:p>
        </p:txBody>
      </p:sp>
      <p:sp>
        <p:nvSpPr>
          <p:cNvPr id="10" name="Rectangle 9"/>
          <p:cNvSpPr/>
          <p:nvPr/>
        </p:nvSpPr>
        <p:spPr>
          <a:xfrm>
            <a:off x="35496" y="6165304"/>
            <a:ext cx="481413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عيون أخبار الرضا عليه السلام، ج‏1، ص: 225</a:t>
            </a:r>
            <a:endParaRPr lang="en-US" sz="2800" dirty="0"/>
          </a:p>
        </p:txBody>
      </p:sp>
      <p:sp>
        <p:nvSpPr>
          <p:cNvPr id="7" name="Right Arrow 6">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Left Arrow 2">
            <a:hlinkClick r:id="rId4" action="ppaction://hlinksldjump"/>
          </p:cNvPr>
          <p:cNvSpPr/>
          <p:nvPr/>
        </p:nvSpPr>
        <p:spPr>
          <a:xfrm>
            <a:off x="6570764" y="6237312"/>
            <a:ext cx="2537740" cy="780507"/>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b="1" dirty="0" smtClean="0">
                <a:solidFill>
                  <a:schemeClr val="tx1"/>
                </a:solidFill>
                <a:latin typeface="Arial" pitchFamily="34" charset="0"/>
                <a:cs typeface="Arial" pitchFamily="34" charset="0"/>
              </a:rPr>
              <a:t>رد خواستگاري ابوبكر وعمر</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348661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122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قال ابن حجر المتوفی 974: </a:t>
            </a:r>
            <a:r>
              <a:rPr lang="fa-IR" b="1" dirty="0"/>
              <a:t>وأخرج أبو داود السجستاني أنّ أبا بكر خطبها ، </a:t>
            </a:r>
            <a:r>
              <a:rPr lang="fa-IR" b="1" dirty="0">
                <a:ln>
                  <a:solidFill>
                    <a:srgbClr val="FF0000"/>
                  </a:solidFill>
                </a:ln>
              </a:rPr>
              <a:t>فأعرض عنه </a:t>
            </a:r>
            <a:r>
              <a:rPr lang="fa-IR" b="1" dirty="0"/>
              <a:t>صلى اللّه عليه وآله ، ثمّ عمر </a:t>
            </a:r>
            <a:r>
              <a:rPr lang="fa-IR" b="1" dirty="0">
                <a:ln>
                  <a:solidFill>
                    <a:srgbClr val="FF0000"/>
                  </a:solidFill>
                </a:ln>
              </a:rPr>
              <a:t>فأعرض عنه، </a:t>
            </a:r>
            <a:r>
              <a:rPr lang="fa-IR" b="1" dirty="0"/>
              <a:t>فأتيا عليّا </a:t>
            </a:r>
            <a:r>
              <a:rPr lang="fa-IR" b="1" dirty="0" smtClean="0"/>
              <a:t>فنبّهاه </a:t>
            </a:r>
            <a:r>
              <a:rPr lang="fa-IR" b="1" dirty="0"/>
              <a:t>إلى خطبتها فجاء </a:t>
            </a:r>
            <a:r>
              <a:rPr lang="fa-IR" b="1" dirty="0">
                <a:ln>
                  <a:solidFill>
                    <a:srgbClr val="FF0000"/>
                  </a:solidFill>
                </a:ln>
              </a:rPr>
              <a:t>فخطبها.... </a:t>
            </a:r>
            <a:endParaRPr lang="en-US" dirty="0">
              <a:ln>
                <a:solidFill>
                  <a:srgbClr val="FF0000"/>
                </a:solidFill>
              </a:ln>
            </a:endParaRPr>
          </a:p>
          <a:p>
            <a:endParaRPr lang="fa-IR" b="1" dirty="0" smtClean="0"/>
          </a:p>
          <a:p>
            <a:r>
              <a:rPr lang="fa-IR" b="1" dirty="0" smtClean="0"/>
              <a:t>روی </a:t>
            </a:r>
            <a:r>
              <a:rPr lang="fa-IR" b="1" dirty="0"/>
              <a:t>النسائي وابن حبان عن عبد الله بن بريدة عن أبيه قال </a:t>
            </a:r>
            <a:r>
              <a:rPr lang="fa-IR" b="1" dirty="0">
                <a:ln>
                  <a:solidFill>
                    <a:srgbClr val="FF0000"/>
                  </a:solidFill>
                </a:ln>
              </a:rPr>
              <a:t>خطب أبو بكر وعمر </a:t>
            </a:r>
            <a:r>
              <a:rPr lang="fa-IR" b="1" dirty="0"/>
              <a:t>رضى الله عنهما فاطمة فقال رسول الله صلى الله عليه وسلم إنها صغيرة </a:t>
            </a:r>
            <a:r>
              <a:rPr lang="fa-IR" b="1" dirty="0">
                <a:ln>
                  <a:solidFill>
                    <a:srgbClr val="FF0000"/>
                  </a:solidFill>
                </a:ln>
              </a:rPr>
              <a:t>فخطبها </a:t>
            </a:r>
            <a:r>
              <a:rPr lang="fa-IR" b="1" dirty="0" smtClean="0">
                <a:ln>
                  <a:solidFill>
                    <a:srgbClr val="FF0000"/>
                  </a:solidFill>
                </a:ln>
              </a:rPr>
              <a:t>عليٌّ </a:t>
            </a:r>
            <a:r>
              <a:rPr lang="fa-IR" b="1" dirty="0">
                <a:ln>
                  <a:solidFill>
                    <a:srgbClr val="FF0000"/>
                  </a:solidFill>
                </a:ln>
              </a:rPr>
              <a:t>فزوّج</a:t>
            </a:r>
            <a:r>
              <a:rPr lang="fa-IR" b="1" dirty="0"/>
              <a:t>ها منه</a:t>
            </a:r>
            <a:r>
              <a:rPr lang="fa-IR" b="1" dirty="0" smtClean="0"/>
              <a:t>.</a:t>
            </a:r>
          </a:p>
          <a:p>
            <a:pPr>
              <a:lnSpc>
                <a:spcPct val="50000"/>
              </a:lnSpc>
            </a:pPr>
            <a:endParaRPr lang="fa-IR" b="1" dirty="0"/>
          </a:p>
          <a:p>
            <a:endParaRPr lang="fa-IR" b="1" dirty="0" smtClean="0"/>
          </a:p>
          <a:p>
            <a:r>
              <a:rPr lang="fa-IR" b="1" dirty="0" smtClean="0"/>
              <a:t>رواه الحاكم وقال: هذا </a:t>
            </a:r>
            <a:r>
              <a:rPr lang="fa-IR" b="1" dirty="0"/>
              <a:t>حديث صحيح على شرط الشيخين ولم </a:t>
            </a:r>
            <a:r>
              <a:rPr lang="fa-IR" b="1" dirty="0" smtClean="0"/>
              <a:t>يخرجاه.</a:t>
            </a:r>
            <a:endParaRPr lang="en-US" dirty="0"/>
          </a:p>
          <a:p>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dirty="0"/>
              <a:t> رد خواستگاري فاطمة (س)  توسط </a:t>
            </a:r>
            <a:r>
              <a:rPr lang="fa-IR" dirty="0" smtClean="0"/>
              <a:t>عمر </a:t>
            </a:r>
            <a:r>
              <a:rPr lang="fa-IR" dirty="0"/>
              <a:t>و ابوبكر  </a:t>
            </a:r>
            <a:endParaRPr lang="en-US" dirty="0"/>
          </a:p>
        </p:txBody>
      </p:sp>
      <p:sp>
        <p:nvSpPr>
          <p:cNvPr id="6" name="Rectangle 5"/>
          <p:cNvSpPr/>
          <p:nvPr/>
        </p:nvSpPr>
        <p:spPr>
          <a:xfrm>
            <a:off x="251520" y="2348880"/>
            <a:ext cx="604684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fa-IR" sz="2800" dirty="0"/>
              <a:t>الصواعق المحرقة ج 2   ص 471 ، ، نشر : مؤسسة الرسالة</a:t>
            </a:r>
            <a:endParaRPr lang="en-US" sz="2800" dirty="0">
              <a:solidFill>
                <a:schemeClr val="tx1"/>
              </a:solidFill>
              <a:cs typeface="Taher" pitchFamily="2" charset="-78"/>
            </a:endParaRPr>
          </a:p>
        </p:txBody>
      </p:sp>
      <p:sp>
        <p:nvSpPr>
          <p:cNvPr id="7" name="Rectangle 6"/>
          <p:cNvSpPr/>
          <p:nvPr/>
        </p:nvSpPr>
        <p:spPr>
          <a:xfrm>
            <a:off x="179512" y="4509120"/>
            <a:ext cx="724108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سنن النسائي ،‌ ج 6 ،‌ ص62 ، صحيح ابن حبان ، ج 15 ، ص 399 و...</a:t>
            </a:r>
            <a:endParaRPr lang="en-US" sz="2800" dirty="0"/>
          </a:p>
        </p:txBody>
      </p:sp>
      <p:sp>
        <p:nvSpPr>
          <p:cNvPr id="9" name="Rectangle 8"/>
          <p:cNvSpPr/>
          <p:nvPr/>
        </p:nvSpPr>
        <p:spPr>
          <a:xfrm>
            <a:off x="107504" y="6179292"/>
            <a:ext cx="3004349" cy="49006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المستدرك ، ج 2 ،‌ ص167.</a:t>
            </a:r>
            <a:endParaRPr lang="en-US" sz="2800" dirty="0"/>
          </a:p>
        </p:txBody>
      </p:sp>
    </p:spTree>
    <p:extLst>
      <p:ext uri="{BB962C8B-B14F-4D97-AF65-F5344CB8AC3E}">
        <p14:creationId xmlns:p14="http://schemas.microsoft.com/office/powerpoint/2010/main" val="19160632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روي اليعقوبي </a:t>
            </a:r>
            <a:r>
              <a:rPr lang="fa-IR" dirty="0" smtClean="0"/>
              <a:t>: </a:t>
            </a:r>
            <a:r>
              <a:rPr lang="fa-IR" b="1" dirty="0"/>
              <a:t>«وقد كان جماعة من المهاجرين خطبوها إلى رسول اللّه ، فلمّا زوّجها </a:t>
            </a:r>
            <a:r>
              <a:rPr lang="fa-IR" b="1" dirty="0" smtClean="0"/>
              <a:t>عليّاً </a:t>
            </a:r>
            <a:r>
              <a:rPr lang="fa-IR" b="1" dirty="0"/>
              <a:t>قالوا في ذلك </a:t>
            </a:r>
            <a:r>
              <a:rPr lang="fa-IR" b="1" dirty="0" smtClean="0"/>
              <a:t>! </a:t>
            </a:r>
            <a:r>
              <a:rPr lang="fa-IR" b="1" dirty="0"/>
              <a:t>فقال رسول اللّه : </a:t>
            </a:r>
            <a:r>
              <a:rPr lang="fa-IR" b="1" dirty="0">
                <a:ln>
                  <a:solidFill>
                    <a:srgbClr val="FF0000"/>
                  </a:solidFill>
                </a:ln>
              </a:rPr>
              <a:t>ما أنا زوّجته ولكنّ اللّه </a:t>
            </a:r>
            <a:r>
              <a:rPr lang="fa-IR" b="1" dirty="0" smtClean="0">
                <a:ln>
                  <a:solidFill>
                    <a:srgbClr val="FF0000"/>
                  </a:solidFill>
                </a:ln>
              </a:rPr>
              <a:t>زَوَّجَه</a:t>
            </a:r>
            <a:r>
              <a:rPr lang="fa-IR" b="1" dirty="0" smtClean="0"/>
              <a:t>».</a:t>
            </a:r>
          </a:p>
          <a:p>
            <a:r>
              <a:rPr lang="fa-IR" b="1" dirty="0" smtClean="0"/>
              <a:t>روی  </a:t>
            </a:r>
            <a:r>
              <a:rPr lang="fa-IR" b="1" dirty="0"/>
              <a:t>ابن عساكر عن جابر بن عبد الله عن أم أيمن عن النبي (ص)  قال: يا أُمَّ أيمن </a:t>
            </a:r>
            <a:r>
              <a:rPr lang="fa-IR" b="1" dirty="0" smtClean="0"/>
              <a:t>فَوَالّذي بَعَثَنِي بِالْكَرامَةِ وَاسْتَخََصَّنِي بِالرِّسَالَةِ </a:t>
            </a:r>
            <a:r>
              <a:rPr lang="fa-IR" b="1" dirty="0"/>
              <a:t>! </a:t>
            </a:r>
            <a:r>
              <a:rPr lang="fa-IR" b="1" dirty="0" smtClean="0">
                <a:ln>
                  <a:solidFill>
                    <a:srgbClr val="FF0000"/>
                  </a:solidFill>
                </a:ln>
              </a:rPr>
              <a:t>مَا أَنَا زَوَّجْتُهُ وَلَكِنَّ اللهَ تَبَارَكَ وَتَعالى زَوَّجَهُ مِنْ فَوقِ عرْشِهِ.</a:t>
            </a:r>
          </a:p>
          <a:p>
            <a:endParaRPr lang="en-US" dirty="0"/>
          </a:p>
          <a:p>
            <a:r>
              <a:rPr lang="fa-IR" b="1" dirty="0"/>
              <a:t>روی الشيخ الطوسي بسند عَنْ جَابِرِ </a:t>
            </a:r>
            <a:r>
              <a:rPr lang="fa-IR" b="1" dirty="0" smtClean="0"/>
              <a:t>أَتَاهُ </a:t>
            </a:r>
            <a:r>
              <a:rPr lang="fa-IR" b="1" dirty="0"/>
              <a:t>نَاسٌ مِنْ قُرَيْشٍ فَقَالُوا: إِنَّكَ زَوَّجْتَ عَلِيّاً بِمَهْرٍ خَسِيسٍ‏ فَقَالَ: </a:t>
            </a:r>
            <a:r>
              <a:rPr lang="fa-IR" b="1" dirty="0">
                <a:ln>
                  <a:solidFill>
                    <a:srgbClr val="FF0000"/>
                  </a:solidFill>
                </a:ln>
              </a:rPr>
              <a:t>مَا أَنَا زَوَّجْتُ عَلِيّاً، وَ لَكِنَّ اللَّهَ </a:t>
            </a:r>
            <a:r>
              <a:rPr lang="fa-IR" b="1" dirty="0"/>
              <a:t>(عَزَّ وَ جَلَّ) </a:t>
            </a:r>
            <a:r>
              <a:rPr lang="fa-IR" b="1" dirty="0">
                <a:ln>
                  <a:solidFill>
                    <a:srgbClr val="FF0000"/>
                  </a:solidFill>
                </a:ln>
              </a:rPr>
              <a:t>زَوَّجَهُ، </a:t>
            </a:r>
            <a:r>
              <a:rPr lang="fa-IR" b="1" dirty="0"/>
              <a:t>لَيْلَةَ أُسْرِيَ بِي عِنْدَ سِدْرَةِ الْمُنْتَهَى‏.</a:t>
            </a:r>
            <a:endParaRPr lang="en-US" dirty="0"/>
          </a:p>
          <a:p>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dirty="0" smtClean="0"/>
              <a:t>اعتراض مردم به تزويج فاطمه  (س) به علي  (ع) </a:t>
            </a:r>
            <a:endParaRPr lang="en-US" dirty="0"/>
          </a:p>
        </p:txBody>
      </p:sp>
      <p:sp>
        <p:nvSpPr>
          <p:cNvPr id="6" name="Rectangle 5"/>
          <p:cNvSpPr/>
          <p:nvPr/>
        </p:nvSpPr>
        <p:spPr>
          <a:xfrm>
            <a:off x="179512" y="1801217"/>
            <a:ext cx="5912196"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b="1" dirty="0"/>
              <a:t> </a:t>
            </a:r>
            <a:r>
              <a:rPr lang="ar-SA" sz="2800" dirty="0"/>
              <a:t>تاريخ اليعقوبي: ج 2 ص 41 ، </a:t>
            </a:r>
            <a:r>
              <a:rPr lang="ar-SA" sz="2800" dirty="0" smtClean="0"/>
              <a:t>نشر </a:t>
            </a:r>
            <a:r>
              <a:rPr lang="ar-SA" sz="2800" dirty="0"/>
              <a:t>: دار صادر - بيروت</a:t>
            </a:r>
            <a:endParaRPr lang="en-US" sz="2800" dirty="0"/>
          </a:p>
        </p:txBody>
      </p:sp>
      <p:sp>
        <p:nvSpPr>
          <p:cNvPr id="7" name="Rectangle 6"/>
          <p:cNvSpPr/>
          <p:nvPr/>
        </p:nvSpPr>
        <p:spPr>
          <a:xfrm>
            <a:off x="138514" y="3820572"/>
            <a:ext cx="6737742"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تاريخ مدينة دمشق ج 42 ص 126 مناقب ابن المغازلي  ص 268</a:t>
            </a:r>
            <a:endParaRPr lang="en-US" sz="2800" dirty="0"/>
          </a:p>
        </p:txBody>
      </p:sp>
      <p:sp>
        <p:nvSpPr>
          <p:cNvPr id="9" name="Rectangle 8"/>
          <p:cNvSpPr/>
          <p:nvPr/>
        </p:nvSpPr>
        <p:spPr>
          <a:xfrm>
            <a:off x="251520" y="6146140"/>
            <a:ext cx="756008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الأمالي للطوسي ص 259،  من لا يحضره الفقيه، ج‏3، ص: 401 ح 4402</a:t>
            </a:r>
            <a:endParaRPr lang="en-US" sz="2800" dirty="0"/>
          </a:p>
        </p:txBody>
      </p:sp>
      <p:sp>
        <p:nvSpPr>
          <p:cNvPr id="10" name="Right Arrow 9">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7371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570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endParaRPr lang="fa-IR" dirty="0" smtClean="0"/>
          </a:p>
          <a:p>
            <a:r>
              <a:rPr lang="fa-IR" b="1" dirty="0"/>
              <a:t>عُيُونُ الْمُعْجِزَاتِ، رُوِيَ عَنْ حَارِثَةَ بْنِ قُدَامَةَ قَالَ حَدَّثَنِي سَلْمَانُ قَالَ حَدَّثَنِي عَمَّارٌ وَ قَالَ أُخْبِرُكَ عَجَباً قُلْتُ حَدِّثْنِي يَا عَمَّارُ قَالَ نَعَمْ شَهِدْتُ عَلِيَّ بْنَ أَبِي طَالِبٍ ع وَ قَدْ وَلَجَ عَلَى فَاطِمَةَ </a:t>
            </a:r>
            <a:r>
              <a:rPr lang="en-US" dirty="0">
                <a:sym typeface="Roumouz1"/>
              </a:rPr>
              <a:t></a:t>
            </a:r>
            <a:r>
              <a:rPr lang="fa-IR" b="1" dirty="0"/>
              <a:t> فَلَمَّا أَبْصَرَتْ بِهِ نَادَتْ ادْنُ لِأُحَدِّثَكَ بِمَا كَانَ وَ بِمَا هُوَ كَائِنٌ‏ وَ بِمَا لَمْ‏ يَكُنْ‏ إِلَى‏ يَوْمِ‏ الْقِيَامَةِ حِينَ تَقُومُ السَّاعَة.</a:t>
            </a:r>
            <a:endParaRPr lang="en-US" dirty="0"/>
          </a:p>
          <a:p>
            <a:r>
              <a:rPr lang="fa-IR" dirty="0"/>
              <a:t> </a:t>
            </a:r>
            <a:endParaRPr lang="fa-IR" dirty="0" smtClean="0"/>
          </a:p>
          <a:p>
            <a:r>
              <a:rPr lang="fa-IR" dirty="0" smtClean="0"/>
              <a:t>عيون </a:t>
            </a:r>
            <a:r>
              <a:rPr lang="fa-IR" dirty="0"/>
              <a:t>المعجزات : عن سلمان ، عن عمار في حديث : </a:t>
            </a:r>
            <a:r>
              <a:rPr lang="fa-IR" b="1" dirty="0"/>
              <a:t>إن فاطمة الزهراء </a:t>
            </a:r>
            <a:r>
              <a:rPr lang="fa-IR" b="1" dirty="0" smtClean="0"/>
              <a:t>(عليها السلام) </a:t>
            </a:r>
            <a:r>
              <a:rPr lang="fa-IR" b="1" dirty="0"/>
              <a:t>نادت أمير المؤمنين </a:t>
            </a:r>
            <a:r>
              <a:rPr lang="fa-IR" b="1" dirty="0" smtClean="0"/>
              <a:t>× </a:t>
            </a:r>
            <a:r>
              <a:rPr lang="fa-IR" b="1" dirty="0"/>
              <a:t>: أدن لأحدّثك بما كان وبما هو كائن وبما لم يكن إلى يوم القيامة حين تقوم الساعة - الخبر. </a:t>
            </a:r>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آگاهي از امور غيبي</a:t>
            </a:r>
            <a:endParaRPr lang="en-US" dirty="0"/>
          </a:p>
        </p:txBody>
      </p:sp>
      <p:sp>
        <p:nvSpPr>
          <p:cNvPr id="6" name="Rectangle 5"/>
          <p:cNvSpPr/>
          <p:nvPr/>
        </p:nvSpPr>
        <p:spPr>
          <a:xfrm>
            <a:off x="179512" y="3697868"/>
            <a:ext cx="290015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بحار الأنوار  ج‏43، ص 8 .</a:t>
            </a:r>
            <a:endParaRPr lang="en-US" sz="2800" dirty="0"/>
          </a:p>
        </p:txBody>
      </p:sp>
      <p:sp>
        <p:nvSpPr>
          <p:cNvPr id="7" name="Rectangle 6"/>
          <p:cNvSpPr/>
          <p:nvPr/>
        </p:nvSpPr>
        <p:spPr>
          <a:xfrm>
            <a:off x="323528" y="6237312"/>
            <a:ext cx="398218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مستدرك سفينة البحار ج 8 ص 243. </a:t>
            </a:r>
            <a:endParaRPr lang="en-US" sz="2800" dirty="0"/>
          </a:p>
        </p:txBody>
      </p:sp>
      <p:sp>
        <p:nvSpPr>
          <p:cNvPr id="9" name="Right Arrow 8">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Left Arrow 9">
            <a:hlinkClick r:id="rId4" action="ppaction://hlinksldjump"/>
          </p:cNvPr>
          <p:cNvSpPr/>
          <p:nvPr/>
        </p:nvSpPr>
        <p:spPr>
          <a:xfrm>
            <a:off x="6570764" y="6165304"/>
            <a:ext cx="2537740" cy="780507"/>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b="1" dirty="0" smtClean="0">
                <a:solidFill>
                  <a:schemeClr val="tx1"/>
                </a:solidFill>
                <a:latin typeface="Arial" pitchFamily="34" charset="0"/>
                <a:cs typeface="Arial" pitchFamily="34" charset="0"/>
              </a:rPr>
              <a:t>شبهه وهابيت درعلم غيب</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969661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قال محمد بن عبد الوهاب: من ادّعى شيئاً من علم الغيب فهو طاغوت. </a:t>
            </a:r>
            <a:endParaRPr lang="fa-IR" dirty="0" smtClean="0"/>
          </a:p>
          <a:p>
            <a:pPr>
              <a:lnSpc>
                <a:spcPct val="120000"/>
              </a:lnSpc>
            </a:pPr>
            <a:endParaRPr lang="en-US" dirty="0"/>
          </a:p>
          <a:p>
            <a:r>
              <a:rPr lang="fa-IR" dirty="0"/>
              <a:t>قال محمد بن عبد الوهاب: قال تعالى : </a:t>
            </a:r>
            <a:r>
              <a:rPr lang="fa-IR" b="1" dirty="0"/>
              <a:t>( قل لا أقول لكم عندي خزائن الله ولا أعلم الغيب ولا أقول انّي ملك ... ) </a:t>
            </a:r>
            <a:r>
              <a:rPr lang="fa-IR" dirty="0"/>
              <a:t> الآية صريحة في البراءة ممّن ادعى علم الغيب. </a:t>
            </a:r>
            <a:endParaRPr lang="fa-IR" dirty="0" smtClean="0"/>
          </a:p>
          <a:p>
            <a:endParaRPr lang="fa-IR" dirty="0" smtClean="0"/>
          </a:p>
          <a:p>
            <a:r>
              <a:rPr lang="fa-IR" dirty="0" smtClean="0"/>
              <a:t>قال </a:t>
            </a:r>
            <a:r>
              <a:rPr lang="fa-IR" dirty="0"/>
              <a:t>الدهلوي: اعتقاد الشيعة بأنّ الامام لابد أن يعلم الغيب مأخوذ من النصارى. </a:t>
            </a:r>
            <a:endParaRPr lang="fa-IR" dirty="0" smtClean="0"/>
          </a:p>
          <a:p>
            <a:pPr>
              <a:lnSpc>
                <a:spcPct val="50000"/>
              </a:lnSpc>
            </a:pPr>
            <a:endParaRPr lang="fa-IR" dirty="0" smtClean="0"/>
          </a:p>
          <a:p>
            <a:r>
              <a:rPr lang="fa-IR" dirty="0" smtClean="0"/>
              <a:t>قال </a:t>
            </a:r>
            <a:r>
              <a:rPr lang="fa-IR" dirty="0"/>
              <a:t>احسان الهي ظهير: علم الأئمة بأشياء لا يعلم بها أحد فكرة يهودية. </a:t>
            </a:r>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شبهه وهابيت در علم غيب ائمه  (ع) </a:t>
            </a:r>
            <a:endParaRPr lang="en-US" dirty="0"/>
          </a:p>
        </p:txBody>
      </p:sp>
      <p:sp>
        <p:nvSpPr>
          <p:cNvPr id="6" name="Rectangle 5"/>
          <p:cNvSpPr/>
          <p:nvPr/>
        </p:nvSpPr>
        <p:spPr>
          <a:xfrm>
            <a:off x="108714" y="1321604"/>
            <a:ext cx="367119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fa-IR" sz="2800" dirty="0"/>
              <a:t>مجموعة المؤلفات ج 1 ص 195 .</a:t>
            </a:r>
            <a:endParaRPr lang="en-US" sz="2800" dirty="0">
              <a:solidFill>
                <a:schemeClr val="tx1"/>
              </a:solidFill>
              <a:cs typeface="Taher" pitchFamily="2" charset="-78"/>
            </a:endParaRPr>
          </a:p>
        </p:txBody>
      </p:sp>
      <p:sp>
        <p:nvSpPr>
          <p:cNvPr id="7" name="Rectangle 6"/>
          <p:cNvSpPr/>
          <p:nvPr/>
        </p:nvSpPr>
        <p:spPr>
          <a:xfrm>
            <a:off x="251520" y="3212976"/>
            <a:ext cx="359425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مجموعة المؤلفات ج 5  ص 56 .</a:t>
            </a:r>
            <a:endParaRPr lang="en-US" sz="2800" dirty="0"/>
          </a:p>
        </p:txBody>
      </p:sp>
      <p:sp>
        <p:nvSpPr>
          <p:cNvPr id="9" name="Rectangle 8"/>
          <p:cNvSpPr/>
          <p:nvPr/>
        </p:nvSpPr>
        <p:spPr>
          <a:xfrm>
            <a:off x="475928" y="4725144"/>
            <a:ext cx="295946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 تحفه اثنا عشرية ص 772 .</a:t>
            </a:r>
            <a:endParaRPr lang="en-US" sz="2800" dirty="0"/>
          </a:p>
        </p:txBody>
      </p:sp>
      <p:sp>
        <p:nvSpPr>
          <p:cNvPr id="10" name="Rectangle 9"/>
          <p:cNvSpPr/>
          <p:nvPr/>
        </p:nvSpPr>
        <p:spPr>
          <a:xfrm>
            <a:off x="602108" y="6218148"/>
            <a:ext cx="245772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الشيعة والسنة ص 23 .</a:t>
            </a:r>
            <a:endParaRPr lang="en-US" sz="2800" dirty="0"/>
          </a:p>
        </p:txBody>
      </p:sp>
    </p:spTree>
    <p:extLst>
      <p:ext uri="{BB962C8B-B14F-4D97-AF65-F5344CB8AC3E}">
        <p14:creationId xmlns:p14="http://schemas.microsoft.com/office/powerpoint/2010/main" val="37969661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endParaRPr lang="fa-IR" b="1" dirty="0" smtClean="0"/>
          </a:p>
          <a:p>
            <a:r>
              <a:rPr lang="fa-IR" b="1" dirty="0" smtClean="0"/>
              <a:t>عَالِمُ </a:t>
            </a:r>
            <a:r>
              <a:rPr lang="fa-IR" b="1" dirty="0"/>
              <a:t>الْغَيْبِ فَلاَ يُظْهِرُ عَلَى غَيْبِهِ أَحَداً  إِلاَّ مَنْ ارْتَضَى مِنْ رَسُول. </a:t>
            </a:r>
            <a:endParaRPr lang="fa-IR" b="1" dirty="0" smtClean="0"/>
          </a:p>
          <a:p>
            <a:r>
              <a:rPr lang="fa-IR" b="1" dirty="0" smtClean="0"/>
              <a:t> </a:t>
            </a:r>
            <a:r>
              <a:rPr lang="fa-IR" b="1" dirty="0"/>
              <a:t>الجن: </a:t>
            </a:r>
            <a:r>
              <a:rPr lang="fa-IR" b="1" dirty="0" smtClean="0"/>
              <a:t>26.</a:t>
            </a:r>
            <a:endParaRPr lang="en-US" dirty="0"/>
          </a:p>
          <a:p>
            <a:r>
              <a:rPr lang="fa-IR" dirty="0"/>
              <a:t>وقال عيسي:</a:t>
            </a:r>
            <a:r>
              <a:rPr lang="fa-IR" b="1" dirty="0"/>
              <a:t> (وَأُنَبِّئُكُمْ بِمَا تَأْكُلُونَ وَمَا تَدَّخِرُونَ فِي بُيُوتِكُمْ إِنَّ فِي ذَلِكَ لاَيَةً لَكُمْ إِنْ كُنْتُمْ مُؤْمِنينَ).</a:t>
            </a:r>
            <a:r>
              <a:rPr lang="fa-IR" dirty="0"/>
              <a:t> آل عمران: </a:t>
            </a:r>
            <a:r>
              <a:rPr lang="fa-IR" dirty="0" smtClean="0"/>
              <a:t>49</a:t>
            </a:r>
            <a:r>
              <a:rPr lang="fa-IR" dirty="0"/>
              <a:t>.</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b="1" dirty="0" smtClean="0"/>
              <a:t>پيامبران علم غيب داشتند</a:t>
            </a:r>
            <a:endParaRPr lang="en-US" b="1" dirty="0"/>
          </a:p>
        </p:txBody>
      </p:sp>
      <p:sp>
        <p:nvSpPr>
          <p:cNvPr id="6" name="Rectangle 5"/>
          <p:cNvSpPr/>
          <p:nvPr/>
        </p:nvSpPr>
        <p:spPr>
          <a:xfrm>
            <a:off x="179512" y="3933056"/>
            <a:ext cx="3470822" cy="432414"/>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fa-IR" sz="2800" dirty="0"/>
              <a:t>تفسير ابن أبي حاتم: ج1 ص14.</a:t>
            </a:r>
            <a:endParaRPr lang="en-US" sz="2800" dirty="0">
              <a:solidFill>
                <a:schemeClr val="tx1"/>
              </a:solidFill>
              <a:cs typeface="Taher" pitchFamily="2" charset="-78"/>
            </a:endParaRPr>
          </a:p>
        </p:txBody>
      </p:sp>
    </p:spTree>
    <p:extLst>
      <p:ext uri="{BB962C8B-B14F-4D97-AF65-F5344CB8AC3E}">
        <p14:creationId xmlns:p14="http://schemas.microsoft.com/office/powerpoint/2010/main" val="31561628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قال </a:t>
            </a:r>
            <a:r>
              <a:rPr lang="fa-IR" dirty="0"/>
              <a:t>ابن تيمية في جواب العلاّمة </a:t>
            </a:r>
            <a:r>
              <a:rPr lang="fa-IR" dirty="0" smtClean="0"/>
              <a:t>الحلي في علم غيب علي  (ع) : </a:t>
            </a:r>
            <a:r>
              <a:rPr lang="fa-IR" b="1" dirty="0" smtClean="0"/>
              <a:t> </a:t>
            </a:r>
            <a:r>
              <a:rPr lang="fa-IR" b="1" dirty="0"/>
              <a:t>أما الإخبار </a:t>
            </a:r>
            <a:r>
              <a:rPr lang="fa-IR" b="1" dirty="0">
                <a:solidFill>
                  <a:srgbClr val="FF0000"/>
                </a:solidFill>
              </a:rPr>
              <a:t>ببعض الأمور الغائبة </a:t>
            </a:r>
            <a:r>
              <a:rPr lang="fa-IR" b="1" dirty="0"/>
              <a:t>فمن هو دون علي يخبر بمثل ذلك فعليّ أجل قدراً من ذلك وفي </a:t>
            </a:r>
            <a:r>
              <a:rPr lang="fa-IR" b="1" dirty="0">
                <a:solidFill>
                  <a:srgbClr val="FF0000"/>
                </a:solidFill>
              </a:rPr>
              <a:t>أتباع أبي بكر وعمر وعثمان </a:t>
            </a:r>
            <a:r>
              <a:rPr lang="fa-IR" b="1" dirty="0"/>
              <a:t>من يخبر بأضعاف ذلك وليسوا ممن يصلح للإمامة ولا هم أفضل أهل زمانهم ومثل هذا موجود في زماننا وغير زماننا</a:t>
            </a:r>
            <a:r>
              <a:rPr lang="fa-IR" b="1" dirty="0" smtClean="0"/>
              <a:t>.</a:t>
            </a:r>
          </a:p>
          <a:p>
            <a:r>
              <a:rPr lang="en-US" dirty="0" smtClean="0"/>
              <a:t> </a:t>
            </a:r>
            <a:r>
              <a:rPr lang="fa-IR" b="1" dirty="0">
                <a:solidFill>
                  <a:srgbClr val="FF0000"/>
                </a:solidFill>
              </a:rPr>
              <a:t>وحذيفة بن اليمان وأبو هريرة </a:t>
            </a:r>
            <a:r>
              <a:rPr lang="fa-IR" b="1" dirty="0"/>
              <a:t>وغيرهما من الصحابة كانوا يحدثون الناس بأضعاف ذلك </a:t>
            </a:r>
            <a:r>
              <a:rPr lang="fa-IR" b="1" dirty="0">
                <a:solidFill>
                  <a:srgbClr val="FF0000"/>
                </a:solidFill>
              </a:rPr>
              <a:t>وأبو هريرة </a:t>
            </a:r>
            <a:r>
              <a:rPr lang="fa-IR" b="1" dirty="0"/>
              <a:t>يسنده إلى النبي صلى الله عليه وسلم وحذيفة تارة يسنده وتارة لا يسنده وإن كان في حكم </a:t>
            </a:r>
            <a:r>
              <a:rPr lang="fa-IR" b="1" dirty="0" smtClean="0"/>
              <a:t>المسند ... </a:t>
            </a:r>
            <a:r>
              <a:rPr lang="fa-IR" b="1" dirty="0" smtClean="0">
                <a:solidFill>
                  <a:srgbClr val="FF0000"/>
                </a:solidFill>
              </a:rPr>
              <a:t>وعمر</a:t>
            </a:r>
            <a:r>
              <a:rPr lang="fa-IR" b="1" dirty="0" smtClean="0"/>
              <a:t> </a:t>
            </a:r>
            <a:r>
              <a:rPr lang="fa-IR" b="1" dirty="0"/>
              <a:t>رضي الله عنه قد أخبر بأنواع من ذلك.</a:t>
            </a:r>
            <a:endParaRPr lang="en-US" dirty="0"/>
          </a:p>
          <a:p>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pPr algn="r"/>
            <a:r>
              <a:rPr lang="fa-IR" sz="4000" b="1" dirty="0" smtClean="0"/>
              <a:t>پيروان ابوبكر و عمر و ديگر صحابه علم داشتند</a:t>
            </a:r>
            <a:endParaRPr lang="en-US" sz="4000" b="1" dirty="0"/>
          </a:p>
        </p:txBody>
      </p:sp>
      <p:sp>
        <p:nvSpPr>
          <p:cNvPr id="7" name="Rectangle 6"/>
          <p:cNvSpPr/>
          <p:nvPr/>
        </p:nvSpPr>
        <p:spPr>
          <a:xfrm>
            <a:off x="323528" y="5589240"/>
            <a:ext cx="541847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منهاج السنّة، جلد 8، ص 135 ، نشر : مؤسسة قرطبة</a:t>
            </a:r>
            <a:endParaRPr lang="en-US" sz="2800" dirty="0"/>
          </a:p>
        </p:txBody>
      </p:sp>
      <p:sp>
        <p:nvSpPr>
          <p:cNvPr id="5" name="Right Arrow 4">
            <a:hlinkClick r:id="rId3" action="ppaction://hlinksldjump"/>
          </p:cNvPr>
          <p:cNvSpPr/>
          <p:nvPr/>
        </p:nvSpPr>
        <p:spPr>
          <a:xfrm>
            <a:off x="5393" y="-44910"/>
            <a:ext cx="894599" cy="4387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1628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75656" y="1988840"/>
            <a:ext cx="6048672" cy="4144419"/>
          </a:xfrm>
          <a:prstGeom prst="rect">
            <a:avLst/>
          </a:prstGeom>
          <a:solidFill>
            <a:srgbClr val="FFFFFF">
              <a:shade val="85000"/>
            </a:srgbClr>
          </a:solidFill>
          <a:ln w="190500" cap="sq">
            <a:solidFill>
              <a:schemeClr val="accent3">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6961980"/>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5978754"/>
            <a:ext cx="787071" cy="787071"/>
          </a:xfrm>
          <a:prstGeom prst="rect">
            <a:avLst/>
          </a:prstGeom>
        </p:spPr>
      </p:pic>
      <p:sp>
        <p:nvSpPr>
          <p:cNvPr id="45" name="AutoShape 28">
            <a:hlinkClick r:id="rId5" action="ppaction://hlinksldjump"/>
          </p:cNvPr>
          <p:cNvSpPr>
            <a:spLocks noChangeArrowheads="1"/>
          </p:cNvSpPr>
          <p:nvPr/>
        </p:nvSpPr>
        <p:spPr bwMode="gray">
          <a:xfrm rot="10800000" flipV="1">
            <a:off x="251520" y="292733"/>
            <a:ext cx="6353421"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زير سؤال بردن حديث «فاطمة بضعة مني»</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6" name="AutoShape 28">
            <a:hlinkClick r:id="rId6" action="ppaction://hlinksldjump"/>
          </p:cNvPr>
          <p:cNvSpPr>
            <a:spLocks noChangeArrowheads="1"/>
          </p:cNvSpPr>
          <p:nvPr/>
        </p:nvSpPr>
        <p:spPr bwMode="gray">
          <a:xfrm rot="10800000" flipV="1">
            <a:off x="395536" y="1072140"/>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انكار و توجيه هجوم به بيت فاطمه (س) </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7" name="AutoShape 28">
            <a:hlinkClick r:id="rId7" action="ppaction://hlinksldjump"/>
          </p:cNvPr>
          <p:cNvSpPr>
            <a:spLocks noChangeArrowheads="1"/>
          </p:cNvSpPr>
          <p:nvPr/>
        </p:nvSpPr>
        <p:spPr bwMode="gray">
          <a:xfrm rot="10800000" flipV="1">
            <a:off x="179512" y="1864228"/>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شهادت حضرت زهرا (س) حقيقت يا افسانه</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8" name="AutoShape 28">
            <a:hlinkClick r:id="rId8" action="ppaction://hlinksldjump"/>
          </p:cNvPr>
          <p:cNvSpPr>
            <a:spLocks noChangeArrowheads="1"/>
          </p:cNvSpPr>
          <p:nvPr/>
        </p:nvSpPr>
        <p:spPr bwMode="gray">
          <a:xfrm rot="10800000" flipV="1">
            <a:off x="92307" y="2708920"/>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چرا </a:t>
            </a:r>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فاطمه </a:t>
            </a:r>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(س)  پشت در رفت ؟</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49" name="AutoShape 28">
            <a:hlinkClick r:id="rId9" action="ppaction://hlinksldjump"/>
          </p:cNvPr>
          <p:cNvSpPr>
            <a:spLocks noChangeArrowheads="1"/>
          </p:cNvSpPr>
          <p:nvPr/>
        </p:nvSpPr>
        <p:spPr bwMode="gray">
          <a:xfrm rot="10800000" flipV="1">
            <a:off x="107505" y="3520412"/>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dirty="0"/>
              <a:t> </a:t>
            </a:r>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خانه هاي مدينه دَرِ ورودي نداشت؟</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50" name="AutoShape 28">
            <a:hlinkClick r:id="rId10" action="ppaction://hlinkpres?slideindex=1&amp;slidetitle="/>
          </p:cNvPr>
          <p:cNvSpPr>
            <a:spLocks noChangeArrowheads="1"/>
          </p:cNvSpPr>
          <p:nvPr/>
        </p:nvSpPr>
        <p:spPr bwMode="gray">
          <a:xfrm rot="10800000" flipV="1">
            <a:off x="308031" y="4293096"/>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چرا علي (ع) از همسرش دفاع نكرد</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51" name="AutoShape 28">
            <a:hlinkClick r:id="rId11" action="ppaction://hlinksldjump"/>
          </p:cNvPr>
          <p:cNvSpPr>
            <a:spLocks noChangeArrowheads="1"/>
          </p:cNvSpPr>
          <p:nvPr/>
        </p:nvSpPr>
        <p:spPr bwMode="gray">
          <a:xfrm rot="10800000" flipV="1">
            <a:off x="492515" y="5085184"/>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كلمه شهادت </a:t>
            </a:r>
            <a:r>
              <a:rPr lang="fa-IR" sz="28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بدعت!‌تقويم‌</a:t>
            </a:r>
            <a:r>
              <a:rPr lang="fa-IR" sz="28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ها </a:t>
            </a:r>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وفات مي نوشتند</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8" name="AutoShape 5"/>
          <p:cNvSpPr>
            <a:spLocks noChangeArrowheads="1"/>
          </p:cNvSpPr>
          <p:nvPr/>
        </p:nvSpPr>
        <p:spPr bwMode="gray">
          <a:xfrm rot="5400000" flipV="1">
            <a:off x="6342970" y="560147"/>
            <a:ext cx="5664787" cy="5353822"/>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29" name="AutoShape 13"/>
          <p:cNvSpPr>
            <a:spLocks noChangeArrowheads="1"/>
          </p:cNvSpPr>
          <p:nvPr/>
        </p:nvSpPr>
        <p:spPr bwMode="ltGray">
          <a:xfrm rot="5400000" flipV="1">
            <a:off x="6460522" y="1011779"/>
            <a:ext cx="4915268" cy="4551996"/>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0" name="Text Box 42"/>
          <p:cNvSpPr txBox="1">
            <a:spLocks noChangeArrowheads="1"/>
          </p:cNvSpPr>
          <p:nvPr/>
        </p:nvSpPr>
        <p:spPr bwMode="auto">
          <a:xfrm rot="10800000" flipV="1">
            <a:off x="6602264" y="2119348"/>
            <a:ext cx="2270424" cy="237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3600" b="1" dirty="0" smtClean="0">
                <a:solidFill>
                  <a:srgbClr val="7030A0"/>
                </a:solidFill>
                <a:effectLst>
                  <a:outerShdw blurRad="38100" dist="38100" dir="2700000" algn="tl">
                    <a:srgbClr val="000000"/>
                  </a:outerShdw>
                </a:effectLst>
                <a:cs typeface="Sultan bold" pitchFamily="2" charset="-78"/>
              </a:rPr>
              <a:t>شبهات وهابيت پيرامون حضرت زهرا (س) </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31" name="Oval 37"/>
          <p:cNvSpPr>
            <a:spLocks noChangeArrowheads="1"/>
          </p:cNvSpPr>
          <p:nvPr/>
        </p:nvSpPr>
        <p:spPr bwMode="gray">
          <a:xfrm rot="10800000" flipV="1">
            <a:off x="6012160" y="1837936"/>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2" name="Oval 39"/>
          <p:cNvSpPr>
            <a:spLocks noChangeArrowheads="1"/>
          </p:cNvSpPr>
          <p:nvPr/>
        </p:nvSpPr>
        <p:spPr bwMode="gray">
          <a:xfrm rot="10800000" flipV="1">
            <a:off x="6078439" y="1909944"/>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33" name="Oval 37"/>
          <p:cNvSpPr>
            <a:spLocks noChangeArrowheads="1"/>
          </p:cNvSpPr>
          <p:nvPr/>
        </p:nvSpPr>
        <p:spPr bwMode="gray">
          <a:xfrm rot="10800000" flipV="1">
            <a:off x="5940152" y="270203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4" name="Oval 39"/>
          <p:cNvSpPr>
            <a:spLocks noChangeArrowheads="1"/>
          </p:cNvSpPr>
          <p:nvPr/>
        </p:nvSpPr>
        <p:spPr bwMode="gray">
          <a:xfrm rot="10800000" flipV="1">
            <a:off x="6006431" y="2774040"/>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4</a:t>
            </a:r>
            <a:endParaRPr lang="en-US" dirty="0"/>
          </a:p>
        </p:txBody>
      </p:sp>
      <p:sp>
        <p:nvSpPr>
          <p:cNvPr id="35" name="Oval 37"/>
          <p:cNvSpPr>
            <a:spLocks noChangeArrowheads="1"/>
          </p:cNvSpPr>
          <p:nvPr/>
        </p:nvSpPr>
        <p:spPr bwMode="gray">
          <a:xfrm rot="10800000" flipV="1">
            <a:off x="5940153" y="3494120"/>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6" name="Oval 39"/>
          <p:cNvSpPr>
            <a:spLocks noChangeArrowheads="1"/>
          </p:cNvSpPr>
          <p:nvPr/>
        </p:nvSpPr>
        <p:spPr bwMode="gray">
          <a:xfrm rot="10800000" flipV="1">
            <a:off x="6006432" y="3566128"/>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5</a:t>
            </a:r>
            <a:endParaRPr lang="en-US" dirty="0"/>
          </a:p>
        </p:txBody>
      </p:sp>
      <p:sp>
        <p:nvSpPr>
          <p:cNvPr id="37" name="Oval 37"/>
          <p:cNvSpPr>
            <a:spLocks noChangeArrowheads="1"/>
          </p:cNvSpPr>
          <p:nvPr/>
        </p:nvSpPr>
        <p:spPr bwMode="gray">
          <a:xfrm rot="10800000" flipV="1">
            <a:off x="6156177" y="428620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38" name="Oval 39"/>
          <p:cNvSpPr>
            <a:spLocks noChangeArrowheads="1"/>
          </p:cNvSpPr>
          <p:nvPr/>
        </p:nvSpPr>
        <p:spPr bwMode="gray">
          <a:xfrm rot="10800000" flipV="1">
            <a:off x="6222456" y="4358215"/>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6</a:t>
            </a:r>
            <a:endParaRPr lang="en-US" dirty="0"/>
          </a:p>
        </p:txBody>
      </p:sp>
      <p:sp>
        <p:nvSpPr>
          <p:cNvPr id="39" name="Oval 37"/>
          <p:cNvSpPr>
            <a:spLocks noChangeArrowheads="1"/>
          </p:cNvSpPr>
          <p:nvPr/>
        </p:nvSpPr>
        <p:spPr bwMode="gray">
          <a:xfrm rot="10800000" flipV="1">
            <a:off x="6342098" y="5084489"/>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0" name="Oval 39"/>
          <p:cNvSpPr>
            <a:spLocks noChangeArrowheads="1"/>
          </p:cNvSpPr>
          <p:nvPr/>
        </p:nvSpPr>
        <p:spPr bwMode="gray">
          <a:xfrm rot="10800000" flipV="1">
            <a:off x="6408377" y="5156497"/>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7</a:t>
            </a:r>
            <a:endParaRPr lang="en-US" dirty="0"/>
          </a:p>
        </p:txBody>
      </p:sp>
      <p:sp>
        <p:nvSpPr>
          <p:cNvPr id="41" name="Oval 37"/>
          <p:cNvSpPr>
            <a:spLocks noChangeArrowheads="1"/>
          </p:cNvSpPr>
          <p:nvPr/>
        </p:nvSpPr>
        <p:spPr bwMode="gray">
          <a:xfrm rot="10800000" flipV="1">
            <a:off x="6228184" y="105204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2" name="Oval 39"/>
          <p:cNvSpPr>
            <a:spLocks noChangeArrowheads="1"/>
          </p:cNvSpPr>
          <p:nvPr/>
        </p:nvSpPr>
        <p:spPr bwMode="gray">
          <a:xfrm rot="10800000" flipV="1">
            <a:off x="6294463" y="1124050"/>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43" name="Oval 37"/>
          <p:cNvSpPr>
            <a:spLocks noChangeArrowheads="1"/>
          </p:cNvSpPr>
          <p:nvPr/>
        </p:nvSpPr>
        <p:spPr bwMode="gray">
          <a:xfrm rot="10800000" flipV="1">
            <a:off x="6731878" y="31628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4" name="Oval 39"/>
          <p:cNvSpPr>
            <a:spLocks noChangeArrowheads="1"/>
          </p:cNvSpPr>
          <p:nvPr/>
        </p:nvSpPr>
        <p:spPr bwMode="gray">
          <a:xfrm rot="10800000" flipV="1">
            <a:off x="6798157" y="388290"/>
            <a:ext cx="467881"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t>1</a:t>
            </a:r>
            <a:endParaRPr lang="en-US" dirty="0"/>
          </a:p>
        </p:txBody>
      </p:sp>
    </p:spTree>
    <p:extLst>
      <p:ext uri="{BB962C8B-B14F-4D97-AF65-F5344CB8AC3E}">
        <p14:creationId xmlns:p14="http://schemas.microsoft.com/office/powerpoint/2010/main" val="3737829048"/>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a:hlinkClick r:id="rId3" action="ppaction://hlinksldjump"/>
          </p:cNvPr>
          <p:cNvGraphicFramePr/>
          <p:nvPr>
            <p:extLst>
              <p:ext uri="{D42A27DB-BD31-4B8C-83A1-F6EECF244321}">
                <p14:modId xmlns:p14="http://schemas.microsoft.com/office/powerpoint/2010/main" val="3838969024"/>
              </p:ext>
            </p:extLst>
          </p:nvPr>
        </p:nvGraphicFramePr>
        <p:xfrm>
          <a:off x="324172" y="302579"/>
          <a:ext cx="8496300" cy="6337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ight Arrow 3">
            <a:hlinkClick r:id="rId9" action="ppaction://hlinksldjump"/>
          </p:cNvPr>
          <p:cNvSpPr/>
          <p:nvPr/>
        </p:nvSpPr>
        <p:spPr>
          <a:xfrm>
            <a:off x="107504" y="116632"/>
            <a:ext cx="978408" cy="40052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889609"/>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a:xfrm>
            <a:off x="8892" y="954191"/>
            <a:ext cx="9133795" cy="588572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lnSpc>
                <a:spcPct val="90000"/>
              </a:lnSpc>
            </a:pPr>
            <a:r>
              <a:rPr lang="fa-IR" sz="3200" dirty="0"/>
              <a:t>روى البخاري عن عائشة عن فاطمة (س) قالت: قال لي رسول اللّه (ص): </a:t>
            </a:r>
            <a:r>
              <a:rPr lang="fa-IR" sz="3200" b="1" dirty="0"/>
              <a:t>أَمَا تَرْضَيْنَ أَنْ تَكُونِي سَيِّدَةَ نِسَاءِ أَهْلِ الْجَنَّةِ  أَوْ نِسَاءِ </a:t>
            </a:r>
            <a:r>
              <a:rPr lang="fa-IR" sz="3200" b="1" dirty="0" smtClean="0"/>
              <a:t>الْمُؤمِنِينَ.</a:t>
            </a:r>
            <a:r>
              <a:rPr lang="fa-IR" sz="3200" dirty="0" smtClean="0"/>
              <a:t> </a:t>
            </a:r>
          </a:p>
          <a:p>
            <a:pPr algn="justLow" rtl="1">
              <a:lnSpc>
                <a:spcPct val="90000"/>
              </a:lnSpc>
            </a:pPr>
            <a:endParaRPr lang="fa-IR" sz="3200" dirty="0" smtClean="0"/>
          </a:p>
          <a:p>
            <a:pPr algn="justLow" rtl="1">
              <a:lnSpc>
                <a:spcPct val="90000"/>
              </a:lnSpc>
            </a:pPr>
            <a:r>
              <a:rPr lang="fa-IR" sz="3200" dirty="0"/>
              <a:t>روى الحاكم المتوفى 405</a:t>
            </a:r>
            <a:r>
              <a:rPr lang="fa-IR" sz="3200" b="1" dirty="0"/>
              <a:t>،</a:t>
            </a:r>
            <a:r>
              <a:rPr lang="fa-IR" sz="3200" dirty="0"/>
              <a:t> عن عائشة أنّ النبي  (ص) قال وهو في مرضه الذي توفي فيه: </a:t>
            </a:r>
            <a:r>
              <a:rPr lang="fa-IR" sz="3200" b="1" dirty="0"/>
              <a:t>«يا فاطمة ألاّ ترضين أن تكوني سيدّة نساء العالمين وسيّدة نساء هذه الأمّة وسيّدة نساء المؤمنين»</a:t>
            </a:r>
            <a:r>
              <a:rPr lang="fa-IR" sz="3200" dirty="0"/>
              <a:t>. هذا اسناد صحيح ولم يخرجا هكذا</a:t>
            </a:r>
            <a:r>
              <a:rPr lang="fa-IR" sz="3200" dirty="0" smtClean="0"/>
              <a:t>.</a:t>
            </a:r>
          </a:p>
          <a:p>
            <a:pPr algn="justLow" rtl="1">
              <a:lnSpc>
                <a:spcPct val="90000"/>
              </a:lnSpc>
            </a:pPr>
            <a:r>
              <a:rPr lang="fa-IR" sz="3200" dirty="0" smtClean="0"/>
              <a:t>روى </a:t>
            </a:r>
            <a:r>
              <a:rPr lang="fa-IR" sz="3200" dirty="0"/>
              <a:t>ابن عبد البر المتوفى المتوفى 463، بإسناده عن عمران بن حصين عن رسول اللّه (ص) قال لفاطمة: </a:t>
            </a:r>
            <a:r>
              <a:rPr lang="fa-IR" sz="3200" b="1" dirty="0"/>
              <a:t>«أما ترضين أنّك سيّدة نساء العالمين، قالت يا أبت فأين مريم بنت عمران؟ قال:  تلك سيدة نساء عالمها وأنت سيّدة نساء عالمك أما واللّه لقد زوّجتك سيّدا في الدنيا والآخرة. </a:t>
            </a:r>
            <a:endParaRPr lang="fa-IR" sz="3100" dirty="0" smtClean="0"/>
          </a:p>
        </p:txBody>
      </p:sp>
      <p:sp>
        <p:nvSpPr>
          <p:cNvPr id="14" name="Rectangle 13"/>
          <p:cNvSpPr/>
          <p:nvPr/>
        </p:nvSpPr>
        <p:spPr>
          <a:xfrm>
            <a:off x="251520" y="1912051"/>
            <a:ext cx="4425141" cy="485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صحيح البخاري ج 4، ص 183، ح 3624</a:t>
            </a:r>
            <a:endParaRPr lang="en-US" sz="2800" b="1" dirty="0"/>
          </a:p>
        </p:txBody>
      </p:sp>
      <p:sp>
        <p:nvSpPr>
          <p:cNvPr id="15" name="Rectangle 14"/>
          <p:cNvSpPr/>
          <p:nvPr/>
        </p:nvSpPr>
        <p:spPr>
          <a:xfrm>
            <a:off x="244322" y="3860682"/>
            <a:ext cx="2959526" cy="432414"/>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Low" rtl="1"/>
            <a:r>
              <a:rPr lang="fa-IR" sz="2800" dirty="0"/>
              <a:t>المستدرك: ج 3، ص 156</a:t>
            </a:r>
          </a:p>
        </p:txBody>
      </p:sp>
      <p:sp>
        <p:nvSpPr>
          <p:cNvPr id="9" name="Title 6"/>
          <p:cNvSpPr>
            <a:spLocks noGrp="1"/>
          </p:cNvSpPr>
          <p:nvPr>
            <p:ph type="title"/>
          </p:nvPr>
        </p:nvSpPr>
        <p:spPr>
          <a:xfrm>
            <a:off x="-12995" y="-27384"/>
            <a:ext cx="9181506" cy="986608"/>
          </a:xfrm>
        </p:spPr>
        <p:style>
          <a:lnRef idx="0">
            <a:schemeClr val="accent4"/>
          </a:lnRef>
          <a:fillRef idx="3">
            <a:schemeClr val="accent4"/>
          </a:fillRef>
          <a:effectRef idx="3">
            <a:schemeClr val="accent4"/>
          </a:effectRef>
          <a:fontRef idx="minor">
            <a:schemeClr val="lt1"/>
          </a:fontRef>
        </p:style>
        <p:txBody>
          <a:bodyPr>
            <a:noAutofit/>
          </a:bodyPr>
          <a:lstStyle/>
          <a:p>
            <a:r>
              <a:rPr lang="fa-IR" dirty="0" smtClean="0"/>
              <a:t>فاطمه زهرا  (س) سرور زنان عالم</a:t>
            </a:r>
            <a:endParaRPr lang="fa-IR" dirty="0"/>
          </a:p>
        </p:txBody>
      </p:sp>
      <p:sp>
        <p:nvSpPr>
          <p:cNvPr id="7" name="Rectangle 6"/>
          <p:cNvSpPr/>
          <p:nvPr/>
        </p:nvSpPr>
        <p:spPr>
          <a:xfrm>
            <a:off x="116448" y="6242467"/>
            <a:ext cx="8474741" cy="51291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Low" rtl="1"/>
            <a:r>
              <a:rPr lang="fa-IR" sz="2800" dirty="0"/>
              <a:t>الاستيعاب </a:t>
            </a:r>
            <a:r>
              <a:rPr lang="fa-IR" sz="2800" dirty="0" smtClean="0"/>
              <a:t>ج4ص1895</a:t>
            </a:r>
            <a:r>
              <a:rPr lang="fa-IR" sz="2800" dirty="0"/>
              <a:t>، </a:t>
            </a:r>
            <a:r>
              <a:rPr lang="fa-IR" sz="2800" dirty="0" smtClean="0"/>
              <a:t>سيرأعلام النبلاءج2ص 126، </a:t>
            </a:r>
            <a:r>
              <a:rPr lang="fa-IR" sz="2800" dirty="0"/>
              <a:t>الإصابة، ج </a:t>
            </a:r>
            <a:r>
              <a:rPr lang="fa-IR" sz="2800" dirty="0" smtClean="0"/>
              <a:t>8 </a:t>
            </a:r>
            <a:r>
              <a:rPr lang="fa-IR" sz="2800" dirty="0"/>
              <a:t>ص 102</a:t>
            </a:r>
          </a:p>
        </p:txBody>
      </p:sp>
    </p:spTree>
    <p:extLst>
      <p:ext uri="{BB962C8B-B14F-4D97-AF65-F5344CB8AC3E}">
        <p14:creationId xmlns:p14="http://schemas.microsoft.com/office/powerpoint/2010/main" val="32391255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a:xfrm>
            <a:off x="-6874" y="951232"/>
            <a:ext cx="9133795" cy="588572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dirty="0" smtClean="0"/>
              <a:t>قال </a:t>
            </a:r>
            <a:r>
              <a:rPr lang="fa-IR" sz="3200" dirty="0"/>
              <a:t>ابن الصباغ وروي عن مجاهد  قال : </a:t>
            </a:r>
            <a:r>
              <a:rPr lang="fa-IR" sz="3200" b="1" dirty="0"/>
              <a:t>خرج النبي ( صلى الله عليه وآله ) وهو آخذ بيد فاطمة فقال : من عرف هذه فقد عرفها ، ومن لم يعرفها فهي فاطمة بنت محمد ، وهي بضعة مني ، وهي قلبي وروحي التي  بين جنبي ، فمن آذاها فقد آذاني ، ومن آذاني فقد آذى الله</a:t>
            </a:r>
            <a:r>
              <a:rPr lang="fa-IR" sz="3200" b="1" dirty="0" smtClean="0"/>
              <a:t>.</a:t>
            </a:r>
          </a:p>
          <a:p>
            <a:pPr algn="justLow" rtl="1"/>
            <a:endParaRPr lang="fa-IR" sz="3200" b="1" dirty="0"/>
          </a:p>
          <a:p>
            <a:pPr algn="justLow" rtl="1"/>
            <a:r>
              <a:rPr lang="fa-IR" sz="3200" dirty="0"/>
              <a:t>وروى </a:t>
            </a:r>
            <a:r>
              <a:rPr lang="fa-IR" sz="3200" dirty="0" smtClean="0"/>
              <a:t>الجويني </a:t>
            </a:r>
            <a:r>
              <a:rPr lang="fa-IR" sz="3200" dirty="0"/>
              <a:t>بإسناده عن سعيد ابن جبير ، عن ابن عباس ، عن النبي الأكرم </a:t>
            </a:r>
            <a:r>
              <a:rPr lang="fa-IR" sz="3200" dirty="0" smtClean="0"/>
              <a:t>(ص)  :" </a:t>
            </a:r>
            <a:r>
              <a:rPr lang="fa-IR" sz="3200" b="1" dirty="0"/>
              <a:t>وأما ابنتي فاطمة فإنها سيدة نساء العالمين من الأولين والآخرين ، وهي بضعة مني ، وهي نور عيني ، وهي ثمرة فؤادي ، وهي روحي التي بين </a:t>
            </a:r>
            <a:r>
              <a:rPr lang="fa-IR" sz="3200" b="1" dirty="0" smtClean="0"/>
              <a:t>جنبي... .</a:t>
            </a:r>
            <a:endParaRPr lang="en-US" sz="3200" dirty="0"/>
          </a:p>
          <a:p>
            <a:pPr algn="justLow" rtl="1"/>
            <a:endParaRPr lang="en-US" sz="3200" dirty="0"/>
          </a:p>
          <a:p>
            <a:pPr algn="justLow" rtl="1"/>
            <a:endParaRPr lang="fa-IR" sz="3200" b="1" dirty="0" smtClean="0">
              <a:solidFill>
                <a:srgbClr val="FF0000"/>
              </a:solidFill>
              <a:latin typeface="Arial" pitchFamily="34" charset="0"/>
              <a:cs typeface="Arial" pitchFamily="34" charset="0"/>
            </a:endParaRPr>
          </a:p>
          <a:p>
            <a:pPr algn="justLow" rtl="1"/>
            <a:endParaRPr lang="fa-IR" sz="3200" b="1" dirty="0">
              <a:solidFill>
                <a:srgbClr val="FF0000"/>
              </a:solidFill>
              <a:latin typeface="Arial" pitchFamily="34" charset="0"/>
              <a:cs typeface="Arial" pitchFamily="34" charset="0"/>
            </a:endParaRPr>
          </a:p>
        </p:txBody>
      </p:sp>
      <p:sp>
        <p:nvSpPr>
          <p:cNvPr id="14" name="Rectangle 13"/>
          <p:cNvSpPr/>
          <p:nvPr/>
        </p:nvSpPr>
        <p:spPr>
          <a:xfrm>
            <a:off x="298201" y="2996952"/>
            <a:ext cx="4870244"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الفصول المهمة في معرفة الأئمة ج 1 ص 664</a:t>
            </a:r>
            <a:endParaRPr lang="en-US" sz="2800" b="1" dirty="0">
              <a:solidFill>
                <a:srgbClr val="FF0000"/>
              </a:solidFill>
              <a:latin typeface="Arial" pitchFamily="34" charset="0"/>
              <a:cs typeface="Arial" pitchFamily="34" charset="0"/>
            </a:endParaRPr>
          </a:p>
        </p:txBody>
      </p:sp>
      <p:sp>
        <p:nvSpPr>
          <p:cNvPr id="15" name="Rectangle 14"/>
          <p:cNvSpPr/>
          <p:nvPr/>
        </p:nvSpPr>
        <p:spPr>
          <a:xfrm>
            <a:off x="323528" y="5373216"/>
            <a:ext cx="2959465"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فرائد السمطين ج 2 ص 34</a:t>
            </a:r>
            <a:endParaRPr lang="en-US" sz="2800" b="1" dirty="0"/>
          </a:p>
        </p:txBody>
      </p:sp>
      <p:sp>
        <p:nvSpPr>
          <p:cNvPr id="8" name="Title 6"/>
          <p:cNvSpPr>
            <a:spLocks noGrp="1"/>
          </p:cNvSpPr>
          <p:nvPr>
            <p:ph type="title"/>
          </p:nvPr>
        </p:nvSpPr>
        <p:spPr>
          <a:xfrm>
            <a:off x="32458" y="-27384"/>
            <a:ext cx="9090600" cy="986608"/>
          </a:xfrm>
        </p:spPr>
        <p:style>
          <a:lnRef idx="0">
            <a:schemeClr val="accent4"/>
          </a:lnRef>
          <a:fillRef idx="3">
            <a:schemeClr val="accent4"/>
          </a:fillRef>
          <a:effectRef idx="3">
            <a:schemeClr val="accent4"/>
          </a:effectRef>
          <a:fontRef idx="minor">
            <a:schemeClr val="lt1"/>
          </a:fontRef>
        </p:style>
        <p:txBody>
          <a:bodyPr>
            <a:noAutofit/>
          </a:bodyPr>
          <a:lstStyle/>
          <a:p>
            <a:r>
              <a:rPr lang="fa-IR" dirty="0" smtClean="0"/>
              <a:t>فاطمه  (س) روح </a:t>
            </a:r>
            <a:r>
              <a:rPr lang="fa-IR" dirty="0"/>
              <a:t>و جان </a:t>
            </a:r>
            <a:r>
              <a:rPr lang="fa-IR" dirty="0" smtClean="0"/>
              <a:t>پيامبر (ص) </a:t>
            </a:r>
            <a:endParaRPr lang="fa-IR" dirty="0"/>
          </a:p>
        </p:txBody>
      </p:sp>
      <p:sp>
        <p:nvSpPr>
          <p:cNvPr id="2" name="Right Arrow 1">
            <a:hlinkClick r:id="rId3" action="ppaction://hlinksldjump"/>
          </p:cNvPr>
          <p:cNvSpPr/>
          <p:nvPr/>
        </p:nvSpPr>
        <p:spPr>
          <a:xfrm>
            <a:off x="35496" y="-5355"/>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390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a:xfrm>
            <a:off x="-6874" y="954191"/>
            <a:ext cx="9133795" cy="5885722"/>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100" dirty="0" smtClean="0"/>
              <a:t>قال </a:t>
            </a:r>
            <a:r>
              <a:rPr lang="fa-IR" sz="3100" dirty="0"/>
              <a:t>رسول الله (ص):‌</a:t>
            </a:r>
            <a:r>
              <a:rPr lang="fa-IR" sz="3100" b="1" dirty="0"/>
              <a:t> فاطمة بَضْعَة منّى</a:t>
            </a:r>
            <a:r>
              <a:rPr lang="fa-IR" sz="3100" dirty="0"/>
              <a:t>. </a:t>
            </a:r>
            <a:endParaRPr lang="fa-IR" sz="3100" dirty="0" smtClean="0"/>
          </a:p>
          <a:p>
            <a:pPr algn="justLow" rtl="1">
              <a:lnSpc>
                <a:spcPct val="120000"/>
              </a:lnSpc>
            </a:pPr>
            <a:endParaRPr lang="fa-IR" sz="3100" dirty="0" smtClean="0"/>
          </a:p>
          <a:p>
            <a:pPr algn="justLow" rtl="1">
              <a:lnSpc>
                <a:spcPct val="120000"/>
              </a:lnSpc>
            </a:pPr>
            <a:r>
              <a:rPr lang="fa-IR" sz="3100" dirty="0"/>
              <a:t>قال الصالحي الشامي: </a:t>
            </a:r>
            <a:r>
              <a:rPr lang="fa-IR" sz="3100" b="1" dirty="0"/>
              <a:t> «فاطمة بضعة مني» وهو يقتضي تفضيل فاطمة على جميع نساء العالم ومنهن خديجة وعائشة رضي الله عنها وبقية بنات النبي (ص) .</a:t>
            </a:r>
            <a:endParaRPr lang="en-US" sz="3100" dirty="0"/>
          </a:p>
          <a:p>
            <a:pPr algn="justLow" rtl="1">
              <a:lnSpc>
                <a:spcPct val="120000"/>
              </a:lnSpc>
            </a:pPr>
            <a:r>
              <a:rPr lang="fa-IR" sz="3100" dirty="0" smtClean="0"/>
              <a:t>قال </a:t>
            </a:r>
            <a:r>
              <a:rPr lang="fa-IR" sz="3100" dirty="0"/>
              <a:t>الآلوسي ت 1270:  </a:t>
            </a:r>
            <a:r>
              <a:rPr lang="fa-IR" sz="3100" b="1" dirty="0"/>
              <a:t>والذي أميل إليه - أن فاطمة البتول أفضل النساء المتقدمات والمتأخرات من حيث إنها بضعة رسول الله صلى الله عليه وسلم بل ومن حيثيات أخر أيضا ، ... وهذا سائغ على القول بنبوة مريم أيضا إذ البضعية من روح الوجود وسيد كل موجود لا أراها تقابل بشيء ، وأين الثريا من يد المتناول</a:t>
            </a:r>
            <a:r>
              <a:rPr lang="fa-IR" sz="3100" b="1" dirty="0" smtClean="0"/>
              <a:t>.</a:t>
            </a:r>
          </a:p>
          <a:p>
            <a:pPr algn="justLow" rtl="1"/>
            <a:endParaRPr lang="fa-IR" sz="3100" dirty="0" smtClean="0"/>
          </a:p>
        </p:txBody>
      </p:sp>
      <p:sp>
        <p:nvSpPr>
          <p:cNvPr id="14" name="Rectangle 13"/>
          <p:cNvSpPr/>
          <p:nvPr/>
        </p:nvSpPr>
        <p:spPr>
          <a:xfrm>
            <a:off x="179512" y="1609636"/>
            <a:ext cx="411899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صحيح البخارى ج 4 ص210 ح 3714 </a:t>
            </a:r>
            <a:endParaRPr lang="en-US" sz="2800" b="1" dirty="0"/>
          </a:p>
        </p:txBody>
      </p:sp>
      <p:sp>
        <p:nvSpPr>
          <p:cNvPr id="16" name="Rectangle 15"/>
          <p:cNvSpPr/>
          <p:nvPr/>
        </p:nvSpPr>
        <p:spPr>
          <a:xfrm>
            <a:off x="179512" y="3429000"/>
            <a:ext cx="379462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سبل الهدى والرشاد ج 10 ص 327</a:t>
            </a:r>
            <a:endParaRPr lang="en-US" sz="2800" dirty="0"/>
          </a:p>
        </p:txBody>
      </p:sp>
      <p:sp>
        <p:nvSpPr>
          <p:cNvPr id="9" name="Title 6"/>
          <p:cNvSpPr>
            <a:spLocks noGrp="1"/>
          </p:cNvSpPr>
          <p:nvPr>
            <p:ph type="title"/>
          </p:nvPr>
        </p:nvSpPr>
        <p:spPr>
          <a:xfrm>
            <a:off x="-12995" y="-27384"/>
            <a:ext cx="9181506" cy="986608"/>
          </a:xfrm>
        </p:spPr>
        <p:style>
          <a:lnRef idx="0">
            <a:schemeClr val="accent4"/>
          </a:lnRef>
          <a:fillRef idx="3">
            <a:schemeClr val="accent4"/>
          </a:fillRef>
          <a:effectRef idx="3">
            <a:schemeClr val="accent4"/>
          </a:effectRef>
          <a:fontRef idx="minor">
            <a:schemeClr val="lt1"/>
          </a:fontRef>
        </p:style>
        <p:txBody>
          <a:bodyPr>
            <a:noAutofit/>
          </a:bodyPr>
          <a:lstStyle/>
          <a:p>
            <a:r>
              <a:rPr lang="fa-IR" dirty="0" smtClean="0"/>
              <a:t>فاطمه زهرا  (س) پاره </a:t>
            </a:r>
            <a:r>
              <a:rPr lang="fa-IR" dirty="0"/>
              <a:t>تن </a:t>
            </a:r>
            <a:r>
              <a:rPr lang="fa-IR" dirty="0" smtClean="0"/>
              <a:t>پيامبر (ص) </a:t>
            </a:r>
            <a:endParaRPr lang="fa-IR" dirty="0"/>
          </a:p>
        </p:txBody>
      </p:sp>
      <p:sp>
        <p:nvSpPr>
          <p:cNvPr id="7" name="Rectangle 6"/>
          <p:cNvSpPr/>
          <p:nvPr/>
        </p:nvSpPr>
        <p:spPr>
          <a:xfrm>
            <a:off x="331912" y="6237312"/>
            <a:ext cx="292259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روح المعاني ج 3 ص 155</a:t>
            </a:r>
            <a:endParaRPr lang="en-US" sz="2800" dirty="0"/>
          </a:p>
        </p:txBody>
      </p:sp>
    </p:spTree>
    <p:extLst>
      <p:ext uri="{BB962C8B-B14F-4D97-AF65-F5344CB8AC3E}">
        <p14:creationId xmlns:p14="http://schemas.microsoft.com/office/powerpoint/2010/main" val="12495996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a:xfrm>
            <a:off x="8892" y="954191"/>
            <a:ext cx="9133795" cy="5885722"/>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t>ثم قال:‌ ومن هنا يعلم أفضليتها على عائشة رضي الله تعالى عنها الذاهب إلى خلافها الكثير محتجين بقوله صلى الله تعالى عليه وسلم : خذوا ثلثي دينكم عن الحميراء وقوله عليه الصلاة السلام : فضل عائشة على النساء كفضل الثريد على الطعام وبأن عائشة يوم القيامة في الجنة مع زوجها رسول الله صلى الله تعالى عليه وسلم وفاطمة يومئذ مع زوجها علي كرم الله وجهه وفرق عظيم بين مقام النبي صلى الله تعالى عليه وسلم ومقام على كرم الله تعالى وجهه </a:t>
            </a:r>
            <a:endParaRPr lang="en-US" sz="3200" dirty="0"/>
          </a:p>
          <a:p>
            <a:pPr algn="justLow"/>
            <a:r>
              <a:rPr lang="fa-IR" sz="3200" b="1" dirty="0"/>
              <a:t>وأنت تعلم ما في هذا الاستدلال وأنه ليس بنص على أفضلية الحميراء على الزهراء وأما أولا فلان قصارى ما في الحديث الأول على تقدير ثبوته إثبات انها عالمه إلى حيث يؤخذ منها ثلثا الدين وهذا لا يدل على نفي العلم المماثل لعلمها عن بضعته عليه الصلاة السلام </a:t>
            </a:r>
            <a:r>
              <a:rPr lang="fa-IR" sz="3200" b="1" dirty="0" smtClean="0"/>
              <a:t>.</a:t>
            </a:r>
          </a:p>
        </p:txBody>
      </p:sp>
      <p:sp>
        <p:nvSpPr>
          <p:cNvPr id="9" name="Title 6"/>
          <p:cNvSpPr>
            <a:spLocks noGrp="1"/>
          </p:cNvSpPr>
          <p:nvPr>
            <p:ph type="title"/>
          </p:nvPr>
        </p:nvSpPr>
        <p:spPr>
          <a:xfrm>
            <a:off x="-12995" y="-27384"/>
            <a:ext cx="9181506" cy="986608"/>
          </a:xfrm>
        </p:spPr>
        <p:style>
          <a:lnRef idx="0">
            <a:schemeClr val="accent4"/>
          </a:lnRef>
          <a:fillRef idx="3">
            <a:schemeClr val="accent4"/>
          </a:fillRef>
          <a:effectRef idx="3">
            <a:schemeClr val="accent4"/>
          </a:effectRef>
          <a:fontRef idx="minor">
            <a:schemeClr val="lt1"/>
          </a:fontRef>
        </p:style>
        <p:txBody>
          <a:bodyPr>
            <a:noAutofit/>
          </a:bodyPr>
          <a:lstStyle/>
          <a:p>
            <a:r>
              <a:rPr lang="fa-IR" dirty="0" smtClean="0"/>
              <a:t>فاطمه زهرا  (س) پاره </a:t>
            </a:r>
            <a:r>
              <a:rPr lang="fa-IR" dirty="0"/>
              <a:t>تن </a:t>
            </a:r>
            <a:r>
              <a:rPr lang="fa-IR" dirty="0" smtClean="0"/>
              <a:t>پيامبر (ص) </a:t>
            </a:r>
            <a:endParaRPr lang="fa-IR" dirty="0"/>
          </a:p>
        </p:txBody>
      </p:sp>
    </p:spTree>
    <p:extLst>
      <p:ext uri="{BB962C8B-B14F-4D97-AF65-F5344CB8AC3E}">
        <p14:creationId xmlns:p14="http://schemas.microsoft.com/office/powerpoint/2010/main" val="21837740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a:xfrm>
            <a:off x="8892" y="954191"/>
            <a:ext cx="9133795" cy="5885722"/>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smtClean="0"/>
              <a:t>ولعلمه </a:t>
            </a:r>
            <a:r>
              <a:rPr lang="fa-IR" sz="3200" b="1" dirty="0"/>
              <a:t>صلى الله تعالى عليه وسلم أنها لا تبقى بعده زمنا معتدا به يمكن أخذ الدين منها فيه لم يقل فيها ذلك ولو علم لربما قال : خذوا كل دينكم عن الزهراء وعدم هذا القول في حق من دل العقل والنقل على علمه لا يدل على مفضوليته وإلا لكانت عائشة افضل من ابيها رضي الله تعالى عنه لأنه لم يرو عنه في الدين إلا قليل لقلة لبثه وكثرة غائلته بعد رسول الله صلى الله تعالى عليه وسلم على أن قوله عليه الصلاة والسلام : إني تركت فيكم الثقلين كتاب الله تعالى </a:t>
            </a:r>
            <a:endParaRPr lang="fa-IR" sz="3100" b="1" dirty="0" smtClean="0"/>
          </a:p>
        </p:txBody>
      </p:sp>
      <p:sp>
        <p:nvSpPr>
          <p:cNvPr id="9" name="Title 6"/>
          <p:cNvSpPr>
            <a:spLocks noGrp="1"/>
          </p:cNvSpPr>
          <p:nvPr>
            <p:ph type="title"/>
          </p:nvPr>
        </p:nvSpPr>
        <p:spPr>
          <a:xfrm>
            <a:off x="-12995" y="-27384"/>
            <a:ext cx="9181506" cy="986608"/>
          </a:xfrm>
        </p:spPr>
        <p:style>
          <a:lnRef idx="0">
            <a:schemeClr val="accent4"/>
          </a:lnRef>
          <a:fillRef idx="3">
            <a:schemeClr val="accent4"/>
          </a:fillRef>
          <a:effectRef idx="3">
            <a:schemeClr val="accent4"/>
          </a:effectRef>
          <a:fontRef idx="minor">
            <a:schemeClr val="lt1"/>
          </a:fontRef>
        </p:style>
        <p:txBody>
          <a:bodyPr>
            <a:noAutofit/>
          </a:bodyPr>
          <a:lstStyle/>
          <a:p>
            <a:r>
              <a:rPr lang="fa-IR" dirty="0" smtClean="0"/>
              <a:t>فاطمه زهرا  (س) پاره </a:t>
            </a:r>
            <a:r>
              <a:rPr lang="fa-IR" dirty="0"/>
              <a:t>تن </a:t>
            </a:r>
            <a:r>
              <a:rPr lang="fa-IR" dirty="0" smtClean="0"/>
              <a:t>پيامبر (ص) </a:t>
            </a:r>
            <a:endParaRPr lang="fa-IR" dirty="0"/>
          </a:p>
        </p:txBody>
      </p:sp>
      <p:sp>
        <p:nvSpPr>
          <p:cNvPr id="7" name="Rectangle 6"/>
          <p:cNvSpPr/>
          <p:nvPr/>
        </p:nvSpPr>
        <p:spPr>
          <a:xfrm>
            <a:off x="497277" y="4653136"/>
            <a:ext cx="365677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روح المعاني ج 3 ص </a:t>
            </a:r>
            <a:r>
              <a:rPr lang="ar-SA" sz="2800" dirty="0" smtClean="0"/>
              <a:t>155</a:t>
            </a:r>
            <a:r>
              <a:rPr lang="fa-IR" sz="2800" dirty="0" smtClean="0"/>
              <a:t> - 156</a:t>
            </a:r>
            <a:endParaRPr lang="en-US" sz="2800" dirty="0"/>
          </a:p>
        </p:txBody>
      </p:sp>
      <p:sp>
        <p:nvSpPr>
          <p:cNvPr id="8" name="Right Arrow 7">
            <a:hlinkClick r:id="rId3" action="ppaction://hlinksldjump"/>
          </p:cNvPr>
          <p:cNvSpPr/>
          <p:nvPr/>
        </p:nvSpPr>
        <p:spPr>
          <a:xfrm>
            <a:off x="35496" y="-5355"/>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3525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33375"/>
            <a:ext cx="6172200" cy="1893888"/>
          </a:xfrm>
        </p:spPr>
        <p:txBody>
          <a:bodyPr>
            <a:noAutofit/>
          </a:bodyPr>
          <a:lstStyle/>
          <a:p>
            <a:pPr algn="ctr" rtl="1"/>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rPr>
              <a:t>صديقه شهيده</a:t>
            </a: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sym typeface="Roumouz"/>
              </a:rPr>
              <a:t></a:t>
            </a:r>
            <a: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
            </a:r>
            <a:b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b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سند حقانيت شيعه</a:t>
            </a:r>
            <a:endParaRPr lang="en-US" sz="6600" cap="none" dirty="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7744" y="2636912"/>
            <a:ext cx="5184576" cy="3888432"/>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0574764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nvSpPr>
        <p:spPr>
          <a:xfrm>
            <a:off x="-7313" y="999662"/>
            <a:ext cx="9133795" cy="5885722"/>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a:r>
              <a:rPr lang="fa-IR" sz="3200" dirty="0" smtClean="0"/>
              <a:t>روي </a:t>
            </a:r>
            <a:r>
              <a:rPr lang="fa-IR" sz="3200" dirty="0"/>
              <a:t>الحاكم عن عائشة أنها قالت: </a:t>
            </a:r>
            <a:r>
              <a:rPr lang="fa-IR" sz="3200" b="1" dirty="0"/>
              <a:t> ما رأيت أحدا كان أشبه كلاما وحديثا من فاطمة برسول الله صلى الله عليه وآله وكانت إذا دخلت عليه رحب بها وقام إليها فاخذ بيدها فقبلها وأجلسها في مجلسه.  هذا حديث صحيح على شرط الشيخين ولم يخرجا.</a:t>
            </a:r>
            <a:endParaRPr lang="en-US" sz="3200" dirty="0"/>
          </a:p>
          <a:p>
            <a:pPr algn="justLow" rtl="1"/>
            <a:endParaRPr lang="fa-IR" sz="3200" dirty="0" smtClean="0"/>
          </a:p>
          <a:p>
            <a:pPr algn="justLow" rtl="1"/>
            <a:r>
              <a:rPr lang="ar-SA" sz="3200" dirty="0" smtClean="0"/>
              <a:t>روی </a:t>
            </a:r>
            <a:r>
              <a:rPr lang="fa-IR" sz="3200" dirty="0" smtClean="0"/>
              <a:t>الحاكم </a:t>
            </a:r>
            <a:r>
              <a:rPr lang="ar-SA" sz="3200" dirty="0" smtClean="0"/>
              <a:t>عن </a:t>
            </a:r>
            <a:r>
              <a:rPr lang="ar-SA" sz="3200" dirty="0"/>
              <a:t>عائشة أيضا:</a:t>
            </a:r>
            <a:r>
              <a:rPr lang="fa-IR" sz="3200" b="1" dirty="0"/>
              <a:t> كانت إذا دخلت عليه - على رسول الله صلى الله عليه وآله وسلم - قام إليها فقبلها ورحب بها وأخذ بيدها فأجلسها في مجلسه وكانت هي إذا دخل عليها رسول الله صلى الله عليه وآله قامت إليه مستقبلة </a:t>
            </a:r>
            <a:r>
              <a:rPr lang="fa-IR" sz="3200" b="1" dirty="0">
                <a:solidFill>
                  <a:srgbClr val="FF0000"/>
                </a:solidFill>
              </a:rPr>
              <a:t>وقبلت يده.</a:t>
            </a:r>
            <a:r>
              <a:rPr lang="fa-IR" sz="3200" dirty="0">
                <a:solidFill>
                  <a:srgbClr val="FF0000"/>
                </a:solidFill>
              </a:rPr>
              <a:t> </a:t>
            </a:r>
            <a:r>
              <a:rPr lang="ar-SA" sz="3200" b="1" dirty="0"/>
              <a:t>قال الحاكم: صحيح على شرط الشيخين، وأقره الذهبي أيضا</a:t>
            </a:r>
            <a:r>
              <a:rPr lang="ar-SA" sz="3200" b="1" dirty="0" smtClean="0"/>
              <a:t>.</a:t>
            </a:r>
            <a:endParaRPr lang="en-US" sz="3200" b="1" dirty="0"/>
          </a:p>
          <a:p>
            <a:pPr algn="justLow" rtl="1"/>
            <a:endParaRPr lang="fa-IR" sz="3200" b="1" dirty="0" smtClean="0">
              <a:solidFill>
                <a:srgbClr val="FF0000"/>
              </a:solidFill>
              <a:latin typeface="Arial" pitchFamily="34" charset="0"/>
              <a:cs typeface="Arial" pitchFamily="34" charset="0"/>
            </a:endParaRPr>
          </a:p>
          <a:p>
            <a:pPr algn="justLow" rtl="1"/>
            <a:endParaRPr lang="fa-IR" sz="3200" b="1" dirty="0">
              <a:solidFill>
                <a:srgbClr val="FF0000"/>
              </a:solidFill>
              <a:latin typeface="Arial" pitchFamily="34" charset="0"/>
              <a:cs typeface="Arial" pitchFamily="34" charset="0"/>
            </a:endParaRPr>
          </a:p>
        </p:txBody>
      </p:sp>
      <p:sp>
        <p:nvSpPr>
          <p:cNvPr id="14" name="Rectangle 13"/>
          <p:cNvSpPr/>
          <p:nvPr/>
        </p:nvSpPr>
        <p:spPr>
          <a:xfrm>
            <a:off x="298201" y="2924944"/>
            <a:ext cx="2685351"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a-IR" sz="2800" dirty="0"/>
              <a:t>المستدرك ج 3 ص 154</a:t>
            </a:r>
            <a:endParaRPr lang="en-US" sz="2800" b="1" dirty="0">
              <a:solidFill>
                <a:srgbClr val="FF0000"/>
              </a:solidFill>
              <a:latin typeface="Arial" pitchFamily="34" charset="0"/>
              <a:cs typeface="Arial" pitchFamily="34" charset="0"/>
            </a:endParaRPr>
          </a:p>
        </p:txBody>
      </p:sp>
      <p:sp>
        <p:nvSpPr>
          <p:cNvPr id="15" name="Rectangle 14"/>
          <p:cNvSpPr/>
          <p:nvPr/>
        </p:nvSpPr>
        <p:spPr>
          <a:xfrm>
            <a:off x="395536" y="5805264"/>
            <a:ext cx="2683748" cy="47565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المستدرك: ج3 ص 160</a:t>
            </a:r>
            <a:endParaRPr lang="en-US" sz="2800" b="1" dirty="0"/>
          </a:p>
        </p:txBody>
      </p:sp>
      <p:sp>
        <p:nvSpPr>
          <p:cNvPr id="8" name="Title 6"/>
          <p:cNvSpPr>
            <a:spLocks noGrp="1"/>
          </p:cNvSpPr>
          <p:nvPr>
            <p:ph type="title"/>
          </p:nvPr>
        </p:nvSpPr>
        <p:spPr>
          <a:xfrm>
            <a:off x="-28761" y="-27384"/>
            <a:ext cx="9181506" cy="986608"/>
          </a:xfrm>
        </p:spPr>
        <p:style>
          <a:lnRef idx="0">
            <a:schemeClr val="accent4"/>
          </a:lnRef>
          <a:fillRef idx="3">
            <a:schemeClr val="accent4"/>
          </a:fillRef>
          <a:effectRef idx="3">
            <a:schemeClr val="accent4"/>
          </a:effectRef>
          <a:fontRef idx="minor">
            <a:schemeClr val="lt1"/>
          </a:fontRef>
        </p:style>
        <p:txBody>
          <a:bodyPr>
            <a:noAutofit/>
          </a:bodyPr>
          <a:lstStyle/>
          <a:p>
            <a:r>
              <a:rPr lang="fa-IR" dirty="0"/>
              <a:t>برخورداي از احترام ويژه پيامبر</a:t>
            </a:r>
          </a:p>
        </p:txBody>
      </p:sp>
      <p:sp>
        <p:nvSpPr>
          <p:cNvPr id="7" name="Right Arrow 6">
            <a:hlinkClick r:id="rId3" action="ppaction://hlinksldjump"/>
          </p:cNvPr>
          <p:cNvSpPr/>
          <p:nvPr/>
        </p:nvSpPr>
        <p:spPr>
          <a:xfrm>
            <a:off x="35496" y="-5355"/>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1010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33375"/>
            <a:ext cx="6911975" cy="1749425"/>
          </a:xfrm>
        </p:spPr>
        <p:txBody>
          <a:bodyPr>
            <a:normAutofit/>
          </a:bodyPr>
          <a:lstStyle/>
          <a:p>
            <a:pPr algn="ctr" rtl="1"/>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خشم فاطمه </a:t>
            </a:r>
            <a:r>
              <a:rPr lang="fa-IR" sz="5400" b="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sym typeface="Roumouz"/>
              </a:rPr>
              <a:t></a:t>
            </a:r>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sym typeface="Roumouz"/>
              </a:rPr>
              <a:t/>
            </a:r>
            <a:b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sym typeface="Roumouz"/>
              </a:rPr>
            </a:br>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sym typeface="Roumouz"/>
              </a:rPr>
              <a:t>خشم رسول خدا</a:t>
            </a:r>
            <a:r>
              <a:rPr lang="fa-IR" sz="5400" b="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sym typeface="Roumouz"/>
              </a:rPr>
              <a:t></a:t>
            </a:r>
            <a:endParaRPr lang="en-US" sz="5400" b="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5472608" cy="3854297"/>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007360289"/>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22019" y="1485865"/>
            <a:ext cx="8911479" cy="107903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rtl="1"/>
            <a:r>
              <a:rPr lang="fa-IR" b="1" dirty="0" smtClean="0">
                <a:cs typeface="+mj-cs"/>
              </a:rPr>
              <a:t>بررسي سند روايت</a:t>
            </a:r>
            <a:endParaRPr lang="en-US" b="1" dirty="0">
              <a:cs typeface="+mj-cs"/>
            </a:endParaRPr>
          </a:p>
        </p:txBody>
      </p:sp>
      <p:sp>
        <p:nvSpPr>
          <p:cNvPr id="6" name="Content Placeholder 7"/>
          <p:cNvSpPr txBox="1">
            <a:spLocks/>
          </p:cNvSpPr>
          <p:nvPr/>
        </p:nvSpPr>
        <p:spPr>
          <a:xfrm>
            <a:off x="4160" y="874506"/>
            <a:ext cx="9133795" cy="5944579"/>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smtClean="0"/>
              <a:t>قال </a:t>
            </a:r>
            <a:r>
              <a:rPr lang="fa-IR" sz="3200" b="1" dirty="0"/>
              <a:t>رسول الله (ص) لفاطمة: إنّ اللّه يغضب لغضبك، ويرضى لرضاك. هذا حديث صحيح الإسناد ولم يخرجاه.</a:t>
            </a:r>
            <a:r>
              <a:rPr lang="fa-IR" sz="3200" dirty="0"/>
              <a:t> </a:t>
            </a:r>
            <a:endParaRPr lang="fa-IR" sz="3200" dirty="0" smtClean="0"/>
          </a:p>
          <a:p>
            <a:pPr algn="justLow" rtl="1"/>
            <a:r>
              <a:rPr lang="fa-IR" sz="3200" dirty="0" smtClean="0"/>
              <a:t>قال </a:t>
            </a:r>
            <a:r>
              <a:rPr lang="fa-IR" sz="3200" dirty="0"/>
              <a:t>رسول الله (ص):‌</a:t>
            </a:r>
            <a:r>
              <a:rPr lang="fa-IR" sz="3200" b="1" dirty="0"/>
              <a:t> فاطمة بَضْعَة منّى فمن أغضبها أغضبني</a:t>
            </a:r>
            <a:r>
              <a:rPr lang="fa-IR" sz="3200" dirty="0"/>
              <a:t>. </a:t>
            </a:r>
            <a:endParaRPr lang="fa-IR" sz="3200" dirty="0" smtClean="0"/>
          </a:p>
          <a:p>
            <a:pPr algn="justLow" rtl="1"/>
            <a:endParaRPr lang="fa-IR" sz="3200" b="1" dirty="0">
              <a:solidFill>
                <a:srgbClr val="FF0000"/>
              </a:solidFill>
              <a:latin typeface="Arial" pitchFamily="34" charset="0"/>
              <a:cs typeface="Arial" pitchFamily="34" charset="0"/>
            </a:endParaRPr>
          </a:p>
          <a:p>
            <a:pPr algn="justLow" rtl="1"/>
            <a:r>
              <a:rPr lang="fa-IR" sz="3200" dirty="0"/>
              <a:t>قال رسول الله (ص): </a:t>
            </a:r>
            <a:r>
              <a:rPr lang="fa-IR" sz="3200" b="1" dirty="0"/>
              <a:t>إِنَّمَا فَاطِمَةُ بَضْعَةٌ مِنِّي يُؤْذِينِي مَا آذَاهَا.</a:t>
            </a:r>
            <a:r>
              <a:rPr lang="fa-IR" sz="3200" dirty="0"/>
              <a:t> </a:t>
            </a:r>
            <a:endParaRPr lang="fa-IR" sz="3200" dirty="0" smtClean="0"/>
          </a:p>
          <a:p>
            <a:pPr algn="justLow" rtl="1"/>
            <a:endParaRPr lang="fa-IR" sz="3200" b="1" dirty="0">
              <a:solidFill>
                <a:srgbClr val="FF0000"/>
              </a:solidFill>
              <a:latin typeface="Arial" pitchFamily="34" charset="0"/>
              <a:cs typeface="Arial" pitchFamily="34" charset="0"/>
            </a:endParaRPr>
          </a:p>
          <a:p>
            <a:pPr algn="justLow" rtl="1"/>
            <a:r>
              <a:rPr lang="fa-IR" sz="3200" dirty="0"/>
              <a:t>قال المُناوي:  </a:t>
            </a:r>
            <a:r>
              <a:rPr lang="fa-IR" sz="3200" b="1" dirty="0"/>
              <a:t> ( من آذى شعرة مني ) أي أحدا من أبعاضي وإن صغر ، كنى به عن ذلك كما قال فاطمة بضعة مني ( فقد آذاني ومن آذاني فقد آذى اللّه ) زاد أبو نعيم والديلمي «فعليه لعنة اللّه مل‏ء السماء ومل‏ء الأرض وقد أذهب اللّه عنهم الرجس وطهرهم وشرفهم ليس لأنفسهم وإنّما اللّه الذي اجتباهم وكساهم حلة </a:t>
            </a:r>
            <a:r>
              <a:rPr lang="fa-IR" sz="3200" b="1" dirty="0" smtClean="0"/>
              <a:t>الشرف.</a:t>
            </a:r>
            <a:endParaRPr lang="fa-IR" sz="3200" b="1" dirty="0" smtClean="0">
              <a:solidFill>
                <a:srgbClr val="FF0000"/>
              </a:solidFill>
              <a:latin typeface="Arial" pitchFamily="34" charset="0"/>
              <a:cs typeface="Arial" pitchFamily="34" charset="0"/>
            </a:endParaRPr>
          </a:p>
          <a:p>
            <a:pPr algn="justLow" rtl="1"/>
            <a:endParaRPr lang="fa-IR" sz="3200" b="1" dirty="0">
              <a:solidFill>
                <a:srgbClr val="FF0000"/>
              </a:solidFill>
              <a:latin typeface="Arial" pitchFamily="34" charset="0"/>
              <a:cs typeface="Arial" pitchFamily="34" charset="0"/>
            </a:endParaRPr>
          </a:p>
        </p:txBody>
      </p:sp>
      <p:sp>
        <p:nvSpPr>
          <p:cNvPr id="14" name="Rectangle 13"/>
          <p:cNvSpPr/>
          <p:nvPr/>
        </p:nvSpPr>
        <p:spPr>
          <a:xfrm>
            <a:off x="298201" y="1369169"/>
            <a:ext cx="2683748"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المستدرك: ج3 ص 153</a:t>
            </a:r>
            <a:endParaRPr lang="en-US" sz="2800" dirty="0"/>
          </a:p>
        </p:txBody>
      </p:sp>
      <p:sp>
        <p:nvSpPr>
          <p:cNvPr id="15" name="Rectangle 14"/>
          <p:cNvSpPr/>
          <p:nvPr/>
        </p:nvSpPr>
        <p:spPr>
          <a:xfrm>
            <a:off x="370209" y="2449289"/>
            <a:ext cx="4201791"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صحيح البخارى ج 4 ص210 ح 3714 </a:t>
            </a:r>
            <a:endParaRPr lang="en-US" sz="2800" b="1" dirty="0"/>
          </a:p>
        </p:txBody>
      </p:sp>
      <p:sp>
        <p:nvSpPr>
          <p:cNvPr id="16" name="Rectangle 15"/>
          <p:cNvSpPr/>
          <p:nvPr/>
        </p:nvSpPr>
        <p:spPr>
          <a:xfrm>
            <a:off x="370209" y="3645024"/>
            <a:ext cx="3895618" cy="47565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صحيح مسلم ج 7 ص 141 ح 6202</a:t>
            </a:r>
            <a:endParaRPr lang="en-US" sz="2800" b="1" dirty="0"/>
          </a:p>
        </p:txBody>
      </p:sp>
      <p:sp>
        <p:nvSpPr>
          <p:cNvPr id="8" name="Rectangle 7"/>
          <p:cNvSpPr/>
          <p:nvPr/>
        </p:nvSpPr>
        <p:spPr>
          <a:xfrm>
            <a:off x="179512" y="6309320"/>
            <a:ext cx="2842445" cy="48801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فيض القدير </a:t>
            </a:r>
            <a:r>
              <a:rPr lang="fa-IR" sz="2800" dirty="0" smtClean="0"/>
              <a:t>: </a:t>
            </a:r>
            <a:r>
              <a:rPr lang="fa-IR" sz="2800" dirty="0"/>
              <a:t>ج 6 ص </a:t>
            </a:r>
            <a:r>
              <a:rPr lang="fa-IR" sz="2800" dirty="0" smtClean="0"/>
              <a:t>24</a:t>
            </a:r>
            <a:endParaRPr lang="en-US" sz="2800" b="1" dirty="0"/>
          </a:p>
        </p:txBody>
      </p:sp>
      <p:sp>
        <p:nvSpPr>
          <p:cNvPr id="10" name="Title 6"/>
          <p:cNvSpPr>
            <a:spLocks noGrp="1"/>
          </p:cNvSpPr>
          <p:nvPr>
            <p:ph type="title"/>
          </p:nvPr>
        </p:nvSpPr>
        <p:spPr>
          <a:xfrm>
            <a:off x="-28761" y="-37717"/>
            <a:ext cx="9181506" cy="900685"/>
          </a:xfrm>
        </p:spPr>
        <p:style>
          <a:lnRef idx="0">
            <a:schemeClr val="accent4"/>
          </a:lnRef>
          <a:fillRef idx="3">
            <a:schemeClr val="accent4"/>
          </a:fillRef>
          <a:effectRef idx="3">
            <a:schemeClr val="accent4"/>
          </a:effectRef>
          <a:fontRef idx="minor">
            <a:schemeClr val="lt1"/>
          </a:fontRef>
        </p:style>
        <p:txBody>
          <a:bodyPr>
            <a:noAutofit/>
          </a:bodyPr>
          <a:lstStyle/>
          <a:p>
            <a:r>
              <a:rPr lang="fa-IR" sz="4000" dirty="0" smtClean="0"/>
              <a:t>غضب و رضاي فاطمه برابر با غضب و رضاي حق</a:t>
            </a:r>
            <a:endParaRPr lang="fa-IR" sz="4000" dirty="0"/>
          </a:p>
        </p:txBody>
      </p:sp>
    </p:spTree>
    <p:extLst>
      <p:ext uri="{BB962C8B-B14F-4D97-AF65-F5344CB8AC3E}">
        <p14:creationId xmlns:p14="http://schemas.microsoft.com/office/powerpoint/2010/main" val="36829747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161969302"/>
              </p:ext>
            </p:extLst>
          </p:nvPr>
        </p:nvGraphicFramePr>
        <p:xfrm>
          <a:off x="457200" y="-26988"/>
          <a:ext cx="8686800" cy="6553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Arrow 1">
            <a:hlinkClick r:id="rId8" action="ppaction://hlinksldjump"/>
          </p:cNvPr>
          <p:cNvSpPr/>
          <p:nvPr/>
        </p:nvSpPr>
        <p:spPr>
          <a:xfrm>
            <a:off x="107504" y="116632"/>
            <a:ext cx="978408" cy="40052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84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graphicEl>
                                              <a:dgm id="{028DCF08-D2F6-4C45-841E-63C430A61B9A}"/>
                                            </p:graphicEl>
                                          </p:spTgt>
                                        </p:tgtEl>
                                        <p:attrNameLst>
                                          <p:attrName>style.visibility</p:attrName>
                                        </p:attrNameLst>
                                      </p:cBhvr>
                                      <p:to>
                                        <p:strVal val="visible"/>
                                      </p:to>
                                    </p:set>
                                    <p:anim calcmode="lin" valueType="num">
                                      <p:cBhvr>
                                        <p:cTn id="7" dur="500" decel="50000" fill="hold">
                                          <p:stCondLst>
                                            <p:cond delay="0"/>
                                          </p:stCondLst>
                                        </p:cTn>
                                        <p:tgtEl>
                                          <p:spTgt spid="5">
                                            <p:graphicEl>
                                              <a:dgm id="{028DCF08-D2F6-4C45-841E-63C430A61B9A}"/>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graphicEl>
                                              <a:dgm id="{028DCF08-D2F6-4C45-841E-63C430A61B9A}"/>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graphicEl>
                                              <a:dgm id="{028DCF08-D2F6-4C45-841E-63C430A61B9A}"/>
                                            </p:graphicEl>
                                          </p:spTgt>
                                        </p:tgtEl>
                                        <p:attrNameLst>
                                          <p:attrName>ppt_w</p:attrName>
                                        </p:attrNameLst>
                                      </p:cBhvr>
                                      <p:tavLst>
                                        <p:tav tm="0">
                                          <p:val>
                                            <p:strVal val="#ppt_w*.05"/>
                                          </p:val>
                                        </p:tav>
                                        <p:tav tm="100000">
                                          <p:val>
                                            <p:strVal val="#ppt_w"/>
                                          </p:val>
                                        </p:tav>
                                      </p:tavLst>
                                    </p:anim>
                                    <p:anim calcmode="lin" valueType="num">
                                      <p:cBhvr>
                                        <p:cTn id="10" dur="1000" fill="hold"/>
                                        <p:tgtEl>
                                          <p:spTgt spid="5">
                                            <p:graphicEl>
                                              <a:dgm id="{028DCF08-D2F6-4C45-841E-63C430A61B9A}"/>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graphicEl>
                                              <a:dgm id="{028DCF08-D2F6-4C45-841E-63C430A61B9A}"/>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graphicEl>
                                              <a:dgm id="{028DCF08-D2F6-4C45-841E-63C430A61B9A}"/>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graphicEl>
                                              <a:dgm id="{028DCF08-D2F6-4C45-841E-63C430A61B9A}"/>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graphicEl>
                                              <a:dgm id="{028DCF08-D2F6-4C45-841E-63C430A61B9A}"/>
                                            </p:graphic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graphicEl>
                                              <a:dgm id="{15AF701A-C853-4542-BCA0-D19FDB9C053D}"/>
                                            </p:graphicEl>
                                          </p:spTgt>
                                        </p:tgtEl>
                                        <p:attrNameLst>
                                          <p:attrName>style.visibility</p:attrName>
                                        </p:attrNameLst>
                                      </p:cBhvr>
                                      <p:to>
                                        <p:strVal val="visible"/>
                                      </p:to>
                                    </p:set>
                                    <p:anim calcmode="lin" valueType="num">
                                      <p:cBhvr>
                                        <p:cTn id="18" dur="500" decel="50000" fill="hold">
                                          <p:stCondLst>
                                            <p:cond delay="0"/>
                                          </p:stCondLst>
                                        </p:cTn>
                                        <p:tgtEl>
                                          <p:spTgt spid="5">
                                            <p:graphicEl>
                                              <a:dgm id="{15AF701A-C853-4542-BCA0-D19FDB9C053D}"/>
                                            </p:graphic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graphicEl>
                                              <a:dgm id="{15AF701A-C853-4542-BCA0-D19FDB9C053D}"/>
                                            </p:graphic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graphicEl>
                                              <a:dgm id="{15AF701A-C853-4542-BCA0-D19FDB9C053D}"/>
                                            </p:graphicEl>
                                          </p:spTgt>
                                        </p:tgtEl>
                                        <p:attrNameLst>
                                          <p:attrName>ppt_w</p:attrName>
                                        </p:attrNameLst>
                                      </p:cBhvr>
                                      <p:tavLst>
                                        <p:tav tm="0">
                                          <p:val>
                                            <p:strVal val="#ppt_w*.05"/>
                                          </p:val>
                                        </p:tav>
                                        <p:tav tm="100000">
                                          <p:val>
                                            <p:strVal val="#ppt_w"/>
                                          </p:val>
                                        </p:tav>
                                      </p:tavLst>
                                    </p:anim>
                                    <p:anim calcmode="lin" valueType="num">
                                      <p:cBhvr>
                                        <p:cTn id="21" dur="1000" fill="hold"/>
                                        <p:tgtEl>
                                          <p:spTgt spid="5">
                                            <p:graphicEl>
                                              <a:dgm id="{15AF701A-C853-4542-BCA0-D19FDB9C053D}"/>
                                            </p:graphic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graphicEl>
                                              <a:dgm id="{15AF701A-C853-4542-BCA0-D19FDB9C053D}"/>
                                            </p:graphic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graphicEl>
                                              <a:dgm id="{15AF701A-C853-4542-BCA0-D19FDB9C053D}"/>
                                            </p:graphic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graphicEl>
                                              <a:dgm id="{15AF701A-C853-4542-BCA0-D19FDB9C053D}"/>
                                            </p:graphic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graphicEl>
                                              <a:dgm id="{15AF701A-C853-4542-BCA0-D19FDB9C053D}"/>
                                            </p:graphic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5">
                                            <p:graphicEl>
                                              <a:dgm id="{2E3E6FF3-3524-4A4B-BCB6-300A6B37C512}"/>
                                            </p:graphicEl>
                                          </p:spTgt>
                                        </p:tgtEl>
                                        <p:attrNameLst>
                                          <p:attrName>style.visibility</p:attrName>
                                        </p:attrNameLst>
                                      </p:cBhvr>
                                      <p:to>
                                        <p:strVal val="visible"/>
                                      </p:to>
                                    </p:set>
                                    <p:anim calcmode="lin" valueType="num">
                                      <p:cBhvr>
                                        <p:cTn id="29" dur="500" decel="50000" fill="hold">
                                          <p:stCondLst>
                                            <p:cond delay="0"/>
                                          </p:stCondLst>
                                        </p:cTn>
                                        <p:tgtEl>
                                          <p:spTgt spid="5">
                                            <p:graphicEl>
                                              <a:dgm id="{2E3E6FF3-3524-4A4B-BCB6-300A6B37C512}"/>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graphicEl>
                                              <a:dgm id="{2E3E6FF3-3524-4A4B-BCB6-300A6B37C512}"/>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graphicEl>
                                              <a:dgm id="{2E3E6FF3-3524-4A4B-BCB6-300A6B37C512}"/>
                                            </p:graphicEl>
                                          </p:spTgt>
                                        </p:tgtEl>
                                        <p:attrNameLst>
                                          <p:attrName>ppt_w</p:attrName>
                                        </p:attrNameLst>
                                      </p:cBhvr>
                                      <p:tavLst>
                                        <p:tav tm="0">
                                          <p:val>
                                            <p:strVal val="#ppt_w*.05"/>
                                          </p:val>
                                        </p:tav>
                                        <p:tav tm="100000">
                                          <p:val>
                                            <p:strVal val="#ppt_w"/>
                                          </p:val>
                                        </p:tav>
                                      </p:tavLst>
                                    </p:anim>
                                    <p:anim calcmode="lin" valueType="num">
                                      <p:cBhvr>
                                        <p:cTn id="32" dur="1000" fill="hold"/>
                                        <p:tgtEl>
                                          <p:spTgt spid="5">
                                            <p:graphicEl>
                                              <a:dgm id="{2E3E6FF3-3524-4A4B-BCB6-300A6B37C512}"/>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graphicEl>
                                              <a:dgm id="{2E3E6FF3-3524-4A4B-BCB6-300A6B37C512}"/>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graphicEl>
                                              <a:dgm id="{2E3E6FF3-3524-4A4B-BCB6-300A6B37C512}"/>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graphicEl>
                                              <a:dgm id="{2E3E6FF3-3524-4A4B-BCB6-300A6B37C512}"/>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graphicEl>
                                              <a:dgm id="{2E3E6FF3-3524-4A4B-BCB6-300A6B37C512}"/>
                                            </p:graphic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5">
                                            <p:graphicEl>
                                              <a:dgm id="{7039D9CF-08BA-4611-A008-8F8A53F12B1A}"/>
                                            </p:graphicEl>
                                          </p:spTgt>
                                        </p:tgtEl>
                                        <p:attrNameLst>
                                          <p:attrName>style.visibility</p:attrName>
                                        </p:attrNameLst>
                                      </p:cBhvr>
                                      <p:to>
                                        <p:strVal val="visible"/>
                                      </p:to>
                                    </p:set>
                                    <p:anim calcmode="lin" valueType="num">
                                      <p:cBhvr>
                                        <p:cTn id="40" dur="500" decel="50000" fill="hold">
                                          <p:stCondLst>
                                            <p:cond delay="0"/>
                                          </p:stCondLst>
                                        </p:cTn>
                                        <p:tgtEl>
                                          <p:spTgt spid="5">
                                            <p:graphicEl>
                                              <a:dgm id="{7039D9CF-08BA-4611-A008-8F8A53F12B1A}"/>
                                            </p:graphic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graphicEl>
                                              <a:dgm id="{7039D9CF-08BA-4611-A008-8F8A53F12B1A}"/>
                                            </p:graphic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graphicEl>
                                              <a:dgm id="{7039D9CF-08BA-4611-A008-8F8A53F12B1A}"/>
                                            </p:graphicEl>
                                          </p:spTgt>
                                        </p:tgtEl>
                                        <p:attrNameLst>
                                          <p:attrName>ppt_w</p:attrName>
                                        </p:attrNameLst>
                                      </p:cBhvr>
                                      <p:tavLst>
                                        <p:tav tm="0">
                                          <p:val>
                                            <p:strVal val="#ppt_w*.05"/>
                                          </p:val>
                                        </p:tav>
                                        <p:tav tm="100000">
                                          <p:val>
                                            <p:strVal val="#ppt_w"/>
                                          </p:val>
                                        </p:tav>
                                      </p:tavLst>
                                    </p:anim>
                                    <p:anim calcmode="lin" valueType="num">
                                      <p:cBhvr>
                                        <p:cTn id="43" dur="1000" fill="hold"/>
                                        <p:tgtEl>
                                          <p:spTgt spid="5">
                                            <p:graphicEl>
                                              <a:dgm id="{7039D9CF-08BA-4611-A008-8F8A53F12B1A}"/>
                                            </p:graphic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graphicEl>
                                              <a:dgm id="{7039D9CF-08BA-4611-A008-8F8A53F12B1A}"/>
                                            </p:graphic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graphicEl>
                                              <a:dgm id="{7039D9CF-08BA-4611-A008-8F8A53F12B1A}"/>
                                            </p:graphic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graphicEl>
                                              <a:dgm id="{7039D9CF-08BA-4611-A008-8F8A53F12B1A}"/>
                                            </p:graphic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graphicEl>
                                              <a:dgm id="{7039D9CF-08BA-4611-A008-8F8A53F12B1A}"/>
                                            </p:graphicEl>
                                          </p:spTgt>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5">
                                            <p:graphicEl>
                                              <a:dgm id="{CB0B960B-3627-49CF-8164-B1EB24A95BC3}"/>
                                            </p:graphicEl>
                                          </p:spTgt>
                                        </p:tgtEl>
                                        <p:attrNameLst>
                                          <p:attrName>style.visibility</p:attrName>
                                        </p:attrNameLst>
                                      </p:cBhvr>
                                      <p:to>
                                        <p:strVal val="visible"/>
                                      </p:to>
                                    </p:set>
                                    <p:anim calcmode="lin" valueType="num">
                                      <p:cBhvr>
                                        <p:cTn id="51" dur="500" decel="50000" fill="hold">
                                          <p:stCondLst>
                                            <p:cond delay="0"/>
                                          </p:stCondLst>
                                        </p:cTn>
                                        <p:tgtEl>
                                          <p:spTgt spid="5">
                                            <p:graphicEl>
                                              <a:dgm id="{CB0B960B-3627-49CF-8164-B1EB24A95BC3}"/>
                                            </p:graphic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
                                            <p:graphicEl>
                                              <a:dgm id="{CB0B960B-3627-49CF-8164-B1EB24A95BC3}"/>
                                            </p:graphic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
                                            <p:graphicEl>
                                              <a:dgm id="{CB0B960B-3627-49CF-8164-B1EB24A95BC3}"/>
                                            </p:graphicEl>
                                          </p:spTgt>
                                        </p:tgtEl>
                                        <p:attrNameLst>
                                          <p:attrName>ppt_w</p:attrName>
                                        </p:attrNameLst>
                                      </p:cBhvr>
                                      <p:tavLst>
                                        <p:tav tm="0">
                                          <p:val>
                                            <p:strVal val="#ppt_w*.05"/>
                                          </p:val>
                                        </p:tav>
                                        <p:tav tm="100000">
                                          <p:val>
                                            <p:strVal val="#ppt_w"/>
                                          </p:val>
                                        </p:tav>
                                      </p:tavLst>
                                    </p:anim>
                                    <p:anim calcmode="lin" valueType="num">
                                      <p:cBhvr>
                                        <p:cTn id="54" dur="1000" fill="hold"/>
                                        <p:tgtEl>
                                          <p:spTgt spid="5">
                                            <p:graphicEl>
                                              <a:dgm id="{CB0B960B-3627-49CF-8164-B1EB24A95BC3}"/>
                                            </p:graphic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
                                            <p:graphicEl>
                                              <a:dgm id="{CB0B960B-3627-49CF-8164-B1EB24A95BC3}"/>
                                            </p:graphic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
                                            <p:graphicEl>
                                              <a:dgm id="{CB0B960B-3627-49CF-8164-B1EB24A95BC3}"/>
                                            </p:graphic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
                                            <p:graphicEl>
                                              <a:dgm id="{CB0B960B-3627-49CF-8164-B1EB24A95BC3}"/>
                                            </p:graphic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
                                            <p:graphicEl>
                                              <a:dgm id="{CB0B960B-3627-49CF-8164-B1EB24A95B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31640" y="476250"/>
            <a:ext cx="6911975" cy="1390650"/>
          </a:xfrm>
        </p:spPr>
        <p:txBody>
          <a:bodyPr>
            <a:normAutofit fontScale="90000"/>
          </a:bodyPr>
          <a:lstStyle/>
          <a:p>
            <a:pPr algn="ctr" rtl="1"/>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حكم به خشم آوردن فاطمه</a:t>
            </a:r>
            <a:r>
              <a:rPr lang="fa-IR" sz="5400" b="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sym typeface="Roumouz"/>
              </a:rPr>
              <a:t></a:t>
            </a:r>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sym typeface="Roumouz"/>
              </a:rPr>
              <a:t/>
            </a:r>
            <a:b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sym typeface="Roumouz"/>
              </a:rPr>
            </a:br>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sym typeface="Roumouz"/>
              </a:rPr>
              <a:t>از ديدگاه علماي اهل سنت</a:t>
            </a:r>
            <a:endParaRPr lang="en-US" sz="540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3728" y="2348880"/>
            <a:ext cx="5376624" cy="4032468"/>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97088410"/>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3"/>
          </a:lnRef>
          <a:fillRef idx="2">
            <a:schemeClr val="accent3"/>
          </a:fillRef>
          <a:effectRef idx="1">
            <a:schemeClr val="accent3"/>
          </a:effectRef>
          <a:fontRef idx="minor">
            <a:schemeClr val="dk1"/>
          </a:fontRef>
        </p:style>
        <p:txBody>
          <a:bodyPr>
            <a:noAutofit/>
          </a:bodyPr>
          <a:lstStyle/>
          <a:p>
            <a:r>
              <a:rPr lang="fa-IR" dirty="0"/>
              <a:t>قال ابن حجر بعد نقل الحديث: </a:t>
            </a:r>
            <a:r>
              <a:rPr lang="fa-IR" b="1" dirty="0"/>
              <a:t>وفي الحديث تحريم أذى من يتأذى النبي صلى اللّه عليه وسلم بتأذيه لأنّ أذى النبي صلى اللّه عليه وسلم حرام إتّفاقا، قليله وكثيره، وقد جزم بأنه يؤذيه ما يؤذي فاطمة </a:t>
            </a:r>
            <a:r>
              <a:rPr lang="fa-IR" b="1" dirty="0">
                <a:solidFill>
                  <a:srgbClr val="FF0000"/>
                </a:solidFill>
              </a:rPr>
              <a:t>فكلّ من وقع منه في حق فاطمة شئ فتأذّت به، فهو يؤذي النبي </a:t>
            </a:r>
            <a:r>
              <a:rPr lang="fa-IR" b="1" dirty="0"/>
              <a:t>صلى اللّه عليه وسلم بشهادة هذا الخبر الصحيح ،ولا شئ أعظم في إدخال الأذى عليها من قتل ولدها ولهذا عرف بالاستقراء معاجلة من تعاطى ذلك بالعقوبة في الدنيا ولعذاب الآخرة أشدّ.</a:t>
            </a:r>
            <a:r>
              <a:rPr lang="fa-IR" dirty="0"/>
              <a:t> </a:t>
            </a:r>
            <a:endParaRPr lang="en-US" dirty="0"/>
          </a:p>
          <a:p>
            <a:pPr algn="justLow" rtl="1"/>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pPr rtl="1"/>
            <a:r>
              <a:rPr lang="fa-IR" b="1" dirty="0" smtClean="0"/>
              <a:t>هر كس فاطمه را بيازارد پيامبر را آزرده</a:t>
            </a:r>
            <a:endParaRPr lang="en-US" b="1" dirty="0"/>
          </a:p>
        </p:txBody>
      </p:sp>
      <p:sp>
        <p:nvSpPr>
          <p:cNvPr id="6" name="Rectangle 5"/>
          <p:cNvSpPr/>
          <p:nvPr/>
        </p:nvSpPr>
        <p:spPr>
          <a:xfrm>
            <a:off x="149784" y="4057908"/>
            <a:ext cx="579036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fa-IR" sz="2800" dirty="0"/>
              <a:t>فتح الباري: ج 9ص 270، باب ذبّ الرجل عن ابنته ... .</a:t>
            </a:r>
            <a:endParaRPr lang="en-US" sz="2800" dirty="0">
              <a:solidFill>
                <a:schemeClr val="tx1"/>
              </a:solidFill>
              <a:cs typeface="Taher" pitchFamily="2" charset="-78"/>
            </a:endParaRPr>
          </a:p>
        </p:txBody>
      </p:sp>
    </p:spTree>
    <p:extLst>
      <p:ext uri="{BB962C8B-B14F-4D97-AF65-F5344CB8AC3E}">
        <p14:creationId xmlns:p14="http://schemas.microsoft.com/office/powerpoint/2010/main" val="6542532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11560" y="692422"/>
            <a:ext cx="7467600" cy="5976938"/>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algn="justLow" rtl="1"/>
            <a:endParaRPr lang="fa-IR" sz="300" b="1" dirty="0" smtClean="0">
              <a:cs typeface="Taher" pitchFamily="2" charset="-78"/>
            </a:endParaRPr>
          </a:p>
          <a:p>
            <a:pPr algn="justLow" rtl="1">
              <a:buFont typeface="Wingdings" pitchFamily="2" charset="2"/>
              <a:buChar char="v"/>
            </a:pPr>
            <a:r>
              <a:rPr lang="fa-IR" sz="3600" b="1" dirty="0" smtClean="0">
                <a:cs typeface="Taher" pitchFamily="2" charset="-78"/>
              </a:rPr>
              <a:t> سُهَيليّ:</a:t>
            </a:r>
          </a:p>
          <a:p>
            <a:pPr marL="0" indent="0" algn="justLow" rtl="1">
              <a:spcBef>
                <a:spcPts val="700"/>
              </a:spcBef>
              <a:buNone/>
            </a:pPr>
            <a:r>
              <a:rPr lang="fa-IR" sz="3600" b="1" dirty="0" smtClean="0">
                <a:cs typeface="Taher" pitchFamily="2" charset="-78"/>
              </a:rPr>
              <a:t> </a:t>
            </a:r>
            <a:r>
              <a:rPr lang="ar-SA" sz="3600" b="1" dirty="0" smtClean="0">
                <a:cs typeface="Taher" pitchFamily="2" charset="-78"/>
              </a:rPr>
              <a:t>ف</a:t>
            </a:r>
            <a:r>
              <a:rPr lang="fa-IR" sz="3600" b="1" dirty="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ن</a:t>
            </a:r>
            <a:r>
              <a:rPr lang="fa-IR" sz="3600" b="1" dirty="0">
                <a:cs typeface="Taher" pitchFamily="2" charset="-78"/>
              </a:rPr>
              <a:t>ْ</a:t>
            </a:r>
            <a:r>
              <a:rPr lang="ar-SA" sz="3600" b="1" dirty="0" smtClean="0">
                <a:cs typeface="Taher" pitchFamily="2" charset="-78"/>
              </a:rPr>
              <a:t> </a:t>
            </a:r>
            <a:r>
              <a:rPr lang="fa-IR" sz="3600" b="1" dirty="0">
                <a:cs typeface="Taher" pitchFamily="2" charset="-78"/>
              </a:rPr>
              <a:t>أ</a:t>
            </a:r>
            <a:r>
              <a:rPr lang="ar-SA" sz="3600" b="1" dirty="0" smtClean="0">
                <a:cs typeface="Taher" pitchFamily="2" charset="-78"/>
              </a:rPr>
              <a:t>غ</a:t>
            </a:r>
            <a:r>
              <a:rPr lang="fa-IR" sz="3600" b="1" dirty="0">
                <a:cs typeface="Taher" pitchFamily="2" charset="-78"/>
              </a:rPr>
              <a:t>ْ</a:t>
            </a:r>
            <a:r>
              <a:rPr lang="ar-SA" sz="3600" b="1" dirty="0" smtClean="0">
                <a:cs typeface="Taher" pitchFamily="2" charset="-78"/>
              </a:rPr>
              <a:t>ض</a:t>
            </a:r>
            <a:r>
              <a:rPr lang="fa-IR" sz="3600" b="1" dirty="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ها </a:t>
            </a:r>
            <a:r>
              <a:rPr lang="fa-IR" sz="3600" b="1" dirty="0">
                <a:cs typeface="Taher" pitchFamily="2" charset="-78"/>
              </a:rPr>
              <a:t>أ</a:t>
            </a:r>
            <a:r>
              <a:rPr lang="ar-SA" sz="3600" b="1" dirty="0" smtClean="0">
                <a:cs typeface="Taher" pitchFamily="2" charset="-78"/>
              </a:rPr>
              <a:t>غ</a:t>
            </a:r>
            <a:r>
              <a:rPr lang="fa-IR" sz="3600" b="1" dirty="0" smtClean="0">
                <a:cs typeface="Taher" pitchFamily="2" charset="-78"/>
              </a:rPr>
              <a:t>ْ</a:t>
            </a:r>
            <a:r>
              <a:rPr lang="ar-SA" sz="3600" b="1" dirty="0" smtClean="0">
                <a:cs typeface="Taher" pitchFamily="2" charset="-78"/>
              </a:rPr>
              <a:t>ض</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ني است</a:t>
            </a:r>
            <a:r>
              <a:rPr lang="fa-IR" sz="3600" b="1" dirty="0">
                <a:cs typeface="Taher" pitchFamily="2" charset="-78"/>
              </a:rPr>
              <a:t>َ</a:t>
            </a:r>
            <a:r>
              <a:rPr lang="ar-SA" sz="3600" b="1" dirty="0" smtClean="0">
                <a:cs typeface="Taher" pitchFamily="2" charset="-78"/>
              </a:rPr>
              <a:t>د</a:t>
            </a:r>
            <a:r>
              <a:rPr lang="fa-IR" sz="3600" b="1" dirty="0" smtClean="0">
                <a:cs typeface="Taher" pitchFamily="2" charset="-78"/>
              </a:rPr>
              <a:t>َ</a:t>
            </a:r>
            <a:r>
              <a:rPr lang="ar-SA" sz="3600" b="1" dirty="0" smtClean="0">
                <a:cs typeface="Taher" pitchFamily="2" charset="-78"/>
              </a:rPr>
              <a:t>ل</a:t>
            </a:r>
            <a:r>
              <a:rPr lang="fa-IR" sz="3600" b="1" dirty="0" smtClean="0">
                <a:cs typeface="Taher" pitchFamily="2" charset="-78"/>
              </a:rPr>
              <a:t>َّ</a:t>
            </a:r>
            <a:r>
              <a:rPr lang="ar-SA" sz="3600" b="1" dirty="0" smtClean="0">
                <a:cs typeface="Taher" pitchFamily="2" charset="-78"/>
              </a:rPr>
              <a:t> ب</a:t>
            </a:r>
            <a:r>
              <a:rPr lang="fa-IR" sz="3600" b="1" dirty="0" smtClean="0">
                <a:cs typeface="Taher" pitchFamily="2" charset="-78"/>
              </a:rPr>
              <a:t>ِ</a:t>
            </a:r>
            <a:r>
              <a:rPr lang="ar-SA" sz="3600" b="1" dirty="0" smtClean="0">
                <a:cs typeface="Taher" pitchFamily="2" charset="-78"/>
              </a:rPr>
              <a:t>ه الس</a:t>
            </a:r>
            <a:r>
              <a:rPr lang="fa-IR" sz="3600" b="1" dirty="0" smtClean="0">
                <a:cs typeface="Taher" pitchFamily="2" charset="-78"/>
              </a:rPr>
              <a:t>ُّ</a:t>
            </a:r>
            <a:r>
              <a:rPr lang="ar-SA" sz="3600" b="1" dirty="0" smtClean="0">
                <a:cs typeface="Taher" pitchFamily="2" charset="-78"/>
              </a:rPr>
              <a:t>ه</a:t>
            </a:r>
            <a:r>
              <a:rPr lang="fa-IR" sz="3600" b="1" dirty="0" smtClean="0">
                <a:cs typeface="Taher" pitchFamily="2" charset="-78"/>
              </a:rPr>
              <a:t>َ</a:t>
            </a:r>
            <a:r>
              <a:rPr lang="ar-SA" sz="3600" b="1" dirty="0" smtClean="0">
                <a:cs typeface="Taher" pitchFamily="2" charset="-78"/>
              </a:rPr>
              <a:t>يلي</a:t>
            </a:r>
            <a:r>
              <a:rPr lang="fa-IR" sz="3600" b="1" dirty="0" smtClean="0">
                <a:cs typeface="Taher" pitchFamily="2" charset="-78"/>
              </a:rPr>
              <a:t>ُّ</a:t>
            </a:r>
            <a:r>
              <a:rPr lang="ar-SA" sz="3600" b="1" dirty="0" smtClean="0">
                <a:cs typeface="Taher" pitchFamily="2" charset="-78"/>
              </a:rPr>
              <a:t> ع</a:t>
            </a:r>
            <a:r>
              <a:rPr lang="fa-IR" sz="3600" b="1" dirty="0" smtClean="0">
                <a:cs typeface="Taher" pitchFamily="2" charset="-78"/>
              </a:rPr>
              <a:t>َ</a:t>
            </a:r>
            <a:r>
              <a:rPr lang="ar-SA" sz="3600" b="1" dirty="0" smtClean="0">
                <a:cs typeface="Taher" pitchFamily="2" charset="-78"/>
              </a:rPr>
              <a:t>ل</a:t>
            </a:r>
            <a:r>
              <a:rPr lang="fa-IR" sz="3600" b="1" dirty="0" smtClean="0">
                <a:cs typeface="Taher" pitchFamily="2" charset="-78"/>
              </a:rPr>
              <a:t>َ</a:t>
            </a:r>
            <a:r>
              <a:rPr lang="ar-SA" sz="3600" b="1" dirty="0" smtClean="0">
                <a:cs typeface="Taher" pitchFamily="2" charset="-78"/>
              </a:rPr>
              <a:t>ى </a:t>
            </a:r>
            <a:r>
              <a:rPr lang="fa-IR" sz="3600" b="1" dirty="0" smtClean="0">
                <a:cs typeface="Taher" pitchFamily="2" charset="-78"/>
              </a:rPr>
              <a:t>أ</a:t>
            </a:r>
            <a:r>
              <a:rPr lang="ar-SA" sz="3600" b="1" dirty="0" smtClean="0">
                <a:cs typeface="Taher" pitchFamily="2" charset="-78"/>
              </a:rPr>
              <a:t>ن</a:t>
            </a:r>
            <a:r>
              <a:rPr lang="fa-IR" sz="3600" b="1" dirty="0" smtClean="0">
                <a:cs typeface="Taher" pitchFamily="2" charset="-78"/>
              </a:rPr>
              <a:t>َّ</a:t>
            </a:r>
            <a:r>
              <a:rPr lang="ar-SA" sz="3600" b="1" dirty="0" smtClean="0">
                <a:cs typeface="Taher" pitchFamily="2" charset="-78"/>
              </a:rPr>
              <a:t> م</a:t>
            </a:r>
            <a:r>
              <a:rPr lang="fa-IR" sz="3600" b="1" dirty="0" smtClean="0">
                <a:cs typeface="Taher" pitchFamily="2" charset="-78"/>
              </a:rPr>
              <a:t>َ</a:t>
            </a:r>
            <a:r>
              <a:rPr lang="ar-SA" sz="3600" b="1" dirty="0" smtClean="0">
                <a:cs typeface="Taher" pitchFamily="2" charset="-78"/>
              </a:rPr>
              <a:t>ن س</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a:t>
            </a:r>
            <a:r>
              <a:rPr lang="fa-IR" sz="3600" b="1" dirty="0" smtClean="0">
                <a:cs typeface="Taher" pitchFamily="2" charset="-78"/>
              </a:rPr>
              <a:t>َ</a:t>
            </a:r>
            <a:r>
              <a:rPr lang="ar-SA" sz="3600" b="1" dirty="0" smtClean="0">
                <a:cs typeface="Taher" pitchFamily="2" charset="-78"/>
              </a:rPr>
              <a:t>ا فإن</a:t>
            </a:r>
            <a:r>
              <a:rPr lang="fa-IR" sz="3600" b="1" dirty="0" smtClean="0">
                <a:cs typeface="Taher" pitchFamily="2" charset="-78"/>
              </a:rPr>
              <a:t>َّ</a:t>
            </a:r>
            <a:r>
              <a:rPr lang="ar-SA" sz="3600" b="1" dirty="0" smtClean="0">
                <a:cs typeface="Taher" pitchFamily="2" charset="-78"/>
              </a:rPr>
              <a:t>ه ي</a:t>
            </a:r>
            <a:r>
              <a:rPr lang="fa-IR" sz="3600" b="1" dirty="0" smtClean="0">
                <a:cs typeface="Taher" pitchFamily="2" charset="-78"/>
              </a:rPr>
              <a:t>ُ</a:t>
            </a:r>
            <a:r>
              <a:rPr lang="ar-SA" sz="3600" b="1" dirty="0" smtClean="0">
                <a:cs typeface="Taher" pitchFamily="2" charset="-78"/>
              </a:rPr>
              <a:t>ك</a:t>
            </a:r>
            <a:r>
              <a:rPr lang="fa-IR" sz="3600" b="1" dirty="0" smtClean="0">
                <a:cs typeface="Taher" pitchFamily="2" charset="-78"/>
              </a:rPr>
              <a:t>َ</a:t>
            </a:r>
            <a:r>
              <a:rPr lang="ar-SA" sz="3600" b="1" dirty="0" smtClean="0">
                <a:cs typeface="Taher" pitchFamily="2" charset="-78"/>
              </a:rPr>
              <a:t>ف</a:t>
            </a:r>
            <a:r>
              <a:rPr lang="fa-IR" sz="3600" b="1" dirty="0" smtClean="0">
                <a:cs typeface="Taher" pitchFamily="2" charset="-78"/>
              </a:rPr>
              <a:t>َّ</a:t>
            </a:r>
            <a:r>
              <a:rPr lang="ar-SA" sz="3600" b="1" dirty="0" smtClean="0">
                <a:cs typeface="Taher" pitchFamily="2" charset="-78"/>
              </a:rPr>
              <a:t>ر</a:t>
            </a:r>
            <a:r>
              <a:rPr lang="fa-IR" sz="3600" b="1" dirty="0" smtClean="0">
                <a:cs typeface="Taher" pitchFamily="2" charset="-78"/>
              </a:rPr>
              <a:t>ُ</a:t>
            </a:r>
            <a:r>
              <a:rPr lang="ar-SA" sz="3600" b="1" dirty="0" smtClean="0">
                <a:cs typeface="Taher" pitchFamily="2" charset="-78"/>
              </a:rPr>
              <a:t> و</a:t>
            </a:r>
            <a:r>
              <a:rPr lang="fa-IR" sz="3600" b="1" dirty="0" smtClean="0">
                <a:cs typeface="Taher" pitchFamily="2" charset="-78"/>
              </a:rPr>
              <a:t>َ</a:t>
            </a:r>
            <a:r>
              <a:rPr lang="ar-SA" sz="3600" b="1" dirty="0" smtClean="0">
                <a:cs typeface="Taher" pitchFamily="2" charset="-78"/>
              </a:rPr>
              <a:t>ت</a:t>
            </a:r>
            <a:r>
              <a:rPr lang="fa-IR" sz="3600" b="1" dirty="0" smtClean="0">
                <a:cs typeface="Taher" pitchFamily="2" charset="-78"/>
              </a:rPr>
              <a:t>َ</a:t>
            </a:r>
            <a:r>
              <a:rPr lang="ar-SA" sz="3600" b="1" dirty="0" smtClean="0">
                <a:cs typeface="Taher" pitchFamily="2" charset="-78"/>
              </a:rPr>
              <a:t>وجيه</a:t>
            </a:r>
            <a:r>
              <a:rPr lang="fa-IR" sz="3600" b="1" dirty="0" smtClean="0">
                <a:cs typeface="Taher" pitchFamily="2" charset="-78"/>
              </a:rPr>
              <a:t>ُ</a:t>
            </a:r>
            <a:r>
              <a:rPr lang="ar-SA" sz="3600" b="1" dirty="0" smtClean="0">
                <a:cs typeface="Taher" pitchFamily="2" charset="-78"/>
              </a:rPr>
              <a:t>ه</a:t>
            </a:r>
            <a:r>
              <a:rPr lang="fa-IR" sz="3600" b="1" dirty="0" smtClean="0">
                <a:cs typeface="Taher" pitchFamily="2" charset="-78"/>
              </a:rPr>
              <a:t>ُ</a:t>
            </a:r>
            <a:r>
              <a:rPr lang="ar-SA" sz="3600" b="1" dirty="0" smtClean="0">
                <a:cs typeface="Taher" pitchFamily="2" charset="-78"/>
              </a:rPr>
              <a:t> </a:t>
            </a:r>
            <a:r>
              <a:rPr lang="fa-IR" sz="3600" b="1" dirty="0" smtClean="0">
                <a:cs typeface="Taher" pitchFamily="2" charset="-78"/>
              </a:rPr>
              <a:t>أ</a:t>
            </a:r>
            <a:r>
              <a:rPr lang="ar-SA" sz="3600" b="1" dirty="0" smtClean="0">
                <a:cs typeface="Taher" pitchFamily="2" charset="-78"/>
              </a:rPr>
              <a:t>ن</a:t>
            </a:r>
            <a:r>
              <a:rPr lang="fa-IR" sz="3600" b="1" dirty="0" smtClean="0">
                <a:cs typeface="Taher" pitchFamily="2" charset="-78"/>
              </a:rPr>
              <a:t>َّ</a:t>
            </a:r>
            <a:r>
              <a:rPr lang="ar-SA" sz="3600" b="1" dirty="0" smtClean="0">
                <a:cs typeface="Taher" pitchFamily="2" charset="-78"/>
              </a:rPr>
              <a:t>ها ت</a:t>
            </a:r>
            <a:r>
              <a:rPr lang="fa-IR" sz="3600" b="1" dirty="0" smtClean="0">
                <a:cs typeface="Taher" pitchFamily="2" charset="-78"/>
              </a:rPr>
              <a:t>َ</a:t>
            </a:r>
            <a:r>
              <a:rPr lang="ar-SA" sz="3600" b="1" dirty="0" smtClean="0">
                <a:cs typeface="Taher" pitchFamily="2" charset="-78"/>
              </a:rPr>
              <a:t>غ</a:t>
            </a:r>
            <a:r>
              <a:rPr lang="fa-IR" sz="3600" b="1" dirty="0">
                <a:cs typeface="Taher" pitchFamily="2" charset="-78"/>
              </a:rPr>
              <a:t>ْ</a:t>
            </a:r>
            <a:r>
              <a:rPr lang="ar-SA" sz="3600" b="1" dirty="0" smtClean="0">
                <a:cs typeface="Taher" pitchFamily="2" charset="-78"/>
              </a:rPr>
              <a:t>ض</a:t>
            </a:r>
            <a:r>
              <a:rPr lang="fa-IR" sz="3600" b="1" dirty="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 م</a:t>
            </a:r>
            <a:r>
              <a:rPr lang="fa-IR" sz="3600" b="1" dirty="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ن</a:t>
            </a:r>
            <a:r>
              <a:rPr lang="fa-IR" sz="3600" b="1" dirty="0" smtClean="0">
                <a:cs typeface="Taher" pitchFamily="2" charset="-78"/>
              </a:rPr>
              <a:t>ْ</a:t>
            </a:r>
            <a:r>
              <a:rPr lang="ar-SA" sz="3600" b="1" dirty="0" smtClean="0">
                <a:cs typeface="Taher" pitchFamily="2" charset="-78"/>
              </a:rPr>
              <a:t> س</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ها و</a:t>
            </a:r>
            <a:r>
              <a:rPr lang="fa-IR" sz="3600" b="1" dirty="0" smtClean="0">
                <a:cs typeface="Taher" pitchFamily="2" charset="-78"/>
              </a:rPr>
              <a:t>َ</a:t>
            </a:r>
            <a:r>
              <a:rPr lang="ar-SA" sz="3600" b="1" dirty="0" smtClean="0">
                <a:cs typeface="Taher" pitchFamily="2" charset="-78"/>
              </a:rPr>
              <a:t>ق</a:t>
            </a:r>
            <a:r>
              <a:rPr lang="fa-IR" sz="3600" b="1" dirty="0" smtClean="0">
                <a:cs typeface="Taher" pitchFamily="2" charset="-78"/>
              </a:rPr>
              <a:t>َ</a:t>
            </a:r>
            <a:r>
              <a:rPr lang="ar-SA" sz="3600" b="1" dirty="0" smtClean="0">
                <a:cs typeface="Taher" pitchFamily="2" charset="-78"/>
              </a:rPr>
              <a:t>د س</a:t>
            </a:r>
            <a:r>
              <a:rPr lang="fa-IR" sz="3600" b="1" dirty="0">
                <a:cs typeface="Taher" pitchFamily="2" charset="-78"/>
              </a:rPr>
              <a:t>ُ</a:t>
            </a:r>
            <a:r>
              <a:rPr lang="ar-SA" sz="3600" b="1" dirty="0" smtClean="0">
                <a:cs typeface="Taher" pitchFamily="2" charset="-78"/>
              </a:rPr>
              <a:t>و</a:t>
            </a:r>
            <a:r>
              <a:rPr lang="fa-IR" sz="3600" b="1" dirty="0" smtClean="0">
                <a:cs typeface="Taher" pitchFamily="2" charset="-78"/>
              </a:rPr>
              <a:t>ِ</a:t>
            </a:r>
            <a:r>
              <a:rPr lang="ar-SA" sz="3600" b="1" dirty="0" smtClean="0">
                <a:cs typeface="Taher" pitchFamily="2" charset="-78"/>
              </a:rPr>
              <a:t>ى</a:t>
            </a:r>
            <a:r>
              <a:rPr lang="fa-IR" sz="3600" b="1" dirty="0" smtClean="0">
                <a:cs typeface="Taher" pitchFamily="2" charset="-78"/>
              </a:rPr>
              <a:t>َّ</a:t>
            </a:r>
            <a:r>
              <a:rPr lang="ar-SA" sz="3600" b="1" dirty="0" smtClean="0">
                <a:cs typeface="Taher" pitchFamily="2" charset="-78"/>
              </a:rPr>
              <a:t> ب</a:t>
            </a:r>
            <a:r>
              <a:rPr lang="fa-IR" sz="3600" b="1" dirty="0" smtClean="0">
                <a:cs typeface="Taher" pitchFamily="2" charset="-78"/>
              </a:rPr>
              <a:t>َ</a:t>
            </a:r>
            <a:r>
              <a:rPr lang="ar-SA" sz="3600" b="1" dirty="0" smtClean="0">
                <a:cs typeface="Taher" pitchFamily="2" charset="-78"/>
              </a:rPr>
              <a:t>ين</a:t>
            </a:r>
            <a:r>
              <a:rPr lang="fa-IR" sz="3600" b="1" dirty="0" smtClean="0">
                <a:cs typeface="Taher" pitchFamily="2" charset="-78"/>
              </a:rPr>
              <a:t>َ</a:t>
            </a:r>
            <a:r>
              <a:rPr lang="ar-SA" sz="3600" b="1" dirty="0" smtClean="0">
                <a:cs typeface="Taher" pitchFamily="2" charset="-78"/>
              </a:rPr>
              <a:t> غ</a:t>
            </a:r>
            <a:r>
              <a:rPr lang="fa-IR" sz="3600" b="1" dirty="0" smtClean="0">
                <a:cs typeface="Taher" pitchFamily="2" charset="-78"/>
              </a:rPr>
              <a:t>َ</a:t>
            </a:r>
            <a:r>
              <a:rPr lang="ar-SA" sz="3600" b="1" dirty="0" smtClean="0">
                <a:cs typeface="Taher" pitchFamily="2" charset="-78"/>
              </a:rPr>
              <a:t>ض</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ها وغضب</a:t>
            </a:r>
            <a:r>
              <a:rPr lang="fa-IR" sz="3600" b="1" dirty="0" smtClean="0">
                <a:cs typeface="Taher" pitchFamily="2" charset="-78"/>
              </a:rPr>
              <a:t>ِ</a:t>
            </a:r>
            <a:r>
              <a:rPr lang="ar-SA" sz="3600" b="1" dirty="0" smtClean="0">
                <a:cs typeface="Taher" pitchFamily="2" charset="-78"/>
              </a:rPr>
              <a:t>ه</a:t>
            </a:r>
            <a:r>
              <a:rPr lang="ar-SA" sz="3600" dirty="0" smtClean="0">
                <a:cs typeface="Taher" pitchFamily="2" charset="-78"/>
                <a:sym typeface="Roumouz"/>
              </a:rPr>
              <a:t></a:t>
            </a:r>
            <a:r>
              <a:rPr lang="ar-SA" sz="3600" b="1" dirty="0" smtClean="0">
                <a:cs typeface="Taher" pitchFamily="2" charset="-78"/>
              </a:rPr>
              <a:t> و</a:t>
            </a:r>
            <a:r>
              <a:rPr lang="fa-IR" sz="3600" b="1" dirty="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ن </a:t>
            </a:r>
            <a:r>
              <a:rPr lang="fa-IR" sz="3600" b="1" dirty="0">
                <a:cs typeface="Taher" pitchFamily="2" charset="-78"/>
              </a:rPr>
              <a:t>أ</a:t>
            </a:r>
            <a:r>
              <a:rPr lang="ar-SA" sz="3600" b="1" dirty="0" smtClean="0">
                <a:cs typeface="Taher" pitchFamily="2" charset="-78"/>
              </a:rPr>
              <a:t>غ</a:t>
            </a:r>
            <a:r>
              <a:rPr lang="fa-IR" sz="3600" b="1" dirty="0" smtClean="0">
                <a:cs typeface="Taher" pitchFamily="2" charset="-78"/>
              </a:rPr>
              <a:t>ْ</a:t>
            </a:r>
            <a:r>
              <a:rPr lang="ar-SA" sz="3600" b="1" dirty="0" smtClean="0">
                <a:cs typeface="Taher" pitchFamily="2" charset="-78"/>
              </a:rPr>
              <a:t>ض</a:t>
            </a:r>
            <a:r>
              <a:rPr lang="fa-IR" sz="3600" b="1" dirty="0" smtClean="0">
                <a:cs typeface="Taher" pitchFamily="2" charset="-78"/>
              </a:rPr>
              <a:t>َ</a:t>
            </a:r>
            <a:r>
              <a:rPr lang="ar-SA" sz="3600" b="1" dirty="0" smtClean="0">
                <a:cs typeface="Taher" pitchFamily="2" charset="-78"/>
              </a:rPr>
              <a:t>ب</a:t>
            </a:r>
            <a:r>
              <a:rPr lang="fa-IR" sz="3600" b="1" dirty="0" smtClean="0">
                <a:cs typeface="Taher" pitchFamily="2" charset="-78"/>
              </a:rPr>
              <a:t>َ</a:t>
            </a:r>
            <a:r>
              <a:rPr lang="ar-SA" sz="3600" b="1" dirty="0" smtClean="0">
                <a:cs typeface="Taher" pitchFamily="2" charset="-78"/>
              </a:rPr>
              <a:t>ه</a:t>
            </a:r>
            <a:r>
              <a:rPr lang="fa-IR" sz="3600" b="1" dirty="0" smtClean="0">
                <a:cs typeface="Taher" pitchFamily="2" charset="-78"/>
              </a:rPr>
              <a:t>ُ</a:t>
            </a:r>
            <a:r>
              <a:rPr lang="ar-SA" sz="3600" dirty="0" smtClean="0">
                <a:cs typeface="Taher" pitchFamily="2" charset="-78"/>
                <a:sym typeface="Roumouz"/>
              </a:rPr>
              <a:t></a:t>
            </a:r>
            <a:r>
              <a:rPr lang="ar-SA" sz="3600" b="1" dirty="0" smtClean="0">
                <a:cs typeface="Taher" pitchFamily="2" charset="-78"/>
              </a:rPr>
              <a:t> ي</a:t>
            </a:r>
            <a:r>
              <a:rPr lang="fa-IR" sz="3600" b="1" dirty="0" smtClean="0">
                <a:cs typeface="Taher" pitchFamily="2" charset="-78"/>
              </a:rPr>
              <a:t>ُ</a:t>
            </a:r>
            <a:r>
              <a:rPr lang="ar-SA" sz="3600" b="1" dirty="0" smtClean="0">
                <a:cs typeface="Taher" pitchFamily="2" charset="-78"/>
              </a:rPr>
              <a:t>ك</a:t>
            </a:r>
            <a:r>
              <a:rPr lang="fa-IR" sz="3600" b="1" dirty="0">
                <a:cs typeface="Taher" pitchFamily="2" charset="-78"/>
              </a:rPr>
              <a:t>َ</a:t>
            </a:r>
            <a:r>
              <a:rPr lang="ar-SA" sz="3600" b="1" dirty="0" smtClean="0">
                <a:cs typeface="Taher" pitchFamily="2" charset="-78"/>
              </a:rPr>
              <a:t>ف</a:t>
            </a:r>
            <a:r>
              <a:rPr lang="fa-IR" sz="3600" b="1" dirty="0" smtClean="0">
                <a:cs typeface="Taher" pitchFamily="2" charset="-78"/>
              </a:rPr>
              <a:t>َّ</a:t>
            </a:r>
            <a:r>
              <a:rPr lang="ar-SA" sz="3600" b="1" dirty="0" smtClean="0">
                <a:cs typeface="Taher" pitchFamily="2" charset="-78"/>
              </a:rPr>
              <a:t>ر</a:t>
            </a:r>
            <a:r>
              <a:rPr lang="fa-IR" sz="3600" b="1" dirty="0">
                <a:cs typeface="Taher" pitchFamily="2" charset="-78"/>
              </a:rPr>
              <a:t>ُ</a:t>
            </a:r>
            <a:r>
              <a:rPr lang="ar-SA" sz="3600" b="1" dirty="0" smtClean="0">
                <a:cs typeface="Taher" pitchFamily="2" charset="-78"/>
              </a:rPr>
              <a:t>.</a:t>
            </a:r>
            <a:endParaRPr lang="fa-IR" sz="3600" b="1" dirty="0" smtClean="0">
              <a:cs typeface="Taher" pitchFamily="2" charset="-78"/>
            </a:endParaRPr>
          </a:p>
          <a:p>
            <a:pPr algn="justLow" rtl="1"/>
            <a:endParaRPr lang="fa-IR" sz="1600" b="1" dirty="0">
              <a:cs typeface="Taher" pitchFamily="2" charset="-78"/>
            </a:endParaRPr>
          </a:p>
          <a:p>
            <a:pPr marL="0" indent="0" algn="justLow" rtl="1">
              <a:buNone/>
            </a:pPr>
            <a:endParaRPr lang="fa-IR" sz="100" b="1" dirty="0" smtClean="0">
              <a:cs typeface="Taher" pitchFamily="2" charset="-78"/>
            </a:endParaRPr>
          </a:p>
          <a:p>
            <a:pPr algn="justLow" rtl="1">
              <a:buFont typeface="Wingdings" pitchFamily="2" charset="2"/>
              <a:buChar char="v"/>
            </a:pPr>
            <a:r>
              <a:rPr lang="fa-IR" sz="3600" b="1" dirty="0" smtClean="0">
                <a:cs typeface="Taher" pitchFamily="2" charset="-78"/>
              </a:rPr>
              <a:t> شوكاني:</a:t>
            </a:r>
            <a:endParaRPr lang="en-US" sz="3600" b="1" dirty="0" smtClean="0">
              <a:cs typeface="Taher" pitchFamily="2" charset="-78"/>
            </a:endParaRPr>
          </a:p>
          <a:p>
            <a:pPr marL="0" indent="0" algn="justLow" rtl="1">
              <a:buNone/>
            </a:pPr>
            <a:r>
              <a:rPr lang="fa-IR" sz="3600" b="1" dirty="0" smtClean="0">
                <a:cs typeface="Taher" pitchFamily="2" charset="-78"/>
              </a:rPr>
              <a:t> «</a:t>
            </a:r>
            <a:r>
              <a:rPr lang="ar-SA" sz="3600" b="1" dirty="0" smtClean="0">
                <a:cs typeface="Taher" pitchFamily="2" charset="-78"/>
              </a:rPr>
              <a:t>و</a:t>
            </a:r>
            <a:r>
              <a:rPr lang="fa-IR" sz="3600" b="1" dirty="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ن</a:t>
            </a:r>
            <a:r>
              <a:rPr lang="fa-IR" sz="3600" b="1" dirty="0">
                <a:cs typeface="Taher" pitchFamily="2" charset="-78"/>
              </a:rPr>
              <a:t>ْ</a:t>
            </a:r>
            <a:r>
              <a:rPr lang="ar-SA" sz="3600" b="1" dirty="0" smtClean="0">
                <a:cs typeface="Taher" pitchFamily="2" charset="-78"/>
              </a:rPr>
              <a:t> </a:t>
            </a:r>
            <a:r>
              <a:rPr lang="ar-SA" sz="3600" b="1" dirty="0">
                <a:cs typeface="Taher" pitchFamily="2" charset="-78"/>
              </a:rPr>
              <a:t>آذاني </a:t>
            </a:r>
            <a:r>
              <a:rPr lang="ar-SA" sz="3600" b="1" dirty="0" smtClean="0">
                <a:cs typeface="Taher" pitchFamily="2" charset="-78"/>
              </a:rPr>
              <a:t>ف</a:t>
            </a:r>
            <a:r>
              <a:rPr lang="fa-IR" sz="3600" b="1" dirty="0">
                <a:cs typeface="Taher" pitchFamily="2" charset="-78"/>
              </a:rPr>
              <a:t>َ</a:t>
            </a:r>
            <a:r>
              <a:rPr lang="ar-SA" sz="3600" b="1" dirty="0" smtClean="0">
                <a:cs typeface="Taher" pitchFamily="2" charset="-78"/>
              </a:rPr>
              <a:t>ق</a:t>
            </a:r>
            <a:r>
              <a:rPr lang="fa-IR" sz="3600" b="1" dirty="0" smtClean="0">
                <a:cs typeface="Taher" pitchFamily="2" charset="-78"/>
              </a:rPr>
              <a:t>َ</a:t>
            </a:r>
            <a:r>
              <a:rPr lang="ar-SA" sz="3600" b="1" dirty="0" smtClean="0">
                <a:cs typeface="Taher" pitchFamily="2" charset="-78"/>
              </a:rPr>
              <a:t>د</a:t>
            </a:r>
            <a:r>
              <a:rPr lang="fa-IR" sz="3600" b="1" dirty="0">
                <a:cs typeface="Taher" pitchFamily="2" charset="-78"/>
              </a:rPr>
              <a:t>ْ</a:t>
            </a:r>
            <a:r>
              <a:rPr lang="ar-SA" sz="3600" b="1" dirty="0" smtClean="0">
                <a:cs typeface="Taher" pitchFamily="2" charset="-78"/>
              </a:rPr>
              <a:t> آذ</a:t>
            </a:r>
            <a:r>
              <a:rPr lang="fa-IR" sz="3600" b="1" dirty="0">
                <a:cs typeface="Taher" pitchFamily="2" charset="-78"/>
              </a:rPr>
              <a:t>َ</a:t>
            </a:r>
            <a:r>
              <a:rPr lang="ar-SA" sz="3600" b="1" dirty="0" smtClean="0">
                <a:cs typeface="Taher" pitchFamily="2" charset="-78"/>
              </a:rPr>
              <a:t>ى الله</a:t>
            </a:r>
            <a:r>
              <a:rPr lang="fa-IR" sz="3600" b="1" dirty="0" smtClean="0">
                <a:cs typeface="Taher" pitchFamily="2" charset="-78"/>
              </a:rPr>
              <a:t>َ</a:t>
            </a:r>
            <a:r>
              <a:rPr lang="ar-SA" sz="3600" b="1" dirty="0" smtClean="0">
                <a:cs typeface="Taher" pitchFamily="2" charset="-78"/>
              </a:rPr>
              <a:t>» زاد</a:t>
            </a:r>
            <a:r>
              <a:rPr lang="fa-IR" sz="3600" b="1" dirty="0" smtClean="0">
                <a:cs typeface="Taher" pitchFamily="2" charset="-78"/>
              </a:rPr>
              <a:t>َ</a:t>
            </a:r>
            <a:r>
              <a:rPr lang="ar-SA" sz="3600" b="1" dirty="0" smtClean="0">
                <a:cs typeface="Taher" pitchFamily="2" charset="-78"/>
              </a:rPr>
              <a:t> </a:t>
            </a:r>
            <a:r>
              <a:rPr lang="ar-SA" sz="3600" b="1" dirty="0">
                <a:cs typeface="Taher" pitchFamily="2" charset="-78"/>
              </a:rPr>
              <a:t>أبو </a:t>
            </a:r>
            <a:r>
              <a:rPr lang="ar-SA" sz="3600" b="1" dirty="0" smtClean="0">
                <a:cs typeface="Taher" pitchFamily="2" charset="-78"/>
              </a:rPr>
              <a:t>ن</a:t>
            </a:r>
            <a:r>
              <a:rPr lang="fa-IR" sz="3600" b="1" dirty="0">
                <a:cs typeface="Taher" pitchFamily="2" charset="-78"/>
              </a:rPr>
              <a:t>ُ</a:t>
            </a:r>
            <a:r>
              <a:rPr lang="ar-SA" sz="3600" b="1" dirty="0" smtClean="0">
                <a:cs typeface="Taher" pitchFamily="2" charset="-78"/>
              </a:rPr>
              <a:t>ع</a:t>
            </a:r>
            <a:r>
              <a:rPr lang="fa-IR" sz="3600" b="1" dirty="0" smtClean="0">
                <a:cs typeface="Taher" pitchFamily="2" charset="-78"/>
              </a:rPr>
              <a:t>َ</a:t>
            </a:r>
            <a:r>
              <a:rPr lang="ar-SA" sz="3600" b="1" dirty="0" smtClean="0">
                <a:cs typeface="Taher" pitchFamily="2" charset="-78"/>
              </a:rPr>
              <a:t>ي</a:t>
            </a:r>
            <a:r>
              <a:rPr lang="fa-IR" sz="3600" b="1" dirty="0" smtClean="0">
                <a:cs typeface="Taher" pitchFamily="2" charset="-78"/>
              </a:rPr>
              <a:t>ْ</a:t>
            </a:r>
            <a:r>
              <a:rPr lang="ar-SA" sz="3600" b="1" dirty="0" smtClean="0">
                <a:cs typeface="Taher" pitchFamily="2" charset="-78"/>
              </a:rPr>
              <a:t>م</a:t>
            </a:r>
            <a:r>
              <a:rPr lang="fa-IR" sz="3600" b="1" dirty="0">
                <a:cs typeface="Taher" pitchFamily="2" charset="-78"/>
              </a:rPr>
              <a:t>ٍ</a:t>
            </a:r>
            <a:r>
              <a:rPr lang="ar-SA" sz="3600" b="1" dirty="0" smtClean="0">
                <a:cs typeface="Taher" pitchFamily="2" charset="-78"/>
              </a:rPr>
              <a:t> والديلمي</a:t>
            </a:r>
            <a:r>
              <a:rPr lang="fa-IR" sz="3600" b="1" dirty="0" smtClean="0">
                <a:cs typeface="Taher" pitchFamily="2" charset="-78"/>
              </a:rPr>
              <a:t>ُّ</a:t>
            </a:r>
            <a:r>
              <a:rPr lang="ar-SA" sz="3600" b="1" dirty="0" smtClean="0">
                <a:cs typeface="Taher" pitchFamily="2" charset="-78"/>
              </a:rPr>
              <a:t> ف</a:t>
            </a:r>
            <a:r>
              <a:rPr lang="fa-IR" sz="3600" b="1" dirty="0" smtClean="0">
                <a:cs typeface="Taher" pitchFamily="2" charset="-78"/>
              </a:rPr>
              <a:t>َ</a:t>
            </a:r>
            <a:r>
              <a:rPr lang="ar-SA" sz="3600" b="1" dirty="0" smtClean="0">
                <a:cs typeface="Taher" pitchFamily="2" charset="-78"/>
              </a:rPr>
              <a:t>ع</a:t>
            </a:r>
            <a:r>
              <a:rPr lang="fa-IR" sz="3600" b="1" dirty="0" smtClean="0">
                <a:cs typeface="Taher" pitchFamily="2" charset="-78"/>
              </a:rPr>
              <a:t>َ</a:t>
            </a:r>
            <a:r>
              <a:rPr lang="ar-SA" sz="3600" b="1" dirty="0" smtClean="0">
                <a:cs typeface="Taher" pitchFamily="2" charset="-78"/>
              </a:rPr>
              <a:t>ل</a:t>
            </a:r>
            <a:r>
              <a:rPr lang="fa-IR" sz="3600" b="1" dirty="0" smtClean="0">
                <a:cs typeface="Taher" pitchFamily="2" charset="-78"/>
              </a:rPr>
              <a:t>َ</a:t>
            </a:r>
            <a:r>
              <a:rPr lang="ar-SA" sz="3600" b="1" dirty="0" smtClean="0">
                <a:cs typeface="Taher" pitchFamily="2" charset="-78"/>
              </a:rPr>
              <a:t>ي</a:t>
            </a:r>
            <a:r>
              <a:rPr lang="fa-IR" sz="3600" b="1" dirty="0">
                <a:cs typeface="Taher" pitchFamily="2" charset="-78"/>
              </a:rPr>
              <a:t>ْ</a:t>
            </a:r>
            <a:r>
              <a:rPr lang="ar-SA" sz="3600" b="1" dirty="0" smtClean="0">
                <a:cs typeface="Taher" pitchFamily="2" charset="-78"/>
              </a:rPr>
              <a:t>ه ل</a:t>
            </a:r>
            <a:r>
              <a:rPr lang="fa-IR" sz="3600" b="1" dirty="0" smtClean="0">
                <a:cs typeface="Taher" pitchFamily="2" charset="-78"/>
              </a:rPr>
              <a:t>َ</a:t>
            </a:r>
            <a:r>
              <a:rPr lang="ar-SA" sz="3600" b="1" dirty="0" smtClean="0">
                <a:cs typeface="Taher" pitchFamily="2" charset="-78"/>
              </a:rPr>
              <a:t>ع</a:t>
            </a:r>
            <a:r>
              <a:rPr lang="fa-IR" sz="3600" b="1" dirty="0" smtClean="0">
                <a:cs typeface="Taher" pitchFamily="2" charset="-78"/>
              </a:rPr>
              <a:t>ْ</a:t>
            </a:r>
            <a:r>
              <a:rPr lang="ar-SA" sz="3600" b="1" dirty="0" smtClean="0">
                <a:cs typeface="Taher" pitchFamily="2" charset="-78"/>
              </a:rPr>
              <a:t>ن</a:t>
            </a:r>
            <a:r>
              <a:rPr lang="fa-IR" sz="3600" b="1" dirty="0" smtClean="0">
                <a:cs typeface="Taher" pitchFamily="2" charset="-78"/>
              </a:rPr>
              <a:t>َ</a:t>
            </a:r>
            <a:r>
              <a:rPr lang="ar-SA" sz="3600" b="1" dirty="0" smtClean="0">
                <a:cs typeface="Taher" pitchFamily="2" charset="-78"/>
              </a:rPr>
              <a:t>ة</a:t>
            </a:r>
            <a:r>
              <a:rPr lang="fa-IR" sz="3600" b="1" dirty="0">
                <a:cs typeface="Taher" pitchFamily="2" charset="-78"/>
              </a:rPr>
              <a:t>ُ</a:t>
            </a:r>
            <a:r>
              <a:rPr lang="ar-SA" sz="3600" b="1" dirty="0" smtClean="0">
                <a:cs typeface="Taher" pitchFamily="2" charset="-78"/>
              </a:rPr>
              <a:t> الله</a:t>
            </a:r>
            <a:r>
              <a:rPr lang="fa-IR" sz="3600" b="1" dirty="0" smtClean="0">
                <a:cs typeface="Taher" pitchFamily="2" charset="-78"/>
              </a:rPr>
              <a:t>ِ</a:t>
            </a:r>
            <a:r>
              <a:rPr lang="ar-SA" sz="3600" b="1" dirty="0" smtClean="0">
                <a:cs typeface="Taher" pitchFamily="2" charset="-78"/>
              </a:rPr>
              <a:t> م</a:t>
            </a:r>
            <a:r>
              <a:rPr lang="fa-IR" sz="3600" b="1" dirty="0">
                <a:cs typeface="Taher" pitchFamily="2" charset="-78"/>
              </a:rPr>
              <a:t>ِ</a:t>
            </a:r>
            <a:r>
              <a:rPr lang="ar-SA" sz="3600" b="1" dirty="0" smtClean="0">
                <a:cs typeface="Taher" pitchFamily="2" charset="-78"/>
              </a:rPr>
              <a:t>ل</a:t>
            </a:r>
            <a:r>
              <a:rPr lang="fa-IR" sz="3600" b="1" dirty="0" smtClean="0">
                <a:cs typeface="Taher" pitchFamily="2" charset="-78"/>
              </a:rPr>
              <a:t>ْأَ</a:t>
            </a:r>
            <a:r>
              <a:rPr lang="ar-SA" sz="3600" b="1" dirty="0" smtClean="0">
                <a:cs typeface="Taher" pitchFamily="2" charset="-78"/>
              </a:rPr>
              <a:t> الس</a:t>
            </a:r>
            <a:r>
              <a:rPr lang="fa-IR" sz="3600" b="1" dirty="0" smtClean="0">
                <a:cs typeface="Taher" pitchFamily="2" charset="-78"/>
              </a:rPr>
              <a:t>َّ</a:t>
            </a:r>
            <a:r>
              <a:rPr lang="ar-SA" sz="3600" b="1" dirty="0" smtClean="0">
                <a:cs typeface="Taher" pitchFamily="2" charset="-78"/>
              </a:rPr>
              <a:t>ماء</a:t>
            </a:r>
            <a:r>
              <a:rPr lang="fa-IR" sz="3600" b="1" dirty="0" smtClean="0">
                <a:cs typeface="Taher" pitchFamily="2" charset="-78"/>
              </a:rPr>
              <a:t>ِ</a:t>
            </a:r>
            <a:r>
              <a:rPr lang="ar-SA" sz="3600" b="1" dirty="0" smtClean="0">
                <a:cs typeface="Taher" pitchFamily="2" charset="-78"/>
              </a:rPr>
              <a:t> و</a:t>
            </a:r>
            <a:r>
              <a:rPr lang="fa-IR" sz="3600" b="1" dirty="0" smtClean="0">
                <a:cs typeface="Taher" pitchFamily="2" charset="-78"/>
              </a:rPr>
              <a:t>َ</a:t>
            </a:r>
            <a:r>
              <a:rPr lang="ar-SA" sz="3600" b="1" dirty="0" smtClean="0">
                <a:cs typeface="Taher" pitchFamily="2" charset="-78"/>
              </a:rPr>
              <a:t>م</a:t>
            </a:r>
            <a:r>
              <a:rPr lang="fa-IR" sz="3600" b="1" dirty="0" smtClean="0">
                <a:cs typeface="Taher" pitchFamily="2" charset="-78"/>
              </a:rPr>
              <a:t>ِ</a:t>
            </a:r>
            <a:r>
              <a:rPr lang="ar-SA" sz="3600" b="1" dirty="0" smtClean="0">
                <a:cs typeface="Taher" pitchFamily="2" charset="-78"/>
              </a:rPr>
              <a:t>ل</a:t>
            </a:r>
            <a:r>
              <a:rPr lang="fa-IR" sz="3600" b="1" dirty="0" smtClean="0">
                <a:cs typeface="Taher" pitchFamily="2" charset="-78"/>
              </a:rPr>
              <a:t>ْأَ</a:t>
            </a:r>
            <a:r>
              <a:rPr lang="ar-SA" sz="3600" b="1" dirty="0" smtClean="0">
                <a:cs typeface="Taher" pitchFamily="2" charset="-78"/>
              </a:rPr>
              <a:t> ال</a:t>
            </a:r>
            <a:r>
              <a:rPr lang="fa-IR" sz="3600" b="1" dirty="0" smtClean="0">
                <a:cs typeface="Taher" pitchFamily="2" charset="-78"/>
              </a:rPr>
              <a:t>ْأَ</a:t>
            </a:r>
            <a:r>
              <a:rPr lang="ar-SA" sz="3600" b="1" dirty="0" smtClean="0">
                <a:cs typeface="Taher" pitchFamily="2" charset="-78"/>
              </a:rPr>
              <a:t>ر</a:t>
            </a:r>
            <a:r>
              <a:rPr lang="fa-IR" sz="3600" b="1" dirty="0" smtClean="0">
                <a:cs typeface="Taher" pitchFamily="2" charset="-78"/>
              </a:rPr>
              <a:t>ْ</a:t>
            </a:r>
            <a:r>
              <a:rPr lang="ar-SA" sz="3600" b="1" dirty="0" smtClean="0">
                <a:cs typeface="Taher" pitchFamily="2" charset="-78"/>
              </a:rPr>
              <a:t>ض</a:t>
            </a:r>
            <a:r>
              <a:rPr lang="fa-IR" sz="3600" b="1" dirty="0" smtClean="0">
                <a:cs typeface="Taher" pitchFamily="2" charset="-78"/>
              </a:rPr>
              <a:t>ِ.</a:t>
            </a:r>
            <a:endParaRPr lang="en-US" sz="3600" b="1" dirty="0">
              <a:cs typeface="Taher" pitchFamily="2" charset="-78"/>
            </a:endParaRPr>
          </a:p>
        </p:txBody>
      </p:sp>
      <p:sp>
        <p:nvSpPr>
          <p:cNvPr id="4" name="Rectangle 3"/>
          <p:cNvSpPr/>
          <p:nvPr/>
        </p:nvSpPr>
        <p:spPr>
          <a:xfrm>
            <a:off x="611560" y="3429000"/>
            <a:ext cx="3005951"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r" rtl="1"/>
            <a:r>
              <a:rPr lang="ar-SA" sz="2800" dirty="0">
                <a:cs typeface="Homa" pitchFamily="2" charset="-78"/>
              </a:rPr>
              <a:t>فتح الباري، </a:t>
            </a:r>
            <a:r>
              <a:rPr lang="ar-SA" sz="2800" dirty="0" smtClean="0">
                <a:cs typeface="Homa" pitchFamily="2" charset="-78"/>
              </a:rPr>
              <a:t>ج</a:t>
            </a:r>
            <a:r>
              <a:rPr lang="fa-IR" sz="2800" dirty="0" smtClean="0">
                <a:cs typeface="Homa" pitchFamily="2" charset="-78"/>
              </a:rPr>
              <a:t>7</a:t>
            </a:r>
            <a:r>
              <a:rPr lang="ar-SA" sz="2800" dirty="0" smtClean="0">
                <a:cs typeface="Homa" pitchFamily="2" charset="-78"/>
              </a:rPr>
              <a:t>، ص</a:t>
            </a:r>
            <a:r>
              <a:rPr lang="fa-IR" sz="2800" dirty="0" smtClean="0">
                <a:cs typeface="Homa" pitchFamily="2" charset="-78"/>
              </a:rPr>
              <a:t>105</a:t>
            </a:r>
            <a:endParaRPr lang="en-US" sz="2800" dirty="0">
              <a:cs typeface="Homa" pitchFamily="2" charset="-78"/>
            </a:endParaRPr>
          </a:p>
        </p:txBody>
      </p:sp>
      <p:sp>
        <p:nvSpPr>
          <p:cNvPr id="2" name="Rectangle 1"/>
          <p:cNvSpPr/>
          <p:nvPr/>
        </p:nvSpPr>
        <p:spPr>
          <a:xfrm>
            <a:off x="611560" y="6021288"/>
            <a:ext cx="2970685"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Low" rtl="1"/>
            <a:r>
              <a:rPr lang="ar-SA" sz="2800" dirty="0">
                <a:cs typeface="Homa" pitchFamily="2" charset="-78"/>
              </a:rPr>
              <a:t>فيض القدير، ج6، ص19</a:t>
            </a:r>
            <a:endParaRPr lang="en-US" sz="2800" dirty="0">
              <a:cs typeface="Homa" pitchFamily="2" charset="-78"/>
            </a:endParaRPr>
          </a:p>
        </p:txBody>
      </p:sp>
      <p:cxnSp>
        <p:nvCxnSpPr>
          <p:cNvPr id="6" name="Straight Connector 5"/>
          <p:cNvCxnSpPr/>
          <p:nvPr/>
        </p:nvCxnSpPr>
        <p:spPr>
          <a:xfrm flipH="1">
            <a:off x="604815" y="4077072"/>
            <a:ext cx="74676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Oval 6"/>
          <p:cNvSpPr/>
          <p:nvPr/>
        </p:nvSpPr>
        <p:spPr>
          <a:xfrm>
            <a:off x="8100392" y="5661248"/>
            <a:ext cx="648072" cy="72008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ln>
                <a:solidFill>
                  <a:srgbClr val="FF0000"/>
                </a:solidFill>
              </a:ln>
              <a:solidFill>
                <a:schemeClr val="bg1"/>
              </a:solidFill>
            </a:endParaRPr>
          </a:p>
        </p:txBody>
      </p:sp>
      <p:sp>
        <p:nvSpPr>
          <p:cNvPr id="8" name="Right Arrow 7">
            <a:hlinkClick r:id="rId3" action="ppaction://hlinksldjump"/>
          </p:cNvPr>
          <p:cNvSpPr/>
          <p:nvPr/>
        </p:nvSpPr>
        <p:spPr>
          <a:xfrm>
            <a:off x="35496" y="-5355"/>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421247"/>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33375"/>
            <a:ext cx="6172200" cy="1893888"/>
          </a:xfrm>
        </p:spPr>
        <p:txBody>
          <a:bodyPr>
            <a:noAutofit/>
          </a:bodyPr>
          <a:lstStyle/>
          <a:p>
            <a:pPr algn="ctr" rtl="1"/>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rPr>
              <a:t>صديقه شهيده</a:t>
            </a: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sym typeface="Roumouz"/>
              </a:rPr>
              <a:t></a:t>
            </a:r>
            <a: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
            </a:r>
            <a:b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b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سند حقانيت شيعه</a:t>
            </a:r>
            <a:endParaRPr lang="en-US" sz="6600" cap="none" dirty="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7744" y="2636912"/>
            <a:ext cx="5184576" cy="3888432"/>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0526525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t>روى أحمد بن حنبل المتوفى 241، بإسناده  عن النُّعْمَانُ بْنُ بَشِيرٍ قَالَ: اسْتَأْذَنَ أَبُو بَكْرٍ عَلَى رَسُولِ اللَّهِ صَلَّى اللَّهُ عَلَيْهِ وَسَلَّمَ فَسَمِعَ صَوْتَ عَائِشَةَ عَالِيًا وَهِيَ تَقُولُ وَاللَّهِ لَقَدْ عَرَفْتُ أَنَّ عَلِيًّا أَحَبُّ إِلَيْكَ مِنْ أَبِي وَمِنِّي مَرَّتَيْنِ أَوْ ثَلَاثًا فَاسْتَأْذَنَ أَبُو بَكْرٍ فَدَخَلَ فَأَهْوَى إِلَيْهَا فَقَالَ يَا بِنْتَ فُلَانَةَ أَلَا أَسْمَعُكِ تَرْفَعِينَ صَوْتَكِ عَلَى رَسُولِ اللَّهِ صَلَّى اللَّهُ عَلَيْهِ وَسَلَّمَ.</a:t>
            </a:r>
            <a:endParaRPr lang="en-US" dirty="0"/>
          </a:p>
          <a:p>
            <a:pPr>
              <a:lnSpc>
                <a:spcPct val="150000"/>
              </a:lnSpc>
            </a:pPr>
            <a:endParaRPr lang="fa-IR" dirty="0" smtClean="0"/>
          </a:p>
          <a:p>
            <a:r>
              <a:rPr lang="fa-IR" dirty="0" smtClean="0"/>
              <a:t>قال </a:t>
            </a:r>
            <a:r>
              <a:rPr lang="fa-IR" dirty="0"/>
              <a:t>ابن حجر: </a:t>
            </a:r>
            <a:r>
              <a:rPr lang="fa-IR" b="1" dirty="0"/>
              <a:t> أخرجه أحمد وأبو داود والنسائي بسند صحيح عن النعمان بن بشير...</a:t>
            </a:r>
            <a:r>
              <a:rPr lang="fa-IR" dirty="0"/>
              <a:t> </a:t>
            </a:r>
            <a:r>
              <a:rPr lang="fa-IR" dirty="0" smtClean="0"/>
              <a:t>.</a:t>
            </a:r>
          </a:p>
          <a:p>
            <a:endParaRPr lang="fa-IR" dirty="0" smtClean="0"/>
          </a:p>
          <a:p>
            <a:r>
              <a:rPr lang="fa-IR" dirty="0" smtClean="0"/>
              <a:t>قال </a:t>
            </a:r>
            <a:r>
              <a:rPr lang="fa-IR" dirty="0"/>
              <a:t>الهيثمي المتوفى 807: </a:t>
            </a:r>
            <a:r>
              <a:rPr lang="fa-IR" b="1" dirty="0"/>
              <a:t>رواه أحمد ورجاله رجال الصحيح.</a:t>
            </a:r>
            <a:r>
              <a:rPr lang="fa-IR" dirty="0"/>
              <a:t> </a:t>
            </a:r>
            <a:endParaRPr lang="en-US" dirty="0"/>
          </a:p>
          <a:p>
            <a:pPr algn="justLow" rtl="1"/>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pPr rtl="1"/>
            <a:r>
              <a:rPr lang="fa-IR" dirty="0" smtClean="0"/>
              <a:t>او و همسرش محبوبترين انسان نزد پيامبر</a:t>
            </a:r>
            <a:endParaRPr lang="en-US" b="1" dirty="0"/>
          </a:p>
        </p:txBody>
      </p:sp>
      <p:sp>
        <p:nvSpPr>
          <p:cNvPr id="9" name="Rectangle 8"/>
          <p:cNvSpPr/>
          <p:nvPr/>
        </p:nvSpPr>
        <p:spPr>
          <a:xfrm>
            <a:off x="35496" y="3265820"/>
            <a:ext cx="792075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مسند أحمد بن حنبل، ج4، ص275، ح18444، ناشر: مؤسسة قرطبة – مصر.</a:t>
            </a:r>
            <a:endParaRPr lang="en-US" sz="2800" dirty="0"/>
          </a:p>
        </p:txBody>
      </p:sp>
      <p:sp>
        <p:nvSpPr>
          <p:cNvPr id="6" name="Rectangle 5"/>
          <p:cNvSpPr/>
          <p:nvPr/>
        </p:nvSpPr>
        <p:spPr>
          <a:xfrm>
            <a:off x="172375" y="4653136"/>
            <a:ext cx="2959465"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 فتح الباري، ج  7، ص 19.</a:t>
            </a:r>
            <a:endParaRPr lang="en-US" sz="2800" dirty="0"/>
          </a:p>
        </p:txBody>
      </p:sp>
      <p:sp>
        <p:nvSpPr>
          <p:cNvPr id="7" name="Rectangle 6"/>
          <p:cNvSpPr/>
          <p:nvPr/>
        </p:nvSpPr>
        <p:spPr>
          <a:xfrm>
            <a:off x="107504" y="6290156"/>
            <a:ext cx="325602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مجمع الزوائد، ج 9، ص 202.</a:t>
            </a:r>
            <a:endParaRPr lang="en-US" sz="2800" dirty="0"/>
          </a:p>
        </p:txBody>
      </p:sp>
      <p:sp>
        <p:nvSpPr>
          <p:cNvPr id="10" name="Right Arrow 9">
            <a:hlinkClick r:id="rId3" action="ppaction://hlinksldjump"/>
          </p:cNvPr>
          <p:cNvSpPr/>
          <p:nvPr/>
        </p:nvSpPr>
        <p:spPr>
          <a:xfrm>
            <a:off x="35496" y="-5355"/>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2934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قال ابن حجر المتوفى 852: قال السُبكي الكبير [المتوفى 756] كما تقدم: </a:t>
            </a:r>
            <a:r>
              <a:rPr lang="fa-IR" b="1" dirty="0"/>
              <a:t>لعائشة من الفضائل ما لا يحصى، ولكن الذي نختاره وندين اللّه به، أنّ فاطمة أفضل من خديجة ثمّ عائشة. </a:t>
            </a:r>
            <a:endParaRPr lang="fa-IR" b="1" dirty="0" smtClean="0"/>
          </a:p>
          <a:p>
            <a:endParaRPr lang="fa-IR" b="1" dirty="0"/>
          </a:p>
          <a:p>
            <a:endParaRPr lang="fa-IR" b="1" dirty="0" smtClean="0"/>
          </a:p>
          <a:p>
            <a:r>
              <a:rPr lang="fa-IR" dirty="0"/>
              <a:t>قال المُناوي المتوفى 1031: </a:t>
            </a:r>
            <a:r>
              <a:rPr lang="fa-IR" b="1" dirty="0"/>
              <a:t>وذكر العَلَم العراقي: إن فاطمة وأخاها إبراهيم أفضل من الخلفاء الأربعة باتفاق</a:t>
            </a:r>
            <a:r>
              <a:rPr lang="fa-IR" dirty="0"/>
              <a:t>. </a:t>
            </a:r>
            <a:endParaRPr lang="en-US" dirty="0"/>
          </a:p>
          <a:p>
            <a:r>
              <a:rPr lang="en-US" dirty="0"/>
              <a:t> </a:t>
            </a:r>
          </a:p>
          <a:p>
            <a:endParaRPr lang="fa-IR" b="1" dirty="0" smtClean="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pPr rtl="1"/>
            <a:r>
              <a:rPr lang="fa-IR" b="1" dirty="0" smtClean="0"/>
              <a:t>فاطمه افضل از عائشه و خلفاء اربعه</a:t>
            </a:r>
            <a:endParaRPr lang="en-US" b="1" dirty="0"/>
          </a:p>
        </p:txBody>
      </p:sp>
      <p:sp>
        <p:nvSpPr>
          <p:cNvPr id="9" name="Rectangle 8"/>
          <p:cNvSpPr/>
          <p:nvPr/>
        </p:nvSpPr>
        <p:spPr>
          <a:xfrm>
            <a:off x="107504" y="2257708"/>
            <a:ext cx="626004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فتح الباري، ج 7، ص 105، </a:t>
            </a:r>
            <a:r>
              <a:rPr lang="fa-IR" sz="2800" dirty="0" smtClean="0"/>
              <a:t>تفسير الآلوسي، </a:t>
            </a:r>
            <a:r>
              <a:rPr lang="fa-IR" sz="2800" dirty="0"/>
              <a:t>ج 3، ص 156،</a:t>
            </a:r>
            <a:endParaRPr lang="en-US" sz="2800" dirty="0"/>
          </a:p>
        </p:txBody>
      </p:sp>
      <p:sp>
        <p:nvSpPr>
          <p:cNvPr id="6" name="Rectangle 5"/>
          <p:cNvSpPr/>
          <p:nvPr/>
        </p:nvSpPr>
        <p:spPr>
          <a:xfrm>
            <a:off x="200367" y="4437112"/>
            <a:ext cx="523572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fa-IR" sz="2800" dirty="0"/>
              <a:t>فيض القدير في شرح الجامع الصغير ج4 ص 556</a:t>
            </a:r>
            <a:endParaRPr lang="en-US" sz="2800" dirty="0">
              <a:solidFill>
                <a:schemeClr val="tx1"/>
              </a:solidFill>
              <a:cs typeface="Taher" pitchFamily="2" charset="-78"/>
            </a:endParaRPr>
          </a:p>
        </p:txBody>
      </p:sp>
      <p:sp>
        <p:nvSpPr>
          <p:cNvPr id="7" name="Right Arrow 6">
            <a:hlinkClick r:id="rId3" action="ppaction://hlinksldjump"/>
          </p:cNvPr>
          <p:cNvSpPr/>
          <p:nvPr/>
        </p:nvSpPr>
        <p:spPr>
          <a:xfrm>
            <a:off x="35496" y="-5355"/>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377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86734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200914" y="404664"/>
            <a:ext cx="5353823"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1" name="Text Box 42"/>
            <p:cNvSpPr txBox="1">
              <a:spLocks noChangeArrowheads="1"/>
            </p:cNvSpPr>
            <p:nvPr/>
          </p:nvSpPr>
          <p:spPr bwMode="auto">
            <a:xfrm>
              <a:off x="850" y="1946"/>
              <a:ext cx="985" cy="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a-IR" sz="3600" b="1" dirty="0" smtClean="0">
                  <a:solidFill>
                    <a:srgbClr val="7030A0"/>
                  </a:solidFill>
                  <a:effectLst>
                    <a:outerShdw blurRad="38100" dist="38100" dir="2700000" algn="tl">
                      <a:srgbClr val="000000"/>
                    </a:outerShdw>
                  </a:effectLst>
                  <a:cs typeface="Sultan bold" pitchFamily="2" charset="-78"/>
                </a:rPr>
                <a:t>وهابيت و شبهه هجوم به بيت فاطمه (س) </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96" name="Text Box 44"/>
            <p:cNvSpPr txBox="1">
              <a:spLocks noChangeArrowheads="1"/>
            </p:cNvSpPr>
            <p:nvPr/>
          </p:nvSpPr>
          <p:spPr bwMode="auto">
            <a:xfrm>
              <a:off x="2060" y="2146"/>
              <a:ext cx="9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b="1" dirty="0">
                <a:solidFill>
                  <a:srgbClr val="000000"/>
                </a:solidFill>
              </a:endParaRPr>
            </a:p>
          </p:txBody>
        </p:sp>
        <p:sp>
          <p:nvSpPr>
            <p:cNvPr id="74" name="Oval 40"/>
            <p:cNvSpPr>
              <a:spLocks noChangeArrowheads="1"/>
            </p:cNvSpPr>
            <p:nvPr/>
          </p:nvSpPr>
          <p:spPr bwMode="gray">
            <a:xfrm>
              <a:off x="1709" y="3335"/>
              <a:ext cx="159" cy="160"/>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40" name="Oval 37"/>
          <p:cNvSpPr>
            <a:spLocks noChangeArrowheads="1"/>
          </p:cNvSpPr>
          <p:nvPr/>
        </p:nvSpPr>
        <p:spPr bwMode="gray">
          <a:xfrm rot="10800000" flipV="1">
            <a:off x="6444208" y="147859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1" name="Oval 39"/>
          <p:cNvSpPr>
            <a:spLocks noChangeArrowheads="1"/>
          </p:cNvSpPr>
          <p:nvPr/>
        </p:nvSpPr>
        <p:spPr bwMode="gray">
          <a:xfrm rot="10800000" flipV="1">
            <a:off x="6510489" y="1550599"/>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1</a:t>
            </a:r>
            <a:endParaRPr lang="en-US" dirty="0"/>
          </a:p>
        </p:txBody>
      </p:sp>
      <p:sp>
        <p:nvSpPr>
          <p:cNvPr id="42" name="Oval 37"/>
          <p:cNvSpPr>
            <a:spLocks noChangeArrowheads="1"/>
          </p:cNvSpPr>
          <p:nvPr/>
        </p:nvSpPr>
        <p:spPr bwMode="gray">
          <a:xfrm rot="10800000" flipV="1">
            <a:off x="6052084" y="270272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3" name="Oval 39"/>
          <p:cNvSpPr>
            <a:spLocks noChangeArrowheads="1"/>
          </p:cNvSpPr>
          <p:nvPr/>
        </p:nvSpPr>
        <p:spPr bwMode="gray">
          <a:xfrm rot="10800000" flipV="1">
            <a:off x="6118365" y="2774735"/>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44" name="Oval 37"/>
          <p:cNvSpPr>
            <a:spLocks noChangeArrowheads="1"/>
          </p:cNvSpPr>
          <p:nvPr/>
        </p:nvSpPr>
        <p:spPr bwMode="gray">
          <a:xfrm rot="10800000" flipV="1">
            <a:off x="6198082" y="401491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5" name="Oval 39"/>
          <p:cNvSpPr>
            <a:spLocks noChangeArrowheads="1"/>
          </p:cNvSpPr>
          <p:nvPr/>
        </p:nvSpPr>
        <p:spPr bwMode="gray">
          <a:xfrm rot="10800000" flipV="1">
            <a:off x="6264363" y="4086920"/>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25" name="AutoShape 28">
            <a:hlinkClick r:id="rId5" action="ppaction://hlinksldjump"/>
          </p:cNvPr>
          <p:cNvSpPr>
            <a:spLocks noChangeArrowheads="1"/>
          </p:cNvSpPr>
          <p:nvPr/>
        </p:nvSpPr>
        <p:spPr bwMode="gray">
          <a:xfrm rot="10800000" flipV="1">
            <a:off x="611560" y="1428828"/>
            <a:ext cx="5775837" cy="726810"/>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justLow" rtl="1"/>
            <a:r>
              <a:rPr lang="fa-IR" sz="28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سخن ابن تيميه در هجوم به بيت فاطمه (س) </a:t>
            </a:r>
            <a:endParaRPr lang="en-US" sz="28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26" name="AutoShape 28">
            <a:hlinkClick r:id="rId6" action="ppaction://hlinksldjump"/>
          </p:cNvPr>
          <p:cNvSpPr>
            <a:spLocks noChangeArrowheads="1"/>
          </p:cNvSpPr>
          <p:nvPr/>
        </p:nvSpPr>
        <p:spPr bwMode="gray">
          <a:xfrm rot="10800000" flipV="1">
            <a:off x="236323" y="2652964"/>
            <a:ext cx="5775837" cy="726810"/>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تهديد به آتش زدن خانه فاطمه (س) </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27" name="AutoShape 28">
            <a:hlinkClick r:id="rId7" action="ppaction://hlinksldjump"/>
          </p:cNvPr>
          <p:cNvSpPr>
            <a:spLocks noChangeArrowheads="1"/>
          </p:cNvSpPr>
          <p:nvPr/>
        </p:nvSpPr>
        <p:spPr bwMode="gray">
          <a:xfrm rot="10800000" flipV="1">
            <a:off x="380339" y="4021116"/>
            <a:ext cx="5775837" cy="726810"/>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پشيماني ابوبكر </a:t>
            </a:r>
            <a:r>
              <a:rPr lang="fa-IR" sz="28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از </a:t>
            </a:r>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حمله به خانه زهرا (س) </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729976419"/>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قال ابن تيمية في إنكار الهجوم علي بيت فاطمة (س) : ونحن </a:t>
            </a:r>
            <a:r>
              <a:rPr lang="fa-IR" dirty="0"/>
              <a:t>نعلم يقينا أن أبا بكر لم يقدم على علي والزبير بشيء من </a:t>
            </a:r>
            <a:r>
              <a:rPr lang="fa-IR" dirty="0" smtClean="0"/>
              <a:t>الأذى... .</a:t>
            </a:r>
            <a:endParaRPr lang="en-US" dirty="0"/>
          </a:p>
          <a:p>
            <a:r>
              <a:rPr lang="fa-IR" dirty="0" smtClean="0"/>
              <a:t>وغاية </a:t>
            </a:r>
            <a:r>
              <a:rPr lang="fa-IR" dirty="0"/>
              <a:t>ما يقال إنه </a:t>
            </a:r>
            <a:r>
              <a:rPr lang="fa-IR" dirty="0">
                <a:ln>
                  <a:solidFill>
                    <a:srgbClr val="FF0000"/>
                  </a:solidFill>
                </a:ln>
              </a:rPr>
              <a:t>كبس البيت لينظر هل فيه شيء من مال الله </a:t>
            </a:r>
            <a:r>
              <a:rPr lang="fa-IR" dirty="0"/>
              <a:t>الذي يقسمه وأن يعطيه لمستحقه ثم رأى أنه لو تركه لهم لجاز فإنه يجوز أن يعطيهم من مال الفيء.</a:t>
            </a:r>
            <a:endParaRPr lang="en-US" dirty="0"/>
          </a:p>
          <a:p>
            <a:r>
              <a:rPr lang="fa-IR" dirty="0"/>
              <a:t>وأما إقدامه عليهم أنفسهم بأذى، فهذا ما وقع فيه قط باتفاق أهل العلم والدين وإنما ينقل مثل هذا جهال الكذابين ويصدقه حمقى العالمين الذين يقولون إن الصحابة هدموا بيت فاطمة وضربوا بطنها حتى أسقطت.</a:t>
            </a:r>
            <a:endParaRPr lang="en-US" dirty="0"/>
          </a:p>
          <a:p>
            <a:r>
              <a:rPr lang="fa-IR" dirty="0"/>
              <a:t>وهذا كله دعوى مختلق وإفك مفترى باتفاق أهل الإسلام ولا يروج إلا على من هو من جنس الأنعام. </a:t>
            </a:r>
            <a:endParaRPr lang="fa-IR" b="1" dirty="0" smtClean="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pPr rtl="1"/>
            <a:r>
              <a:rPr lang="fa-IR" b="1" dirty="0" smtClean="0"/>
              <a:t>شبهه ابن تيميه در هجوم به خانه زهرا (س) </a:t>
            </a:r>
            <a:endParaRPr lang="en-US" b="1" dirty="0"/>
          </a:p>
        </p:txBody>
      </p:sp>
      <p:sp>
        <p:nvSpPr>
          <p:cNvPr id="6" name="Rectangle 5"/>
          <p:cNvSpPr/>
          <p:nvPr/>
        </p:nvSpPr>
        <p:spPr>
          <a:xfrm>
            <a:off x="200367" y="6337721"/>
            <a:ext cx="3284874"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منهاج السنّة، جلد 8، ص 290.</a:t>
            </a:r>
            <a:endParaRPr lang="en-US" sz="2800" dirty="0"/>
          </a:p>
        </p:txBody>
      </p:sp>
      <p:sp>
        <p:nvSpPr>
          <p:cNvPr id="7" name="Right Arrow 6">
            <a:hlinkClick r:id="rId3" action="ppaction://hlinksldjump"/>
          </p:cNvPr>
          <p:cNvSpPr/>
          <p:nvPr/>
        </p:nvSpPr>
        <p:spPr>
          <a:xfrm>
            <a:off x="3918" y="-5355"/>
            <a:ext cx="80860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718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2958623957"/>
              </p:ext>
            </p:extLst>
          </p:nvPr>
        </p:nvGraphicFramePr>
        <p:xfrm>
          <a:off x="-357188" y="85400"/>
          <a:ext cx="9501188" cy="7171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3">
            <a:hlinkClick r:id="rId8" action="ppaction://hlinksldjump"/>
          </p:cNvPr>
          <p:cNvSpPr/>
          <p:nvPr/>
        </p:nvSpPr>
        <p:spPr>
          <a:xfrm>
            <a:off x="3918" y="-79366"/>
            <a:ext cx="808602" cy="40052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26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afterEffect">
                                  <p:stCondLst>
                                    <p:cond delay="0"/>
                                  </p:stCondLst>
                                  <p:childTnLst>
                                    <p:set>
                                      <p:cBhvr>
                                        <p:cTn id="6" dur="1" fill="hold">
                                          <p:stCondLst>
                                            <p:cond delay="0"/>
                                          </p:stCondLst>
                                        </p:cTn>
                                        <p:tgtEl>
                                          <p:spTgt spid="6">
                                            <p:graphicEl>
                                              <a:dgm id="{DFB13AC2-016E-4B0A-87A0-C6E315805744}"/>
                                            </p:graphicEl>
                                          </p:spTgt>
                                        </p:tgtEl>
                                        <p:attrNameLst>
                                          <p:attrName>style.visibility</p:attrName>
                                        </p:attrNameLst>
                                      </p:cBhvr>
                                      <p:to>
                                        <p:strVal val="visible"/>
                                      </p:to>
                                    </p:set>
                                    <p:animEffect transition="in" filter="wipe(down)">
                                      <p:cBhvr>
                                        <p:cTn id="7" dur="3000"/>
                                        <p:tgtEl>
                                          <p:spTgt spid="6">
                                            <p:graphicEl>
                                              <a:dgm id="{DFB13AC2-016E-4B0A-87A0-C6E315805744}"/>
                                            </p:graphicEl>
                                          </p:spTgt>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6">
                                            <p:graphicEl>
                                              <a:dgm id="{9E790595-CA2F-451A-9431-ACA41FED210A}"/>
                                            </p:graphicEl>
                                          </p:spTgt>
                                        </p:tgtEl>
                                        <p:attrNameLst>
                                          <p:attrName>style.visibility</p:attrName>
                                        </p:attrNameLst>
                                      </p:cBhvr>
                                      <p:to>
                                        <p:strVal val="visible"/>
                                      </p:to>
                                    </p:set>
                                    <p:animEffect transition="in" filter="wipe(down)">
                                      <p:cBhvr>
                                        <p:cTn id="11" dur="500"/>
                                        <p:tgtEl>
                                          <p:spTgt spid="6">
                                            <p:graphicEl>
                                              <a:dgm id="{9E790595-CA2F-451A-9431-ACA41FED210A}"/>
                                            </p:graphicEl>
                                          </p:spTgt>
                                        </p:tgtEl>
                                      </p:cBhvr>
                                    </p:animEffect>
                                  </p:childTnLst>
                                </p:cTn>
                              </p:par>
                            </p:childTnLst>
                          </p:cTn>
                        </p:par>
                        <p:par>
                          <p:cTn id="12" fill="hold">
                            <p:stCondLst>
                              <p:cond delay="3500"/>
                            </p:stCondLst>
                            <p:childTnLst>
                              <p:par>
                                <p:cTn id="13" presetID="22" presetClass="entr" presetSubtype="4" fill="hold" grpId="0" nodeType="afterEffect">
                                  <p:stCondLst>
                                    <p:cond delay="0"/>
                                  </p:stCondLst>
                                  <p:childTnLst>
                                    <p:set>
                                      <p:cBhvr>
                                        <p:cTn id="14" dur="1" fill="hold">
                                          <p:stCondLst>
                                            <p:cond delay="0"/>
                                          </p:stCondLst>
                                        </p:cTn>
                                        <p:tgtEl>
                                          <p:spTgt spid="6">
                                            <p:graphicEl>
                                              <a:dgm id="{69B8B613-19A6-4410-A0D2-2EC8D7630B90}"/>
                                            </p:graphicEl>
                                          </p:spTgt>
                                        </p:tgtEl>
                                        <p:attrNameLst>
                                          <p:attrName>style.visibility</p:attrName>
                                        </p:attrNameLst>
                                      </p:cBhvr>
                                      <p:to>
                                        <p:strVal val="visible"/>
                                      </p:to>
                                    </p:set>
                                    <p:animEffect transition="in" filter="wipe(down)">
                                      <p:cBhvr>
                                        <p:cTn id="15" dur="500"/>
                                        <p:tgtEl>
                                          <p:spTgt spid="6">
                                            <p:graphicEl>
                                              <a:dgm id="{69B8B613-19A6-4410-A0D2-2EC8D7630B90}"/>
                                            </p:graphicEl>
                                          </p:spTgt>
                                        </p:tgtEl>
                                      </p:cBhvr>
                                    </p:animEffect>
                                  </p:childTnLst>
                                </p:cTn>
                              </p:par>
                            </p:childTnLst>
                          </p:cTn>
                        </p:par>
                        <p:par>
                          <p:cTn id="16" fill="hold">
                            <p:stCondLst>
                              <p:cond delay="4000"/>
                            </p:stCondLst>
                            <p:childTnLst>
                              <p:par>
                                <p:cTn id="17" presetID="22" presetClass="entr" presetSubtype="4" fill="hold" grpId="0" nodeType="afterEffect">
                                  <p:stCondLst>
                                    <p:cond delay="0"/>
                                  </p:stCondLst>
                                  <p:childTnLst>
                                    <p:set>
                                      <p:cBhvr>
                                        <p:cTn id="18" dur="1" fill="hold">
                                          <p:stCondLst>
                                            <p:cond delay="0"/>
                                          </p:stCondLst>
                                        </p:cTn>
                                        <p:tgtEl>
                                          <p:spTgt spid="6">
                                            <p:graphicEl>
                                              <a:dgm id="{C6516C59-7312-4D00-8C91-D971CD183CB4}"/>
                                            </p:graphicEl>
                                          </p:spTgt>
                                        </p:tgtEl>
                                        <p:attrNameLst>
                                          <p:attrName>style.visibility</p:attrName>
                                        </p:attrNameLst>
                                      </p:cBhvr>
                                      <p:to>
                                        <p:strVal val="visible"/>
                                      </p:to>
                                    </p:set>
                                    <p:animEffect transition="in" filter="wipe(down)">
                                      <p:cBhvr>
                                        <p:cTn id="19" dur="500"/>
                                        <p:tgtEl>
                                          <p:spTgt spid="6">
                                            <p:graphicEl>
                                              <a:dgm id="{C6516C59-7312-4D00-8C91-D971CD183CB4}"/>
                                            </p:graphicEl>
                                          </p:spTgt>
                                        </p:tgtEl>
                                      </p:cBhvr>
                                    </p:animEffect>
                                  </p:child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6">
                                            <p:graphicEl>
                                              <a:dgm id="{8A276602-8ACA-49CF-BBF3-48458D5B47D8}"/>
                                            </p:graphicEl>
                                          </p:spTgt>
                                        </p:tgtEl>
                                        <p:attrNameLst>
                                          <p:attrName>style.visibility</p:attrName>
                                        </p:attrNameLst>
                                      </p:cBhvr>
                                      <p:to>
                                        <p:strVal val="visible"/>
                                      </p:to>
                                    </p:set>
                                    <p:animEffect transition="in" filter="wipe(down)">
                                      <p:cBhvr>
                                        <p:cTn id="23" dur="500"/>
                                        <p:tgtEl>
                                          <p:spTgt spid="6">
                                            <p:graphicEl>
                                              <a:dgm id="{8A276602-8ACA-49CF-BBF3-48458D5B47D8}"/>
                                            </p:graphicEl>
                                          </p:spTgt>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6">
                                            <p:graphicEl>
                                              <a:dgm id="{B8B1965C-7E97-440E-B127-B9C6DC440B17}"/>
                                            </p:graphicEl>
                                          </p:spTgt>
                                        </p:tgtEl>
                                        <p:attrNameLst>
                                          <p:attrName>style.visibility</p:attrName>
                                        </p:attrNameLst>
                                      </p:cBhvr>
                                      <p:to>
                                        <p:strVal val="visible"/>
                                      </p:to>
                                    </p:set>
                                    <p:animEffect transition="in" filter="wipe(down)">
                                      <p:cBhvr>
                                        <p:cTn id="27" dur="500"/>
                                        <p:tgtEl>
                                          <p:spTgt spid="6">
                                            <p:graphicEl>
                                              <a:dgm id="{B8B1965C-7E97-440E-B127-B9C6DC440B17}"/>
                                            </p:graphicEl>
                                          </p:spTgt>
                                        </p:tgtEl>
                                      </p:cBhvr>
                                    </p:animEffect>
                                  </p:childTnLst>
                                </p:cTn>
                              </p:par>
                            </p:childTnLst>
                          </p:cTn>
                        </p:par>
                        <p:par>
                          <p:cTn id="28" fill="hold">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6">
                                            <p:graphicEl>
                                              <a:dgm id="{D7FC3A57-C936-4BE5-A479-6DD6E5A3CF64}"/>
                                            </p:graphicEl>
                                          </p:spTgt>
                                        </p:tgtEl>
                                        <p:attrNameLst>
                                          <p:attrName>style.visibility</p:attrName>
                                        </p:attrNameLst>
                                      </p:cBhvr>
                                      <p:to>
                                        <p:strVal val="visible"/>
                                      </p:to>
                                    </p:set>
                                    <p:animEffect transition="in" filter="wipe(down)">
                                      <p:cBhvr>
                                        <p:cTn id="31" dur="500"/>
                                        <p:tgtEl>
                                          <p:spTgt spid="6">
                                            <p:graphicEl>
                                              <a:dgm id="{D7FC3A57-C936-4BE5-A479-6DD6E5A3CF64}"/>
                                            </p:graphicEl>
                                          </p:spTgt>
                                        </p:tgtEl>
                                      </p:cBhvr>
                                    </p:animEffect>
                                  </p:childTnLst>
                                </p:cTn>
                              </p:par>
                            </p:childTnLst>
                          </p:cTn>
                        </p:par>
                        <p:par>
                          <p:cTn id="32" fill="hold">
                            <p:stCondLst>
                              <p:cond delay="6000"/>
                            </p:stCondLst>
                            <p:childTnLst>
                              <p:par>
                                <p:cTn id="33" presetID="22" presetClass="entr" presetSubtype="4" fill="hold" grpId="0" nodeType="afterEffect">
                                  <p:stCondLst>
                                    <p:cond delay="0"/>
                                  </p:stCondLst>
                                  <p:childTnLst>
                                    <p:set>
                                      <p:cBhvr>
                                        <p:cTn id="34" dur="1" fill="hold">
                                          <p:stCondLst>
                                            <p:cond delay="0"/>
                                          </p:stCondLst>
                                        </p:cTn>
                                        <p:tgtEl>
                                          <p:spTgt spid="6">
                                            <p:graphicEl>
                                              <a:dgm id="{675D2293-DCDE-4F34-B85A-DC35AEFC82E9}"/>
                                            </p:graphicEl>
                                          </p:spTgt>
                                        </p:tgtEl>
                                        <p:attrNameLst>
                                          <p:attrName>style.visibility</p:attrName>
                                        </p:attrNameLst>
                                      </p:cBhvr>
                                      <p:to>
                                        <p:strVal val="visible"/>
                                      </p:to>
                                    </p:set>
                                    <p:animEffect transition="in" filter="wipe(down)">
                                      <p:cBhvr>
                                        <p:cTn id="35" dur="500"/>
                                        <p:tgtEl>
                                          <p:spTgt spid="6">
                                            <p:graphicEl>
                                              <a:dgm id="{675D2293-DCDE-4F34-B85A-DC35AEFC82E9}"/>
                                            </p:graphicEl>
                                          </p:spTgt>
                                        </p:tgtEl>
                                      </p:cBhvr>
                                    </p:animEffect>
                                  </p:childTnLst>
                                </p:cTn>
                              </p:par>
                            </p:childTnLst>
                          </p:cTn>
                        </p:par>
                        <p:par>
                          <p:cTn id="36" fill="hold">
                            <p:stCondLst>
                              <p:cond delay="6500"/>
                            </p:stCondLst>
                            <p:childTnLst>
                              <p:par>
                                <p:cTn id="37" presetID="22" presetClass="entr" presetSubtype="4" fill="hold" grpId="0" nodeType="afterEffect">
                                  <p:stCondLst>
                                    <p:cond delay="0"/>
                                  </p:stCondLst>
                                  <p:childTnLst>
                                    <p:set>
                                      <p:cBhvr>
                                        <p:cTn id="38" dur="1" fill="hold">
                                          <p:stCondLst>
                                            <p:cond delay="0"/>
                                          </p:stCondLst>
                                        </p:cTn>
                                        <p:tgtEl>
                                          <p:spTgt spid="6">
                                            <p:graphicEl>
                                              <a:dgm id="{1C6EFB38-B4FC-43C2-A1C9-CA01D425FB85}"/>
                                            </p:graphicEl>
                                          </p:spTgt>
                                        </p:tgtEl>
                                        <p:attrNameLst>
                                          <p:attrName>style.visibility</p:attrName>
                                        </p:attrNameLst>
                                      </p:cBhvr>
                                      <p:to>
                                        <p:strVal val="visible"/>
                                      </p:to>
                                    </p:set>
                                    <p:animEffect transition="in" filter="wipe(down)">
                                      <p:cBhvr>
                                        <p:cTn id="39" dur="500"/>
                                        <p:tgtEl>
                                          <p:spTgt spid="6">
                                            <p:graphicEl>
                                              <a:dgm id="{1C6EFB38-B4FC-43C2-A1C9-CA01D425FB85}"/>
                                            </p:graphicEl>
                                          </p:spTgt>
                                        </p:tgtEl>
                                      </p:cBhvr>
                                    </p:animEffect>
                                  </p:childTnLst>
                                </p:cTn>
                              </p:par>
                            </p:childTnLst>
                          </p:cTn>
                        </p:par>
                        <p:par>
                          <p:cTn id="40" fill="hold">
                            <p:stCondLst>
                              <p:cond delay="7000"/>
                            </p:stCondLst>
                            <p:childTnLst>
                              <p:par>
                                <p:cTn id="41" presetID="22" presetClass="entr" presetSubtype="4" fill="hold" grpId="0" nodeType="afterEffect">
                                  <p:stCondLst>
                                    <p:cond delay="0"/>
                                  </p:stCondLst>
                                  <p:childTnLst>
                                    <p:set>
                                      <p:cBhvr>
                                        <p:cTn id="42" dur="1" fill="hold">
                                          <p:stCondLst>
                                            <p:cond delay="0"/>
                                          </p:stCondLst>
                                        </p:cTn>
                                        <p:tgtEl>
                                          <p:spTgt spid="6">
                                            <p:graphicEl>
                                              <a:dgm id="{B85FBB9E-7282-4342-9750-B3B59371CBEE}"/>
                                            </p:graphicEl>
                                          </p:spTgt>
                                        </p:tgtEl>
                                        <p:attrNameLst>
                                          <p:attrName>style.visibility</p:attrName>
                                        </p:attrNameLst>
                                      </p:cBhvr>
                                      <p:to>
                                        <p:strVal val="visible"/>
                                      </p:to>
                                    </p:set>
                                    <p:animEffect transition="in" filter="wipe(down)">
                                      <p:cBhvr>
                                        <p:cTn id="43" dur="500"/>
                                        <p:tgtEl>
                                          <p:spTgt spid="6">
                                            <p:graphicEl>
                                              <a:dgm id="{B85FBB9E-7282-4342-9750-B3B59371CBEE}"/>
                                            </p:graphicEl>
                                          </p:spTgt>
                                        </p:tgtEl>
                                      </p:cBhvr>
                                    </p:animEffect>
                                  </p:childTnLst>
                                </p:cTn>
                              </p:par>
                            </p:childTnLst>
                          </p:cTn>
                        </p:par>
                        <p:par>
                          <p:cTn id="44" fill="hold">
                            <p:stCondLst>
                              <p:cond delay="7500"/>
                            </p:stCondLst>
                            <p:childTnLst>
                              <p:par>
                                <p:cTn id="45" presetID="22" presetClass="entr" presetSubtype="4" fill="hold" grpId="0" nodeType="afterEffect">
                                  <p:stCondLst>
                                    <p:cond delay="0"/>
                                  </p:stCondLst>
                                  <p:childTnLst>
                                    <p:set>
                                      <p:cBhvr>
                                        <p:cTn id="46" dur="1" fill="hold">
                                          <p:stCondLst>
                                            <p:cond delay="0"/>
                                          </p:stCondLst>
                                        </p:cTn>
                                        <p:tgtEl>
                                          <p:spTgt spid="6">
                                            <p:graphicEl>
                                              <a:dgm id="{447086D2-1B74-4C87-BCD6-7A50ED1602F2}"/>
                                            </p:graphicEl>
                                          </p:spTgt>
                                        </p:tgtEl>
                                        <p:attrNameLst>
                                          <p:attrName>style.visibility</p:attrName>
                                        </p:attrNameLst>
                                      </p:cBhvr>
                                      <p:to>
                                        <p:strVal val="visible"/>
                                      </p:to>
                                    </p:set>
                                    <p:animEffect transition="in" filter="wipe(down)">
                                      <p:cBhvr>
                                        <p:cTn id="47" dur="500"/>
                                        <p:tgtEl>
                                          <p:spTgt spid="6">
                                            <p:graphicEl>
                                              <a:dgm id="{447086D2-1B74-4C87-BCD6-7A50ED1602F2}"/>
                                            </p:graphicEl>
                                          </p:spTgt>
                                        </p:tgtEl>
                                      </p:cBhvr>
                                    </p:animEffect>
                                  </p:childTnLst>
                                </p:cTn>
                              </p:par>
                            </p:childTnLst>
                          </p:cTn>
                        </p:par>
                        <p:par>
                          <p:cTn id="48" fill="hold">
                            <p:stCondLst>
                              <p:cond delay="8000"/>
                            </p:stCondLst>
                            <p:childTnLst>
                              <p:par>
                                <p:cTn id="49" presetID="22" presetClass="entr" presetSubtype="4" fill="hold" grpId="0" nodeType="afterEffect">
                                  <p:stCondLst>
                                    <p:cond delay="0"/>
                                  </p:stCondLst>
                                  <p:childTnLst>
                                    <p:set>
                                      <p:cBhvr>
                                        <p:cTn id="50" dur="1" fill="hold">
                                          <p:stCondLst>
                                            <p:cond delay="0"/>
                                          </p:stCondLst>
                                        </p:cTn>
                                        <p:tgtEl>
                                          <p:spTgt spid="6">
                                            <p:graphicEl>
                                              <a:dgm id="{0E83F546-FC89-48F8-AAF6-5286827C4832}"/>
                                            </p:graphicEl>
                                          </p:spTgt>
                                        </p:tgtEl>
                                        <p:attrNameLst>
                                          <p:attrName>style.visibility</p:attrName>
                                        </p:attrNameLst>
                                      </p:cBhvr>
                                      <p:to>
                                        <p:strVal val="visible"/>
                                      </p:to>
                                    </p:set>
                                    <p:animEffect transition="in" filter="wipe(down)">
                                      <p:cBhvr>
                                        <p:cTn id="51" dur="500"/>
                                        <p:tgtEl>
                                          <p:spTgt spid="6">
                                            <p:graphicEl>
                                              <a:dgm id="{0E83F546-FC89-48F8-AAF6-5286827C4832}"/>
                                            </p:graphicEl>
                                          </p:spTgt>
                                        </p:tgtEl>
                                      </p:cBhvr>
                                    </p:animEffect>
                                  </p:childTnLst>
                                </p:cTn>
                              </p:par>
                            </p:childTnLst>
                          </p:cTn>
                        </p:par>
                        <p:par>
                          <p:cTn id="52" fill="hold">
                            <p:stCondLst>
                              <p:cond delay="8500"/>
                            </p:stCondLst>
                            <p:childTnLst>
                              <p:par>
                                <p:cTn id="53" presetID="22" presetClass="entr" presetSubtype="4" fill="hold" grpId="0" nodeType="afterEffect">
                                  <p:stCondLst>
                                    <p:cond delay="0"/>
                                  </p:stCondLst>
                                  <p:childTnLst>
                                    <p:set>
                                      <p:cBhvr>
                                        <p:cTn id="54" dur="1" fill="hold">
                                          <p:stCondLst>
                                            <p:cond delay="0"/>
                                          </p:stCondLst>
                                        </p:cTn>
                                        <p:tgtEl>
                                          <p:spTgt spid="6">
                                            <p:graphicEl>
                                              <a:dgm id="{94BA4F5F-914D-4868-B4E5-A26E0E13461B}"/>
                                            </p:graphicEl>
                                          </p:spTgt>
                                        </p:tgtEl>
                                        <p:attrNameLst>
                                          <p:attrName>style.visibility</p:attrName>
                                        </p:attrNameLst>
                                      </p:cBhvr>
                                      <p:to>
                                        <p:strVal val="visible"/>
                                      </p:to>
                                    </p:set>
                                    <p:animEffect transition="in" filter="wipe(down)">
                                      <p:cBhvr>
                                        <p:cTn id="55" dur="500"/>
                                        <p:tgtEl>
                                          <p:spTgt spid="6">
                                            <p:graphicEl>
                                              <a:dgm id="{94BA4F5F-914D-4868-B4E5-A26E0E13461B}"/>
                                            </p:graphicEl>
                                          </p:spTgt>
                                        </p:tgtEl>
                                      </p:cBhvr>
                                    </p:animEffect>
                                  </p:childTnLst>
                                </p:cTn>
                              </p:par>
                            </p:childTnLst>
                          </p:cTn>
                        </p:par>
                        <p:par>
                          <p:cTn id="56" fill="hold">
                            <p:stCondLst>
                              <p:cond delay="9000"/>
                            </p:stCondLst>
                            <p:childTnLst>
                              <p:par>
                                <p:cTn id="57" presetID="26" presetClass="emph" presetSubtype="0" fill="hold" grpId="1" nodeType="afterEffect">
                                  <p:stCondLst>
                                    <p:cond delay="0"/>
                                  </p:stCondLst>
                                  <p:childTnLst>
                                    <p:animEffect transition="out" filter="fade">
                                      <p:cBhvr>
                                        <p:cTn id="58" dur="500" tmFilter="0, 0; .2, .5; .8, .5; 1, 0"/>
                                        <p:tgtEl>
                                          <p:spTgt spid="6">
                                            <p:graphicEl>
                                              <a:dgm id="{DFB13AC2-016E-4B0A-87A0-C6E315805744}"/>
                                            </p:graphicEl>
                                          </p:spTgt>
                                        </p:tgtEl>
                                      </p:cBhvr>
                                    </p:animEffect>
                                    <p:animScale>
                                      <p:cBhvr>
                                        <p:cTn id="59" dur="250" autoRev="1" fill="hold"/>
                                        <p:tgtEl>
                                          <p:spTgt spid="6">
                                            <p:graphicEl>
                                              <a:dgm id="{DFB13AC2-016E-4B0A-87A0-C6E315805744}"/>
                                            </p:graphicEl>
                                          </p:spTgt>
                                        </p:tgtEl>
                                      </p:cBhvr>
                                      <p:by x="105000" y="105000"/>
                                    </p:animScale>
                                  </p:childTnLst>
                                </p:cTn>
                              </p:par>
                            </p:childTnLst>
                          </p:cTn>
                        </p:par>
                        <p:par>
                          <p:cTn id="60" fill="hold">
                            <p:stCondLst>
                              <p:cond delay="9500"/>
                            </p:stCondLst>
                            <p:childTnLst>
                              <p:par>
                                <p:cTn id="61" presetID="26" presetClass="emph" presetSubtype="0" fill="hold" grpId="1" nodeType="afterEffect">
                                  <p:stCondLst>
                                    <p:cond delay="0"/>
                                  </p:stCondLst>
                                  <p:childTnLst>
                                    <p:animEffect transition="out" filter="fade">
                                      <p:cBhvr>
                                        <p:cTn id="62" dur="500" tmFilter="0, 0; .2, .5; .8, .5; 1, 0"/>
                                        <p:tgtEl>
                                          <p:spTgt spid="6">
                                            <p:graphicEl>
                                              <a:dgm id="{9E790595-CA2F-451A-9431-ACA41FED210A}"/>
                                            </p:graphicEl>
                                          </p:spTgt>
                                        </p:tgtEl>
                                      </p:cBhvr>
                                    </p:animEffect>
                                    <p:animScale>
                                      <p:cBhvr>
                                        <p:cTn id="63" dur="250" autoRev="1" fill="hold"/>
                                        <p:tgtEl>
                                          <p:spTgt spid="6">
                                            <p:graphicEl>
                                              <a:dgm id="{9E790595-CA2F-451A-9431-ACA41FED210A}"/>
                                            </p:graphicEl>
                                          </p:spTgt>
                                        </p:tgtEl>
                                      </p:cBhvr>
                                      <p:by x="105000" y="105000"/>
                                    </p:animScale>
                                  </p:childTnLst>
                                </p:cTn>
                              </p:par>
                            </p:childTnLst>
                          </p:cTn>
                        </p:par>
                        <p:par>
                          <p:cTn id="64" fill="hold">
                            <p:stCondLst>
                              <p:cond delay="10000"/>
                            </p:stCondLst>
                            <p:childTnLst>
                              <p:par>
                                <p:cTn id="65" presetID="26" presetClass="emph" presetSubtype="0" fill="hold" grpId="1" nodeType="afterEffect">
                                  <p:stCondLst>
                                    <p:cond delay="0"/>
                                  </p:stCondLst>
                                  <p:childTnLst>
                                    <p:animEffect transition="out" filter="fade">
                                      <p:cBhvr>
                                        <p:cTn id="66" dur="500" tmFilter="0, 0; .2, .5; .8, .5; 1, 0"/>
                                        <p:tgtEl>
                                          <p:spTgt spid="6">
                                            <p:graphicEl>
                                              <a:dgm id="{69B8B613-19A6-4410-A0D2-2EC8D7630B90}"/>
                                            </p:graphicEl>
                                          </p:spTgt>
                                        </p:tgtEl>
                                      </p:cBhvr>
                                    </p:animEffect>
                                    <p:animScale>
                                      <p:cBhvr>
                                        <p:cTn id="67" dur="250" autoRev="1" fill="hold"/>
                                        <p:tgtEl>
                                          <p:spTgt spid="6">
                                            <p:graphicEl>
                                              <a:dgm id="{69B8B613-19A6-4410-A0D2-2EC8D7630B90}"/>
                                            </p:graphicEl>
                                          </p:spTgt>
                                        </p:tgtEl>
                                      </p:cBhvr>
                                      <p:by x="105000" y="105000"/>
                                    </p:animScale>
                                  </p:childTnLst>
                                </p:cTn>
                              </p:par>
                            </p:childTnLst>
                          </p:cTn>
                        </p:par>
                        <p:par>
                          <p:cTn id="68" fill="hold">
                            <p:stCondLst>
                              <p:cond delay="10500"/>
                            </p:stCondLst>
                            <p:childTnLst>
                              <p:par>
                                <p:cTn id="69" presetID="26" presetClass="emph" presetSubtype="0" fill="hold" grpId="1" nodeType="afterEffect">
                                  <p:stCondLst>
                                    <p:cond delay="0"/>
                                  </p:stCondLst>
                                  <p:childTnLst>
                                    <p:animEffect transition="out" filter="fade">
                                      <p:cBhvr>
                                        <p:cTn id="70" dur="500" tmFilter="0, 0; .2, .5; .8, .5; 1, 0"/>
                                        <p:tgtEl>
                                          <p:spTgt spid="6">
                                            <p:graphicEl>
                                              <a:dgm id="{C6516C59-7312-4D00-8C91-D971CD183CB4}"/>
                                            </p:graphicEl>
                                          </p:spTgt>
                                        </p:tgtEl>
                                      </p:cBhvr>
                                    </p:animEffect>
                                    <p:animScale>
                                      <p:cBhvr>
                                        <p:cTn id="71" dur="250" autoRev="1" fill="hold"/>
                                        <p:tgtEl>
                                          <p:spTgt spid="6">
                                            <p:graphicEl>
                                              <a:dgm id="{C6516C59-7312-4D00-8C91-D971CD183CB4}"/>
                                            </p:graphicEl>
                                          </p:spTgt>
                                        </p:tgtEl>
                                      </p:cBhvr>
                                      <p:by x="105000" y="105000"/>
                                    </p:animScale>
                                  </p:childTnLst>
                                </p:cTn>
                              </p:par>
                            </p:childTnLst>
                          </p:cTn>
                        </p:par>
                        <p:par>
                          <p:cTn id="72" fill="hold">
                            <p:stCondLst>
                              <p:cond delay="11000"/>
                            </p:stCondLst>
                            <p:childTnLst>
                              <p:par>
                                <p:cTn id="73" presetID="26" presetClass="emph" presetSubtype="0" fill="hold" grpId="1" nodeType="afterEffect">
                                  <p:stCondLst>
                                    <p:cond delay="0"/>
                                  </p:stCondLst>
                                  <p:childTnLst>
                                    <p:animEffect transition="out" filter="fade">
                                      <p:cBhvr>
                                        <p:cTn id="74" dur="500" tmFilter="0, 0; .2, .5; .8, .5; 1, 0"/>
                                        <p:tgtEl>
                                          <p:spTgt spid="6">
                                            <p:graphicEl>
                                              <a:dgm id="{8A276602-8ACA-49CF-BBF3-48458D5B47D8}"/>
                                            </p:graphicEl>
                                          </p:spTgt>
                                        </p:tgtEl>
                                      </p:cBhvr>
                                    </p:animEffect>
                                    <p:animScale>
                                      <p:cBhvr>
                                        <p:cTn id="75" dur="250" autoRev="1" fill="hold"/>
                                        <p:tgtEl>
                                          <p:spTgt spid="6">
                                            <p:graphicEl>
                                              <a:dgm id="{8A276602-8ACA-49CF-BBF3-48458D5B47D8}"/>
                                            </p:graphicEl>
                                          </p:spTgt>
                                        </p:tgtEl>
                                      </p:cBhvr>
                                      <p:by x="105000" y="105000"/>
                                    </p:animScale>
                                  </p:childTnLst>
                                </p:cTn>
                              </p:par>
                            </p:childTnLst>
                          </p:cTn>
                        </p:par>
                        <p:par>
                          <p:cTn id="76" fill="hold">
                            <p:stCondLst>
                              <p:cond delay="11500"/>
                            </p:stCondLst>
                            <p:childTnLst>
                              <p:par>
                                <p:cTn id="77" presetID="26" presetClass="emph" presetSubtype="0" fill="hold" grpId="1" nodeType="afterEffect">
                                  <p:stCondLst>
                                    <p:cond delay="0"/>
                                  </p:stCondLst>
                                  <p:childTnLst>
                                    <p:animEffect transition="out" filter="fade">
                                      <p:cBhvr>
                                        <p:cTn id="78" dur="500" tmFilter="0, 0; .2, .5; .8, .5; 1, 0"/>
                                        <p:tgtEl>
                                          <p:spTgt spid="6">
                                            <p:graphicEl>
                                              <a:dgm id="{B8B1965C-7E97-440E-B127-B9C6DC440B17}"/>
                                            </p:graphicEl>
                                          </p:spTgt>
                                        </p:tgtEl>
                                      </p:cBhvr>
                                    </p:animEffect>
                                    <p:animScale>
                                      <p:cBhvr>
                                        <p:cTn id="79" dur="250" autoRev="1" fill="hold"/>
                                        <p:tgtEl>
                                          <p:spTgt spid="6">
                                            <p:graphicEl>
                                              <a:dgm id="{B8B1965C-7E97-440E-B127-B9C6DC440B17}"/>
                                            </p:graphicEl>
                                          </p:spTgt>
                                        </p:tgtEl>
                                      </p:cBhvr>
                                      <p:by x="105000" y="105000"/>
                                    </p:animScale>
                                  </p:childTnLst>
                                </p:cTn>
                              </p:par>
                            </p:childTnLst>
                          </p:cTn>
                        </p:par>
                        <p:par>
                          <p:cTn id="80" fill="hold">
                            <p:stCondLst>
                              <p:cond delay="12000"/>
                            </p:stCondLst>
                            <p:childTnLst>
                              <p:par>
                                <p:cTn id="81" presetID="26" presetClass="emph" presetSubtype="0" fill="hold" grpId="1" nodeType="afterEffect">
                                  <p:stCondLst>
                                    <p:cond delay="0"/>
                                  </p:stCondLst>
                                  <p:childTnLst>
                                    <p:animEffect transition="out" filter="fade">
                                      <p:cBhvr>
                                        <p:cTn id="82" dur="500" tmFilter="0, 0; .2, .5; .8, .5; 1, 0"/>
                                        <p:tgtEl>
                                          <p:spTgt spid="6">
                                            <p:graphicEl>
                                              <a:dgm id="{D7FC3A57-C936-4BE5-A479-6DD6E5A3CF64}"/>
                                            </p:graphicEl>
                                          </p:spTgt>
                                        </p:tgtEl>
                                      </p:cBhvr>
                                    </p:animEffect>
                                    <p:animScale>
                                      <p:cBhvr>
                                        <p:cTn id="83" dur="250" autoRev="1" fill="hold"/>
                                        <p:tgtEl>
                                          <p:spTgt spid="6">
                                            <p:graphicEl>
                                              <a:dgm id="{D7FC3A57-C936-4BE5-A479-6DD6E5A3CF64}"/>
                                            </p:graphicEl>
                                          </p:spTgt>
                                        </p:tgtEl>
                                      </p:cBhvr>
                                      <p:by x="105000" y="105000"/>
                                    </p:animScale>
                                  </p:childTnLst>
                                </p:cTn>
                              </p:par>
                            </p:childTnLst>
                          </p:cTn>
                        </p:par>
                        <p:par>
                          <p:cTn id="84" fill="hold">
                            <p:stCondLst>
                              <p:cond delay="12500"/>
                            </p:stCondLst>
                            <p:childTnLst>
                              <p:par>
                                <p:cTn id="85" presetID="26" presetClass="emph" presetSubtype="0" fill="hold" grpId="1" nodeType="afterEffect">
                                  <p:stCondLst>
                                    <p:cond delay="0"/>
                                  </p:stCondLst>
                                  <p:childTnLst>
                                    <p:animEffect transition="out" filter="fade">
                                      <p:cBhvr>
                                        <p:cTn id="86" dur="500" tmFilter="0, 0; .2, .5; .8, .5; 1, 0"/>
                                        <p:tgtEl>
                                          <p:spTgt spid="6">
                                            <p:graphicEl>
                                              <a:dgm id="{675D2293-DCDE-4F34-B85A-DC35AEFC82E9}"/>
                                            </p:graphicEl>
                                          </p:spTgt>
                                        </p:tgtEl>
                                      </p:cBhvr>
                                    </p:animEffect>
                                    <p:animScale>
                                      <p:cBhvr>
                                        <p:cTn id="87" dur="250" autoRev="1" fill="hold"/>
                                        <p:tgtEl>
                                          <p:spTgt spid="6">
                                            <p:graphicEl>
                                              <a:dgm id="{675D2293-DCDE-4F34-B85A-DC35AEFC82E9}"/>
                                            </p:graphicEl>
                                          </p:spTgt>
                                        </p:tgtEl>
                                      </p:cBhvr>
                                      <p:by x="105000" y="105000"/>
                                    </p:animScale>
                                  </p:childTnLst>
                                </p:cTn>
                              </p:par>
                            </p:childTnLst>
                          </p:cTn>
                        </p:par>
                        <p:par>
                          <p:cTn id="88" fill="hold">
                            <p:stCondLst>
                              <p:cond delay="13000"/>
                            </p:stCondLst>
                            <p:childTnLst>
                              <p:par>
                                <p:cTn id="89" presetID="26" presetClass="emph" presetSubtype="0" fill="hold" grpId="1" nodeType="afterEffect">
                                  <p:stCondLst>
                                    <p:cond delay="0"/>
                                  </p:stCondLst>
                                  <p:childTnLst>
                                    <p:animEffect transition="out" filter="fade">
                                      <p:cBhvr>
                                        <p:cTn id="90" dur="500" tmFilter="0, 0; .2, .5; .8, .5; 1, 0"/>
                                        <p:tgtEl>
                                          <p:spTgt spid="6">
                                            <p:graphicEl>
                                              <a:dgm id="{1C6EFB38-B4FC-43C2-A1C9-CA01D425FB85}"/>
                                            </p:graphicEl>
                                          </p:spTgt>
                                        </p:tgtEl>
                                      </p:cBhvr>
                                    </p:animEffect>
                                    <p:animScale>
                                      <p:cBhvr>
                                        <p:cTn id="91" dur="250" autoRev="1" fill="hold"/>
                                        <p:tgtEl>
                                          <p:spTgt spid="6">
                                            <p:graphicEl>
                                              <a:dgm id="{1C6EFB38-B4FC-43C2-A1C9-CA01D425FB85}"/>
                                            </p:graphicEl>
                                          </p:spTgt>
                                        </p:tgtEl>
                                      </p:cBhvr>
                                      <p:by x="105000" y="105000"/>
                                    </p:animScale>
                                  </p:childTnLst>
                                </p:cTn>
                              </p:par>
                            </p:childTnLst>
                          </p:cTn>
                        </p:par>
                        <p:par>
                          <p:cTn id="92" fill="hold">
                            <p:stCondLst>
                              <p:cond delay="13500"/>
                            </p:stCondLst>
                            <p:childTnLst>
                              <p:par>
                                <p:cTn id="93" presetID="26" presetClass="emph" presetSubtype="0" fill="hold" grpId="1" nodeType="afterEffect">
                                  <p:stCondLst>
                                    <p:cond delay="0"/>
                                  </p:stCondLst>
                                  <p:childTnLst>
                                    <p:animEffect transition="out" filter="fade">
                                      <p:cBhvr>
                                        <p:cTn id="94" dur="500" tmFilter="0, 0; .2, .5; .8, .5; 1, 0"/>
                                        <p:tgtEl>
                                          <p:spTgt spid="6">
                                            <p:graphicEl>
                                              <a:dgm id="{B85FBB9E-7282-4342-9750-B3B59371CBEE}"/>
                                            </p:graphicEl>
                                          </p:spTgt>
                                        </p:tgtEl>
                                      </p:cBhvr>
                                    </p:animEffect>
                                    <p:animScale>
                                      <p:cBhvr>
                                        <p:cTn id="95" dur="250" autoRev="1" fill="hold"/>
                                        <p:tgtEl>
                                          <p:spTgt spid="6">
                                            <p:graphicEl>
                                              <a:dgm id="{B85FBB9E-7282-4342-9750-B3B59371CBEE}"/>
                                            </p:graphicEl>
                                          </p:spTgt>
                                        </p:tgtEl>
                                      </p:cBhvr>
                                      <p:by x="105000" y="105000"/>
                                    </p:animScale>
                                  </p:childTnLst>
                                </p:cTn>
                              </p:par>
                            </p:childTnLst>
                          </p:cTn>
                        </p:par>
                        <p:par>
                          <p:cTn id="96" fill="hold">
                            <p:stCondLst>
                              <p:cond delay="14000"/>
                            </p:stCondLst>
                            <p:childTnLst>
                              <p:par>
                                <p:cTn id="97" presetID="26" presetClass="emph" presetSubtype="0" fill="hold" grpId="1" nodeType="afterEffect">
                                  <p:stCondLst>
                                    <p:cond delay="0"/>
                                  </p:stCondLst>
                                  <p:childTnLst>
                                    <p:animEffect transition="out" filter="fade">
                                      <p:cBhvr>
                                        <p:cTn id="98" dur="500" tmFilter="0, 0; .2, .5; .8, .5; 1, 0"/>
                                        <p:tgtEl>
                                          <p:spTgt spid="6">
                                            <p:graphicEl>
                                              <a:dgm id="{447086D2-1B74-4C87-BCD6-7A50ED1602F2}"/>
                                            </p:graphicEl>
                                          </p:spTgt>
                                        </p:tgtEl>
                                      </p:cBhvr>
                                    </p:animEffect>
                                    <p:animScale>
                                      <p:cBhvr>
                                        <p:cTn id="99" dur="250" autoRev="1" fill="hold"/>
                                        <p:tgtEl>
                                          <p:spTgt spid="6">
                                            <p:graphicEl>
                                              <a:dgm id="{447086D2-1B74-4C87-BCD6-7A50ED1602F2}"/>
                                            </p:graphicEl>
                                          </p:spTgt>
                                        </p:tgtEl>
                                      </p:cBhvr>
                                      <p:by x="105000" y="105000"/>
                                    </p:animScale>
                                  </p:childTnLst>
                                </p:cTn>
                              </p:par>
                            </p:childTnLst>
                          </p:cTn>
                        </p:par>
                        <p:par>
                          <p:cTn id="100" fill="hold">
                            <p:stCondLst>
                              <p:cond delay="14500"/>
                            </p:stCondLst>
                            <p:childTnLst>
                              <p:par>
                                <p:cTn id="101" presetID="26" presetClass="emph" presetSubtype="0" fill="hold" grpId="1" nodeType="afterEffect">
                                  <p:stCondLst>
                                    <p:cond delay="0"/>
                                  </p:stCondLst>
                                  <p:childTnLst>
                                    <p:animEffect transition="out" filter="fade">
                                      <p:cBhvr>
                                        <p:cTn id="102" dur="500" tmFilter="0, 0; .2, .5; .8, .5; 1, 0"/>
                                        <p:tgtEl>
                                          <p:spTgt spid="6">
                                            <p:graphicEl>
                                              <a:dgm id="{0E83F546-FC89-48F8-AAF6-5286827C4832}"/>
                                            </p:graphicEl>
                                          </p:spTgt>
                                        </p:tgtEl>
                                      </p:cBhvr>
                                    </p:animEffect>
                                    <p:animScale>
                                      <p:cBhvr>
                                        <p:cTn id="103" dur="250" autoRev="1" fill="hold"/>
                                        <p:tgtEl>
                                          <p:spTgt spid="6">
                                            <p:graphicEl>
                                              <a:dgm id="{0E83F546-FC89-48F8-AAF6-5286827C4832}"/>
                                            </p:graphicEl>
                                          </p:spTgt>
                                        </p:tgtEl>
                                      </p:cBhvr>
                                      <p:by x="105000" y="105000"/>
                                    </p:animScale>
                                  </p:childTnLst>
                                </p:cTn>
                              </p:par>
                            </p:childTnLst>
                          </p:cTn>
                        </p:par>
                        <p:par>
                          <p:cTn id="104" fill="hold">
                            <p:stCondLst>
                              <p:cond delay="15000"/>
                            </p:stCondLst>
                            <p:childTnLst>
                              <p:par>
                                <p:cTn id="105" presetID="26" presetClass="emph" presetSubtype="0" fill="hold" grpId="1" nodeType="afterEffect">
                                  <p:stCondLst>
                                    <p:cond delay="0"/>
                                  </p:stCondLst>
                                  <p:childTnLst>
                                    <p:animEffect transition="out" filter="fade">
                                      <p:cBhvr>
                                        <p:cTn id="106" dur="500" tmFilter="0, 0; .2, .5; .8, .5; 1, 0"/>
                                        <p:tgtEl>
                                          <p:spTgt spid="6">
                                            <p:graphicEl>
                                              <a:dgm id="{94BA4F5F-914D-4868-B4E5-A26E0E13461B}"/>
                                            </p:graphicEl>
                                          </p:spTgt>
                                        </p:tgtEl>
                                      </p:cBhvr>
                                    </p:animEffect>
                                    <p:animScale>
                                      <p:cBhvr>
                                        <p:cTn id="107" dur="250" autoRev="1" fill="hold"/>
                                        <p:tgtEl>
                                          <p:spTgt spid="6">
                                            <p:graphicEl>
                                              <a:dgm id="{94BA4F5F-914D-4868-B4E5-A26E0E13461B}"/>
                                            </p:graphicEl>
                                          </p:spTgt>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grpId="2" nodeType="clickEffect">
                                  <p:stCondLst>
                                    <p:cond delay="0"/>
                                  </p:stCondLst>
                                  <p:childTnLst>
                                    <p:animEffect transition="out" filter="fade">
                                      <p:cBhvr>
                                        <p:cTn id="111" dur="500" tmFilter="0, 0; .2, .5; .8, .5; 1, 0"/>
                                        <p:tgtEl>
                                          <p:spTgt spid="6">
                                            <p:graphicEl>
                                              <a:dgm id="{DFB13AC2-016E-4B0A-87A0-C6E315805744}"/>
                                            </p:graphicEl>
                                          </p:spTgt>
                                        </p:tgtEl>
                                      </p:cBhvr>
                                    </p:animEffect>
                                    <p:animScale>
                                      <p:cBhvr>
                                        <p:cTn id="112" dur="250" autoRev="1" fill="hold"/>
                                        <p:tgtEl>
                                          <p:spTgt spid="6">
                                            <p:graphicEl>
                                              <a:dgm id="{DFB13AC2-016E-4B0A-87A0-C6E315805744}"/>
                                            </p:graphicEl>
                                          </p:spTgt>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grpId="2" nodeType="clickEffect">
                                  <p:stCondLst>
                                    <p:cond delay="0"/>
                                  </p:stCondLst>
                                  <p:childTnLst>
                                    <p:animEffect transition="out" filter="fade">
                                      <p:cBhvr>
                                        <p:cTn id="116" dur="500" tmFilter="0, 0; .2, .5; .8, .5; 1, 0"/>
                                        <p:tgtEl>
                                          <p:spTgt spid="6">
                                            <p:graphicEl>
                                              <a:dgm id="{9E790595-CA2F-451A-9431-ACA41FED210A}"/>
                                            </p:graphicEl>
                                          </p:spTgt>
                                        </p:tgtEl>
                                      </p:cBhvr>
                                    </p:animEffect>
                                    <p:animScale>
                                      <p:cBhvr>
                                        <p:cTn id="117" dur="250" autoRev="1" fill="hold"/>
                                        <p:tgtEl>
                                          <p:spTgt spid="6">
                                            <p:graphicEl>
                                              <a:dgm id="{9E790595-CA2F-451A-9431-ACA41FED210A}"/>
                                            </p:graphicEl>
                                          </p:spTgt>
                                        </p:tgtEl>
                                      </p:cBhvr>
                                      <p:by x="105000" y="105000"/>
                                    </p:animScale>
                                  </p:childTnLst>
                                </p:cTn>
                              </p:par>
                              <p:par>
                                <p:cTn id="118" presetID="26" presetClass="emph" presetSubtype="0" fill="hold" grpId="2" nodeType="withEffect">
                                  <p:stCondLst>
                                    <p:cond delay="0"/>
                                  </p:stCondLst>
                                  <p:childTnLst>
                                    <p:animEffect transition="out" filter="fade">
                                      <p:cBhvr>
                                        <p:cTn id="119" dur="500" tmFilter="0, 0; .2, .5; .8, .5; 1, 0"/>
                                        <p:tgtEl>
                                          <p:spTgt spid="6">
                                            <p:graphicEl>
                                              <a:dgm id="{69B8B613-19A6-4410-A0D2-2EC8D7630B90}"/>
                                            </p:graphicEl>
                                          </p:spTgt>
                                        </p:tgtEl>
                                      </p:cBhvr>
                                    </p:animEffect>
                                    <p:animScale>
                                      <p:cBhvr>
                                        <p:cTn id="120" dur="250" autoRev="1" fill="hold"/>
                                        <p:tgtEl>
                                          <p:spTgt spid="6">
                                            <p:graphicEl>
                                              <a:dgm id="{69B8B613-19A6-4410-A0D2-2EC8D7630B90}"/>
                                            </p:graphicEl>
                                          </p:spTgt>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2" nodeType="clickEffect">
                                  <p:stCondLst>
                                    <p:cond delay="0"/>
                                  </p:stCondLst>
                                  <p:childTnLst>
                                    <p:animEffect transition="out" filter="fade">
                                      <p:cBhvr>
                                        <p:cTn id="124" dur="500" tmFilter="0, 0; .2, .5; .8, .5; 1, 0"/>
                                        <p:tgtEl>
                                          <p:spTgt spid="6">
                                            <p:graphicEl>
                                              <a:dgm id="{C6516C59-7312-4D00-8C91-D971CD183CB4}"/>
                                            </p:graphicEl>
                                          </p:spTgt>
                                        </p:tgtEl>
                                      </p:cBhvr>
                                    </p:animEffect>
                                    <p:animScale>
                                      <p:cBhvr>
                                        <p:cTn id="125" dur="250" autoRev="1" fill="hold"/>
                                        <p:tgtEl>
                                          <p:spTgt spid="6">
                                            <p:graphicEl>
                                              <a:dgm id="{C6516C59-7312-4D00-8C91-D971CD183CB4}"/>
                                            </p:graphicEl>
                                          </p:spTgt>
                                        </p:tgtEl>
                                      </p:cBhvr>
                                      <p:by x="105000" y="105000"/>
                                    </p:animScale>
                                  </p:childTnLst>
                                </p:cTn>
                              </p:par>
                              <p:par>
                                <p:cTn id="126" presetID="26" presetClass="emph" presetSubtype="0" fill="hold" grpId="2" nodeType="withEffect">
                                  <p:stCondLst>
                                    <p:cond delay="0"/>
                                  </p:stCondLst>
                                  <p:childTnLst>
                                    <p:animEffect transition="out" filter="fade">
                                      <p:cBhvr>
                                        <p:cTn id="127" dur="500" tmFilter="0, 0; .2, .5; .8, .5; 1, 0"/>
                                        <p:tgtEl>
                                          <p:spTgt spid="6">
                                            <p:graphicEl>
                                              <a:dgm id="{8A276602-8ACA-49CF-BBF3-48458D5B47D8}"/>
                                            </p:graphicEl>
                                          </p:spTgt>
                                        </p:tgtEl>
                                      </p:cBhvr>
                                    </p:animEffect>
                                    <p:animScale>
                                      <p:cBhvr>
                                        <p:cTn id="128" dur="250" autoRev="1" fill="hold"/>
                                        <p:tgtEl>
                                          <p:spTgt spid="6">
                                            <p:graphicEl>
                                              <a:dgm id="{8A276602-8ACA-49CF-BBF3-48458D5B47D8}"/>
                                            </p:graphicEl>
                                          </p:spTgt>
                                        </p:tgtEl>
                                      </p:cBhvr>
                                      <p:by x="105000" y="105000"/>
                                    </p:animScale>
                                  </p:childTnLst>
                                </p:cTn>
                              </p:par>
                            </p:childTnLst>
                          </p:cTn>
                        </p:par>
                      </p:childTnLst>
                    </p:cTn>
                  </p:par>
                  <p:par>
                    <p:cTn id="129" fill="hold">
                      <p:stCondLst>
                        <p:cond delay="indefinite"/>
                      </p:stCondLst>
                      <p:childTnLst>
                        <p:par>
                          <p:cTn id="130" fill="hold">
                            <p:stCondLst>
                              <p:cond delay="0"/>
                            </p:stCondLst>
                            <p:childTnLst>
                              <p:par>
                                <p:cTn id="131" presetID="26" presetClass="emph" presetSubtype="0" fill="hold" grpId="2" nodeType="clickEffect">
                                  <p:stCondLst>
                                    <p:cond delay="0"/>
                                  </p:stCondLst>
                                  <p:childTnLst>
                                    <p:animEffect transition="out" filter="fade">
                                      <p:cBhvr>
                                        <p:cTn id="132" dur="500" tmFilter="0, 0; .2, .5; .8, .5; 1, 0"/>
                                        <p:tgtEl>
                                          <p:spTgt spid="6">
                                            <p:graphicEl>
                                              <a:dgm id="{B8B1965C-7E97-440E-B127-B9C6DC440B17}"/>
                                            </p:graphicEl>
                                          </p:spTgt>
                                        </p:tgtEl>
                                      </p:cBhvr>
                                    </p:animEffect>
                                    <p:animScale>
                                      <p:cBhvr>
                                        <p:cTn id="133" dur="250" autoRev="1" fill="hold"/>
                                        <p:tgtEl>
                                          <p:spTgt spid="6">
                                            <p:graphicEl>
                                              <a:dgm id="{B8B1965C-7E97-440E-B127-B9C6DC440B17}"/>
                                            </p:graphicEl>
                                          </p:spTgt>
                                        </p:tgtEl>
                                      </p:cBhvr>
                                      <p:by x="105000" y="105000"/>
                                    </p:animScale>
                                  </p:childTnLst>
                                </p:cTn>
                              </p:par>
                              <p:par>
                                <p:cTn id="134" presetID="26" presetClass="emph" presetSubtype="0" fill="hold" grpId="2" nodeType="withEffect">
                                  <p:stCondLst>
                                    <p:cond delay="0"/>
                                  </p:stCondLst>
                                  <p:childTnLst>
                                    <p:animEffect transition="out" filter="fade">
                                      <p:cBhvr>
                                        <p:cTn id="135" dur="500" tmFilter="0, 0; .2, .5; .8, .5; 1, 0"/>
                                        <p:tgtEl>
                                          <p:spTgt spid="6">
                                            <p:graphicEl>
                                              <a:dgm id="{D7FC3A57-C936-4BE5-A479-6DD6E5A3CF64}"/>
                                            </p:graphicEl>
                                          </p:spTgt>
                                        </p:tgtEl>
                                      </p:cBhvr>
                                    </p:animEffect>
                                    <p:animScale>
                                      <p:cBhvr>
                                        <p:cTn id="136" dur="250" autoRev="1" fill="hold"/>
                                        <p:tgtEl>
                                          <p:spTgt spid="6">
                                            <p:graphicEl>
                                              <a:dgm id="{D7FC3A57-C936-4BE5-A479-6DD6E5A3CF64}"/>
                                            </p:graphicEl>
                                          </p:spTgt>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grpId="2" nodeType="clickEffect">
                                  <p:stCondLst>
                                    <p:cond delay="0"/>
                                  </p:stCondLst>
                                  <p:childTnLst>
                                    <p:animEffect transition="out" filter="fade">
                                      <p:cBhvr>
                                        <p:cTn id="140" dur="500" tmFilter="0, 0; .2, .5; .8, .5; 1, 0"/>
                                        <p:tgtEl>
                                          <p:spTgt spid="6">
                                            <p:graphicEl>
                                              <a:dgm id="{675D2293-DCDE-4F34-B85A-DC35AEFC82E9}"/>
                                            </p:graphicEl>
                                          </p:spTgt>
                                        </p:tgtEl>
                                      </p:cBhvr>
                                    </p:animEffect>
                                    <p:animScale>
                                      <p:cBhvr>
                                        <p:cTn id="141" dur="250" autoRev="1" fill="hold"/>
                                        <p:tgtEl>
                                          <p:spTgt spid="6">
                                            <p:graphicEl>
                                              <a:dgm id="{675D2293-DCDE-4F34-B85A-DC35AEFC82E9}"/>
                                            </p:graphicEl>
                                          </p:spTgt>
                                        </p:tgtEl>
                                      </p:cBhvr>
                                      <p:by x="105000" y="105000"/>
                                    </p:animScale>
                                  </p:childTnLst>
                                </p:cTn>
                              </p:par>
                              <p:par>
                                <p:cTn id="142" presetID="26" presetClass="emph" presetSubtype="0" fill="hold" grpId="2" nodeType="withEffect">
                                  <p:stCondLst>
                                    <p:cond delay="0"/>
                                  </p:stCondLst>
                                  <p:childTnLst>
                                    <p:animEffect transition="out" filter="fade">
                                      <p:cBhvr>
                                        <p:cTn id="143" dur="500" tmFilter="0, 0; .2, .5; .8, .5; 1, 0"/>
                                        <p:tgtEl>
                                          <p:spTgt spid="6">
                                            <p:graphicEl>
                                              <a:dgm id="{1C6EFB38-B4FC-43C2-A1C9-CA01D425FB85}"/>
                                            </p:graphicEl>
                                          </p:spTgt>
                                        </p:tgtEl>
                                      </p:cBhvr>
                                    </p:animEffect>
                                    <p:animScale>
                                      <p:cBhvr>
                                        <p:cTn id="144" dur="250" autoRev="1" fill="hold"/>
                                        <p:tgtEl>
                                          <p:spTgt spid="6">
                                            <p:graphicEl>
                                              <a:dgm id="{1C6EFB38-B4FC-43C2-A1C9-CA01D425FB85}"/>
                                            </p:graphicEl>
                                          </p:spTgt>
                                        </p:tgtEl>
                                      </p:cBhvr>
                                      <p:by x="105000" y="105000"/>
                                    </p:animScale>
                                  </p:childTnLst>
                                </p:cTn>
                              </p:par>
                            </p:childTnLst>
                          </p:cTn>
                        </p:par>
                      </p:childTnLst>
                    </p:cTn>
                  </p:par>
                  <p:par>
                    <p:cTn id="145" fill="hold">
                      <p:stCondLst>
                        <p:cond delay="indefinite"/>
                      </p:stCondLst>
                      <p:childTnLst>
                        <p:par>
                          <p:cTn id="146" fill="hold">
                            <p:stCondLst>
                              <p:cond delay="0"/>
                            </p:stCondLst>
                            <p:childTnLst>
                              <p:par>
                                <p:cTn id="147" presetID="26" presetClass="emph" presetSubtype="0" fill="hold" grpId="2" nodeType="clickEffect">
                                  <p:stCondLst>
                                    <p:cond delay="0"/>
                                  </p:stCondLst>
                                  <p:childTnLst>
                                    <p:animEffect transition="out" filter="fade">
                                      <p:cBhvr>
                                        <p:cTn id="148" dur="500" tmFilter="0, 0; .2, .5; .8, .5; 1, 0"/>
                                        <p:tgtEl>
                                          <p:spTgt spid="6">
                                            <p:graphicEl>
                                              <a:dgm id="{B85FBB9E-7282-4342-9750-B3B59371CBEE}"/>
                                            </p:graphicEl>
                                          </p:spTgt>
                                        </p:tgtEl>
                                      </p:cBhvr>
                                    </p:animEffect>
                                    <p:animScale>
                                      <p:cBhvr>
                                        <p:cTn id="149" dur="250" autoRev="1" fill="hold"/>
                                        <p:tgtEl>
                                          <p:spTgt spid="6">
                                            <p:graphicEl>
                                              <a:dgm id="{B85FBB9E-7282-4342-9750-B3B59371CBEE}"/>
                                            </p:graphicEl>
                                          </p:spTgt>
                                        </p:tgtEl>
                                      </p:cBhvr>
                                      <p:by x="105000" y="105000"/>
                                    </p:animScale>
                                  </p:childTnLst>
                                </p:cTn>
                              </p:par>
                              <p:par>
                                <p:cTn id="150" presetID="26" presetClass="emph" presetSubtype="0" fill="hold" grpId="2" nodeType="withEffect">
                                  <p:stCondLst>
                                    <p:cond delay="0"/>
                                  </p:stCondLst>
                                  <p:childTnLst>
                                    <p:animEffect transition="out" filter="fade">
                                      <p:cBhvr>
                                        <p:cTn id="151" dur="500" tmFilter="0, 0; .2, .5; .8, .5; 1, 0"/>
                                        <p:tgtEl>
                                          <p:spTgt spid="6">
                                            <p:graphicEl>
                                              <a:dgm id="{447086D2-1B74-4C87-BCD6-7A50ED1602F2}"/>
                                            </p:graphicEl>
                                          </p:spTgt>
                                        </p:tgtEl>
                                      </p:cBhvr>
                                    </p:animEffect>
                                    <p:animScale>
                                      <p:cBhvr>
                                        <p:cTn id="152" dur="250" autoRev="1" fill="hold"/>
                                        <p:tgtEl>
                                          <p:spTgt spid="6">
                                            <p:graphicEl>
                                              <a:dgm id="{447086D2-1B74-4C87-BCD6-7A50ED1602F2}"/>
                                            </p:graphicEl>
                                          </p:spTgt>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26" presetClass="emph" presetSubtype="0" fill="hold" grpId="2" nodeType="clickEffect">
                                  <p:stCondLst>
                                    <p:cond delay="0"/>
                                  </p:stCondLst>
                                  <p:childTnLst>
                                    <p:animEffect transition="out" filter="fade">
                                      <p:cBhvr>
                                        <p:cTn id="156" dur="500" tmFilter="0, 0; .2, .5; .8, .5; 1, 0"/>
                                        <p:tgtEl>
                                          <p:spTgt spid="6">
                                            <p:graphicEl>
                                              <a:dgm id="{0E83F546-FC89-48F8-AAF6-5286827C4832}"/>
                                            </p:graphicEl>
                                          </p:spTgt>
                                        </p:tgtEl>
                                      </p:cBhvr>
                                    </p:animEffect>
                                    <p:animScale>
                                      <p:cBhvr>
                                        <p:cTn id="157" dur="250" autoRev="1" fill="hold"/>
                                        <p:tgtEl>
                                          <p:spTgt spid="6">
                                            <p:graphicEl>
                                              <a:dgm id="{0E83F546-FC89-48F8-AAF6-5286827C4832}"/>
                                            </p:graphicEl>
                                          </p:spTgt>
                                        </p:tgtEl>
                                      </p:cBhvr>
                                      <p:by x="105000" y="105000"/>
                                    </p:animScale>
                                  </p:childTnLst>
                                </p:cTn>
                              </p:par>
                              <p:par>
                                <p:cTn id="158" presetID="26" presetClass="emph" presetSubtype="0" fill="hold" grpId="2" nodeType="withEffect">
                                  <p:stCondLst>
                                    <p:cond delay="0"/>
                                  </p:stCondLst>
                                  <p:childTnLst>
                                    <p:animEffect transition="out" filter="fade">
                                      <p:cBhvr>
                                        <p:cTn id="159" dur="500" tmFilter="0, 0; .2, .5; .8, .5; 1, 0"/>
                                        <p:tgtEl>
                                          <p:spTgt spid="6">
                                            <p:graphicEl>
                                              <a:dgm id="{94BA4F5F-914D-4868-B4E5-A26E0E13461B}"/>
                                            </p:graphicEl>
                                          </p:spTgt>
                                        </p:tgtEl>
                                      </p:cBhvr>
                                    </p:animEffect>
                                    <p:animScale>
                                      <p:cBhvr>
                                        <p:cTn id="160" dur="250" autoRev="1" fill="hold"/>
                                        <p:tgtEl>
                                          <p:spTgt spid="6">
                                            <p:graphicEl>
                                              <a:dgm id="{94BA4F5F-914D-4868-B4E5-A26E0E13461B}"/>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Graphic spid="6" grpId="1">
        <p:bldSub>
          <a:bldDgm bld="one"/>
        </p:bldSub>
      </p:bldGraphic>
      <p:bldGraphic spid="6" grpId="2">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166511" y="2532660"/>
            <a:ext cx="2858064" cy="1879942"/>
            <a:chOff x="2901936" y="2344234"/>
            <a:chExt cx="2692426" cy="1736094"/>
          </a:xfrm>
        </p:grpSpPr>
        <p:sp>
          <p:nvSpPr>
            <p:cNvPr id="79" name="Oval 78"/>
            <p:cNvSpPr/>
            <p:nvPr/>
          </p:nvSpPr>
          <p:spPr>
            <a:xfrm>
              <a:off x="2901936" y="2344234"/>
              <a:ext cx="2692426" cy="1736094"/>
            </a:xfrm>
            <a:prstGeom prst="ellipse">
              <a:avLst/>
            </a:prstGeom>
            <a:ln/>
          </p:spPr>
          <p:style>
            <a:lnRef idx="1">
              <a:schemeClr val="accent5"/>
            </a:lnRef>
            <a:fillRef idx="2">
              <a:schemeClr val="accent5"/>
            </a:fillRef>
            <a:effectRef idx="1">
              <a:schemeClr val="accent5"/>
            </a:effectRef>
            <a:fontRef idx="minor">
              <a:schemeClr val="dk1"/>
            </a:fontRef>
          </p:style>
        </p:sp>
        <p:sp>
          <p:nvSpPr>
            <p:cNvPr id="80" name="Oval 4"/>
            <p:cNvSpPr/>
            <p:nvPr/>
          </p:nvSpPr>
          <p:spPr>
            <a:xfrm>
              <a:off x="3296233" y="2598479"/>
              <a:ext cx="1903832" cy="122760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3200" b="1" kern="1200" dirty="0" smtClean="0">
                  <a:solidFill>
                    <a:srgbClr val="C00000"/>
                  </a:solidFill>
                  <a:latin typeface="Arial" pitchFamily="34" charset="0"/>
                  <a:cs typeface="Arial" pitchFamily="34" charset="0"/>
                </a:rPr>
                <a:t>فضائل فاطمه در كتب شيعه</a:t>
              </a:r>
              <a:endParaRPr kumimoji="0" lang="en-US" sz="2800" b="1" i="0" u="sng" strike="noStrike" kern="1200" cap="none" normalizeH="0" baseline="0" dirty="0" smtClean="0">
                <a:ln>
                  <a:noFill/>
                </a:ln>
                <a:solidFill>
                  <a:srgbClr val="C00000"/>
                </a:solidFill>
                <a:effectLst/>
                <a:latin typeface="Arial" pitchFamily="34" charset="0"/>
                <a:cs typeface="Arial" pitchFamily="34" charset="0"/>
              </a:endParaRPr>
            </a:p>
          </p:txBody>
        </p:sp>
      </p:grpSp>
      <p:grpSp>
        <p:nvGrpSpPr>
          <p:cNvPr id="44" name="Group 43"/>
          <p:cNvGrpSpPr/>
          <p:nvPr/>
        </p:nvGrpSpPr>
        <p:grpSpPr>
          <a:xfrm>
            <a:off x="3491880" y="317988"/>
            <a:ext cx="2293898" cy="1442361"/>
            <a:chOff x="2702235" y="-20338"/>
            <a:chExt cx="3091828" cy="1919783"/>
          </a:xfrm>
        </p:grpSpPr>
        <p:sp>
          <p:nvSpPr>
            <p:cNvPr id="75" name="Oval 74">
              <a:hlinkClick r:id="rId3" action="ppaction://hlinksldjump"/>
            </p:cNvPr>
            <p:cNvSpPr/>
            <p:nvPr/>
          </p:nvSpPr>
          <p:spPr>
            <a:xfrm>
              <a:off x="2702235" y="-20338"/>
              <a:ext cx="3091828" cy="1919783"/>
            </a:xfrm>
            <a:prstGeom prst="ellipse">
              <a:avLst/>
            </a:prstGeom>
            <a:ln/>
          </p:spPr>
          <p:style>
            <a:lnRef idx="1">
              <a:schemeClr val="accent4"/>
            </a:lnRef>
            <a:fillRef idx="2">
              <a:schemeClr val="accent4"/>
            </a:fillRef>
            <a:effectRef idx="1">
              <a:schemeClr val="accent4"/>
            </a:effectRef>
            <a:fontRef idx="minor">
              <a:schemeClr val="dk1"/>
            </a:fontRef>
          </p:style>
        </p:sp>
        <p:sp>
          <p:nvSpPr>
            <p:cNvPr id="76" name="Oval 8">
              <a:hlinkClick r:id="rId3" action="ppaction://hlinksldjump"/>
            </p:cNvPr>
            <p:cNvSpPr/>
            <p:nvPr/>
          </p:nvSpPr>
          <p:spPr>
            <a:xfrm>
              <a:off x="3155023" y="260808"/>
              <a:ext cx="2186252" cy="135749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800" b="1" kern="1200" dirty="0" smtClean="0">
                  <a:latin typeface="Arial" pitchFamily="34" charset="0"/>
                  <a:cs typeface="Arial" pitchFamily="34" charset="0"/>
                </a:rPr>
                <a:t>خلقت نوري</a:t>
              </a:r>
              <a:endParaRPr kumimoji="0" lang="en-US" sz="2800" b="1" i="0" u="none" strike="noStrike" kern="1200" cap="none" normalizeH="0" baseline="0" dirty="0" smtClean="0">
                <a:ln>
                  <a:noFill/>
                </a:ln>
                <a:solidFill>
                  <a:schemeClr val="tx1"/>
                </a:solidFill>
                <a:effectLst/>
                <a:latin typeface="Arial" pitchFamily="34" charset="0"/>
                <a:cs typeface="Arial" pitchFamily="34" charset="0"/>
              </a:endParaRPr>
            </a:p>
          </p:txBody>
        </p:sp>
      </p:grpSp>
      <p:grpSp>
        <p:nvGrpSpPr>
          <p:cNvPr id="46" name="Group 45"/>
          <p:cNvGrpSpPr/>
          <p:nvPr/>
        </p:nvGrpSpPr>
        <p:grpSpPr>
          <a:xfrm>
            <a:off x="6713055" y="2649269"/>
            <a:ext cx="2313218" cy="1503275"/>
            <a:chOff x="5746992" y="1076323"/>
            <a:chExt cx="2313218" cy="1745257"/>
          </a:xfrm>
        </p:grpSpPr>
        <p:sp>
          <p:nvSpPr>
            <p:cNvPr id="71" name="Oval 70">
              <a:hlinkClick r:id="rId4" action="ppaction://hlinksldjump"/>
            </p:cNvPr>
            <p:cNvSpPr/>
            <p:nvPr/>
          </p:nvSpPr>
          <p:spPr>
            <a:xfrm>
              <a:off x="5746992" y="1076323"/>
              <a:ext cx="2313218" cy="1745257"/>
            </a:xfrm>
            <a:prstGeom prst="ellipse">
              <a:avLst/>
            </a:prstGeom>
            <a:ln/>
          </p:spPr>
          <p:style>
            <a:lnRef idx="1">
              <a:schemeClr val="accent4"/>
            </a:lnRef>
            <a:fillRef idx="2">
              <a:schemeClr val="accent4"/>
            </a:fillRef>
            <a:effectRef idx="1">
              <a:schemeClr val="accent4"/>
            </a:effectRef>
            <a:fontRef idx="minor">
              <a:schemeClr val="dk1"/>
            </a:fontRef>
          </p:style>
        </p:sp>
        <p:sp>
          <p:nvSpPr>
            <p:cNvPr id="72" name="Oval 12">
              <a:hlinkClick r:id="rId4" action="ppaction://hlinksldjump"/>
            </p:cNvPr>
            <p:cNvSpPr/>
            <p:nvPr/>
          </p:nvSpPr>
          <p:spPr>
            <a:xfrm>
              <a:off x="6000191" y="1458861"/>
              <a:ext cx="1806821" cy="12340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800" b="1" kern="1200" dirty="0" smtClean="0">
                  <a:latin typeface="Arial" pitchFamily="34" charset="0"/>
                  <a:cs typeface="Arial" pitchFamily="34" charset="0"/>
                </a:rPr>
                <a:t>نزول جبرئيل و اخبار از آينده</a:t>
              </a:r>
              <a:endParaRPr kumimoji="0" lang="en-US" sz="2800" b="1" i="0" u="none" strike="noStrike" kern="1200" cap="none" normalizeH="0" baseline="0" dirty="0" smtClean="0">
                <a:ln>
                  <a:noFill/>
                </a:ln>
                <a:solidFill>
                  <a:schemeClr val="tx1"/>
                </a:solidFill>
                <a:effectLst/>
                <a:latin typeface="Arial" pitchFamily="34" charset="0"/>
                <a:cs typeface="Arial" pitchFamily="34" charset="0"/>
              </a:endParaRPr>
            </a:p>
          </p:txBody>
        </p:sp>
      </p:grpSp>
      <p:grpSp>
        <p:nvGrpSpPr>
          <p:cNvPr id="48" name="Group 47"/>
          <p:cNvGrpSpPr/>
          <p:nvPr/>
        </p:nvGrpSpPr>
        <p:grpSpPr>
          <a:xfrm>
            <a:off x="3995936" y="4998083"/>
            <a:ext cx="2157580" cy="1311237"/>
            <a:chOff x="5715057" y="3585033"/>
            <a:chExt cx="2555231" cy="1745257"/>
          </a:xfrm>
        </p:grpSpPr>
        <p:sp>
          <p:nvSpPr>
            <p:cNvPr id="67" name="Oval 66">
              <a:hlinkClick r:id="rId5" action="ppaction://hlinksldjump"/>
            </p:cNvPr>
            <p:cNvSpPr/>
            <p:nvPr/>
          </p:nvSpPr>
          <p:spPr>
            <a:xfrm>
              <a:off x="5715057" y="3585033"/>
              <a:ext cx="2555231" cy="1745257"/>
            </a:xfrm>
            <a:prstGeom prst="ellipse">
              <a:avLst/>
            </a:prstGeom>
            <a:ln/>
          </p:spPr>
          <p:style>
            <a:lnRef idx="1">
              <a:schemeClr val="accent4"/>
            </a:lnRef>
            <a:fillRef idx="2">
              <a:schemeClr val="accent4"/>
            </a:fillRef>
            <a:effectRef idx="1">
              <a:schemeClr val="accent4"/>
            </a:effectRef>
            <a:fontRef idx="minor">
              <a:schemeClr val="dk1"/>
            </a:fontRef>
          </p:style>
        </p:sp>
        <p:sp>
          <p:nvSpPr>
            <p:cNvPr id="68" name="Oval 16">
              <a:hlinkClick r:id="rId5" action="ppaction://hlinksldjump"/>
            </p:cNvPr>
            <p:cNvSpPr/>
            <p:nvPr/>
          </p:nvSpPr>
          <p:spPr>
            <a:xfrm>
              <a:off x="6089262" y="3840620"/>
              <a:ext cx="1806821" cy="12340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5240" tIns="15240" rIns="15240" bIns="1524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400" b="1" kern="1200" dirty="0" smtClean="0">
                  <a:latin typeface="Arial" pitchFamily="34" charset="0"/>
                  <a:cs typeface="Arial" pitchFamily="34" charset="0"/>
                </a:rPr>
                <a:t>آگاهي از امور غيبي</a:t>
              </a:r>
              <a:endParaRPr kumimoji="0" lang="en-US" sz="2400" b="1" i="0" u="none" strike="noStrike" kern="1200" cap="none" normalizeH="0" baseline="0" dirty="0" smtClean="0">
                <a:ln>
                  <a:noFill/>
                </a:ln>
                <a:solidFill>
                  <a:schemeClr val="tx1"/>
                </a:solidFill>
                <a:effectLst/>
                <a:latin typeface="Arial" pitchFamily="34" charset="0"/>
                <a:cs typeface="Arial" pitchFamily="34" charset="0"/>
              </a:endParaRPr>
            </a:p>
          </p:txBody>
        </p:sp>
      </p:grpSp>
      <p:grpSp>
        <p:nvGrpSpPr>
          <p:cNvPr id="50" name="Group 49"/>
          <p:cNvGrpSpPr/>
          <p:nvPr/>
        </p:nvGrpSpPr>
        <p:grpSpPr>
          <a:xfrm>
            <a:off x="911949" y="4702564"/>
            <a:ext cx="2397071" cy="1693929"/>
            <a:chOff x="2842772" y="4612380"/>
            <a:chExt cx="2810754" cy="1745257"/>
          </a:xfrm>
        </p:grpSpPr>
        <p:sp>
          <p:nvSpPr>
            <p:cNvPr id="63" name="Oval 62">
              <a:hlinkClick r:id="rId6" action="ppaction://hlinksldjump"/>
            </p:cNvPr>
            <p:cNvSpPr/>
            <p:nvPr/>
          </p:nvSpPr>
          <p:spPr>
            <a:xfrm>
              <a:off x="2842772" y="4612380"/>
              <a:ext cx="2810754" cy="1745257"/>
            </a:xfrm>
            <a:prstGeom prst="ellipse">
              <a:avLst/>
            </a:prstGeom>
            <a:ln/>
          </p:spPr>
          <p:style>
            <a:lnRef idx="1">
              <a:schemeClr val="accent4"/>
            </a:lnRef>
            <a:fillRef idx="2">
              <a:schemeClr val="accent4"/>
            </a:fillRef>
            <a:effectRef idx="1">
              <a:schemeClr val="accent4"/>
            </a:effectRef>
            <a:fontRef idx="minor">
              <a:schemeClr val="dk1"/>
            </a:fontRef>
          </p:style>
        </p:sp>
        <p:sp>
          <p:nvSpPr>
            <p:cNvPr id="64" name="Oval 20">
              <a:hlinkClick r:id="rId6" action="ppaction://hlinksldjump"/>
            </p:cNvPr>
            <p:cNvSpPr/>
            <p:nvPr/>
          </p:nvSpPr>
          <p:spPr>
            <a:xfrm>
              <a:off x="3254397" y="4867967"/>
              <a:ext cx="1987504" cy="12340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145" tIns="17145" rIns="17145" bIns="1714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700" b="1" kern="1200" dirty="0" smtClean="0">
                  <a:latin typeface="Arial" pitchFamily="34" charset="0"/>
                  <a:cs typeface="Arial" pitchFamily="34" charset="0"/>
                </a:rPr>
                <a:t>سازش با مشكلات زندگي</a:t>
              </a:r>
              <a:endParaRPr kumimoji="0" lang="en-US" sz="2700" b="1" i="0" u="none" strike="noStrike" kern="1200" cap="none" normalizeH="0" baseline="0" dirty="0" smtClean="0">
                <a:ln>
                  <a:noFill/>
                </a:ln>
                <a:solidFill>
                  <a:schemeClr val="tx1"/>
                </a:solidFill>
                <a:effectLst/>
                <a:latin typeface="Arial" pitchFamily="34" charset="0"/>
                <a:cs typeface="Arial" pitchFamily="34" charset="0"/>
              </a:endParaRPr>
            </a:p>
          </p:txBody>
        </p:sp>
      </p:grpSp>
      <p:grpSp>
        <p:nvGrpSpPr>
          <p:cNvPr id="52" name="Group 51"/>
          <p:cNvGrpSpPr/>
          <p:nvPr/>
        </p:nvGrpSpPr>
        <p:grpSpPr>
          <a:xfrm>
            <a:off x="392830" y="2983538"/>
            <a:ext cx="2322937" cy="1416152"/>
            <a:chOff x="53505" y="3657036"/>
            <a:chExt cx="2322937" cy="1745257"/>
          </a:xfrm>
        </p:grpSpPr>
        <p:sp>
          <p:nvSpPr>
            <p:cNvPr id="59" name="Oval 58">
              <a:hlinkClick r:id="rId7" action="ppaction://hlinksldjump"/>
            </p:cNvPr>
            <p:cNvSpPr/>
            <p:nvPr/>
          </p:nvSpPr>
          <p:spPr>
            <a:xfrm>
              <a:off x="53505" y="3657036"/>
              <a:ext cx="2322937" cy="1745257"/>
            </a:xfrm>
            <a:prstGeom prst="ellipse">
              <a:avLst/>
            </a:prstGeom>
            <a:ln/>
          </p:spPr>
          <p:style>
            <a:lnRef idx="1">
              <a:schemeClr val="accent4"/>
            </a:lnRef>
            <a:fillRef idx="2">
              <a:schemeClr val="accent4"/>
            </a:fillRef>
            <a:effectRef idx="1">
              <a:schemeClr val="accent4"/>
            </a:effectRef>
            <a:fontRef idx="minor">
              <a:schemeClr val="dk1"/>
            </a:fontRef>
          </p:style>
        </p:sp>
        <p:sp>
          <p:nvSpPr>
            <p:cNvPr id="60" name="Oval 24">
              <a:hlinkClick r:id="rId7" action="ppaction://hlinksldjump"/>
            </p:cNvPr>
            <p:cNvSpPr/>
            <p:nvPr/>
          </p:nvSpPr>
          <p:spPr>
            <a:xfrm>
              <a:off x="393691" y="3912623"/>
              <a:ext cx="1642565" cy="12340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800" b="1" kern="1200" dirty="0" smtClean="0">
                  <a:latin typeface="Arial" pitchFamily="34" charset="0"/>
                  <a:cs typeface="Arial" pitchFamily="34" charset="0"/>
                </a:rPr>
                <a:t>رعايت حقوق همسر</a:t>
              </a:r>
              <a:endParaRPr kumimoji="0" lang="en-US" sz="2800" b="1" i="0" u="none" strike="noStrike" kern="1200" cap="none" normalizeH="0" baseline="0" dirty="0" smtClean="0">
                <a:ln>
                  <a:noFill/>
                </a:ln>
                <a:solidFill>
                  <a:schemeClr val="tx1"/>
                </a:solidFill>
                <a:effectLst/>
                <a:latin typeface="Arial" pitchFamily="34" charset="0"/>
                <a:cs typeface="Arial" pitchFamily="34" charset="0"/>
              </a:endParaRPr>
            </a:p>
          </p:txBody>
        </p:sp>
      </p:grpSp>
      <p:grpSp>
        <p:nvGrpSpPr>
          <p:cNvPr id="54" name="Group 53"/>
          <p:cNvGrpSpPr/>
          <p:nvPr/>
        </p:nvGrpSpPr>
        <p:grpSpPr>
          <a:xfrm>
            <a:off x="6444208" y="4460889"/>
            <a:ext cx="2555231" cy="1488391"/>
            <a:chOff x="153366" y="1081797"/>
            <a:chExt cx="2555231" cy="1745257"/>
          </a:xfrm>
        </p:grpSpPr>
        <p:sp>
          <p:nvSpPr>
            <p:cNvPr id="55" name="Oval 54">
              <a:hlinkClick r:id="rId8" action="ppaction://hlinksldjump"/>
            </p:cNvPr>
            <p:cNvSpPr/>
            <p:nvPr/>
          </p:nvSpPr>
          <p:spPr>
            <a:xfrm>
              <a:off x="153366" y="1081797"/>
              <a:ext cx="2555231" cy="1745257"/>
            </a:xfrm>
            <a:prstGeom prst="ellipse">
              <a:avLst/>
            </a:prstGeom>
            <a:ln/>
          </p:spPr>
          <p:style>
            <a:lnRef idx="1">
              <a:schemeClr val="accent4"/>
            </a:lnRef>
            <a:fillRef idx="2">
              <a:schemeClr val="accent4"/>
            </a:fillRef>
            <a:effectRef idx="1">
              <a:schemeClr val="accent4"/>
            </a:effectRef>
            <a:fontRef idx="minor">
              <a:schemeClr val="dk1"/>
            </a:fontRef>
          </p:style>
        </p:sp>
        <p:sp>
          <p:nvSpPr>
            <p:cNvPr id="56" name="Oval 28">
              <a:hlinkClick r:id="rId8" action="ppaction://hlinksldjump"/>
            </p:cNvPr>
            <p:cNvSpPr/>
            <p:nvPr/>
          </p:nvSpPr>
          <p:spPr>
            <a:xfrm>
              <a:off x="527571" y="1337384"/>
              <a:ext cx="1806821" cy="12340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800" b="1" kern="1200" dirty="0" smtClean="0">
                  <a:latin typeface="Arial" pitchFamily="34" charset="0"/>
                  <a:cs typeface="Arial" pitchFamily="34" charset="0"/>
                </a:rPr>
                <a:t>نزول ملائكه وبشارت به او</a:t>
              </a:r>
              <a:endParaRPr kumimoji="0" lang="en-US" sz="2800" b="1" i="0" u="none" strike="noStrike" kern="1200" cap="none" normalizeH="0" baseline="0" dirty="0" smtClean="0">
                <a:ln>
                  <a:noFill/>
                </a:ln>
                <a:solidFill>
                  <a:schemeClr val="tx1"/>
                </a:solidFill>
                <a:effectLst/>
                <a:latin typeface="Arial" pitchFamily="34" charset="0"/>
                <a:cs typeface="Arial" pitchFamily="34" charset="0"/>
              </a:endParaRPr>
            </a:p>
          </p:txBody>
        </p:sp>
      </p:grpSp>
      <p:grpSp>
        <p:nvGrpSpPr>
          <p:cNvPr id="86" name="Group 85"/>
          <p:cNvGrpSpPr/>
          <p:nvPr/>
        </p:nvGrpSpPr>
        <p:grpSpPr>
          <a:xfrm>
            <a:off x="799326" y="1005442"/>
            <a:ext cx="2235792" cy="1408024"/>
            <a:chOff x="2842772" y="4612380"/>
            <a:chExt cx="2810754" cy="1745257"/>
          </a:xfrm>
        </p:grpSpPr>
        <p:sp>
          <p:nvSpPr>
            <p:cNvPr id="87" name="Oval 86">
              <a:hlinkClick r:id="rId9" action="ppaction://hlinksldjump"/>
            </p:cNvPr>
            <p:cNvSpPr/>
            <p:nvPr/>
          </p:nvSpPr>
          <p:spPr>
            <a:xfrm>
              <a:off x="2842772" y="4612380"/>
              <a:ext cx="2810754" cy="1745257"/>
            </a:xfrm>
            <a:prstGeom prst="ellipse">
              <a:avLst/>
            </a:prstGeom>
            <a:ln/>
          </p:spPr>
          <p:style>
            <a:lnRef idx="1">
              <a:schemeClr val="accent3"/>
            </a:lnRef>
            <a:fillRef idx="2">
              <a:schemeClr val="accent3"/>
            </a:fillRef>
            <a:effectRef idx="1">
              <a:schemeClr val="accent3"/>
            </a:effectRef>
            <a:fontRef idx="minor">
              <a:schemeClr val="dk1"/>
            </a:fontRef>
          </p:style>
        </p:sp>
        <p:sp>
          <p:nvSpPr>
            <p:cNvPr id="88" name="Oval 20">
              <a:hlinkClick r:id="rId9" action="ppaction://hlinksldjump"/>
            </p:cNvPr>
            <p:cNvSpPr/>
            <p:nvPr/>
          </p:nvSpPr>
          <p:spPr>
            <a:xfrm>
              <a:off x="3254397" y="4867967"/>
              <a:ext cx="1987504" cy="12340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145" tIns="17145" rIns="17145" bIns="1714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700" b="1" dirty="0" smtClean="0">
                  <a:latin typeface="Arial" pitchFamily="34" charset="0"/>
                  <a:cs typeface="Arial" pitchFamily="34" charset="0"/>
                </a:rPr>
                <a:t>زن بي كفو و همتاي هستي</a:t>
              </a:r>
              <a:endParaRPr kumimoji="0" lang="en-US" sz="2700" b="1" i="0" u="none" strike="noStrike" kern="1200" cap="none" normalizeH="0" baseline="0" dirty="0" smtClean="0">
                <a:ln>
                  <a:noFill/>
                </a:ln>
                <a:solidFill>
                  <a:schemeClr val="tx1"/>
                </a:solidFill>
                <a:effectLst/>
                <a:latin typeface="Arial" pitchFamily="34" charset="0"/>
                <a:cs typeface="Arial" pitchFamily="34" charset="0"/>
              </a:endParaRPr>
            </a:p>
          </p:txBody>
        </p:sp>
      </p:grpSp>
      <p:grpSp>
        <p:nvGrpSpPr>
          <p:cNvPr id="81" name="Group 80"/>
          <p:cNvGrpSpPr/>
          <p:nvPr/>
        </p:nvGrpSpPr>
        <p:grpSpPr>
          <a:xfrm>
            <a:off x="6094526" y="980728"/>
            <a:ext cx="2293898" cy="1438574"/>
            <a:chOff x="2702235" y="-20338"/>
            <a:chExt cx="3091828" cy="1919783"/>
          </a:xfrm>
        </p:grpSpPr>
        <p:sp>
          <p:nvSpPr>
            <p:cNvPr id="82" name="Oval 81">
              <a:hlinkClick r:id="rId10" action="ppaction://hlinksldjump"/>
            </p:cNvPr>
            <p:cNvSpPr/>
            <p:nvPr/>
          </p:nvSpPr>
          <p:spPr>
            <a:xfrm>
              <a:off x="2702235" y="-20338"/>
              <a:ext cx="3091828" cy="1919783"/>
            </a:xfrm>
            <a:prstGeom prst="ellipse">
              <a:avLst/>
            </a:prstGeom>
            <a:ln/>
          </p:spPr>
          <p:style>
            <a:lnRef idx="1">
              <a:schemeClr val="accent4"/>
            </a:lnRef>
            <a:fillRef idx="2">
              <a:schemeClr val="accent4"/>
            </a:fillRef>
            <a:effectRef idx="1">
              <a:schemeClr val="accent4"/>
            </a:effectRef>
            <a:fontRef idx="minor">
              <a:schemeClr val="dk1"/>
            </a:fontRef>
          </p:style>
        </p:sp>
        <p:sp>
          <p:nvSpPr>
            <p:cNvPr id="89" name="Oval 8">
              <a:hlinkClick r:id="rId10" action="ppaction://hlinksldjump"/>
            </p:cNvPr>
            <p:cNvSpPr/>
            <p:nvPr/>
          </p:nvSpPr>
          <p:spPr>
            <a:xfrm>
              <a:off x="3136493" y="260809"/>
              <a:ext cx="2186251" cy="135749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800" b="1" kern="1200" dirty="0" smtClean="0">
                  <a:latin typeface="Arial" pitchFamily="34" charset="0"/>
                  <a:cs typeface="Arial" pitchFamily="34" charset="0"/>
                </a:rPr>
                <a:t>الگوي امامان (ع)</a:t>
              </a:r>
              <a:endParaRPr kumimoji="0" lang="en-US" sz="2800" b="1" i="0" u="none" strike="noStrike" kern="1200" cap="none" normalizeH="0" baseline="0" dirty="0" smtClean="0">
                <a:ln>
                  <a:noFill/>
                </a:ln>
                <a:solidFill>
                  <a:schemeClr val="tx1"/>
                </a:solidFill>
                <a:effectLst/>
                <a:latin typeface="Arial" pitchFamily="34" charset="0"/>
                <a:cs typeface="Arial" pitchFamily="34" charset="0"/>
              </a:endParaRPr>
            </a:p>
          </p:txBody>
        </p:sp>
      </p:grpSp>
      <p:sp>
        <p:nvSpPr>
          <p:cNvPr id="93" name="Right Arrow 92">
            <a:hlinkClick r:id="rId11" action="ppaction://hlinksldjump"/>
          </p:cNvPr>
          <p:cNvSpPr/>
          <p:nvPr/>
        </p:nvSpPr>
        <p:spPr>
          <a:xfrm>
            <a:off x="107504" y="116632"/>
            <a:ext cx="978408" cy="40052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3" name="Straight Connector 2"/>
          <p:cNvCxnSpPr/>
          <p:nvPr/>
        </p:nvCxnSpPr>
        <p:spPr>
          <a:xfrm flipH="1">
            <a:off x="4611997" y="1779516"/>
            <a:ext cx="28969" cy="752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570714" y="2155814"/>
            <a:ext cx="729478" cy="651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627784" y="2277343"/>
            <a:ext cx="884545" cy="575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042225" y="3561012"/>
            <a:ext cx="690015" cy="12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79" idx="5"/>
          </p:cNvCxnSpPr>
          <p:nvPr/>
        </p:nvCxnSpPr>
        <p:spPr>
          <a:xfrm flipH="1" flipV="1">
            <a:off x="5606021" y="4137291"/>
            <a:ext cx="977924" cy="727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999503" y="4158021"/>
            <a:ext cx="564385" cy="829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4950721" y="4427637"/>
            <a:ext cx="53327" cy="56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2699792" y="3583908"/>
            <a:ext cx="466719" cy="218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0836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95" y="3884"/>
            <a:ext cx="9181506" cy="1016503"/>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cs typeface="+mj-cs"/>
              </a:rPr>
              <a:t>تهديد به احراق بيت فاطمه به نقل طبري</a:t>
            </a:r>
            <a:endParaRPr lang="en-US" b="1" dirty="0">
              <a:cs typeface="+mj-cs"/>
            </a:endParaRPr>
          </a:p>
        </p:txBody>
      </p:sp>
      <p:sp>
        <p:nvSpPr>
          <p:cNvPr id="8" name="Content Placeholder 7"/>
          <p:cNvSpPr>
            <a:spLocks noGrp="1"/>
          </p:cNvSpPr>
          <p:nvPr>
            <p:ph idx="1"/>
          </p:nvPr>
        </p:nvSpPr>
        <p:spPr>
          <a:xfrm>
            <a:off x="-1663" y="1035237"/>
            <a:ext cx="9133795" cy="5809283"/>
          </a:xfrm>
        </p:spPr>
        <p:style>
          <a:lnRef idx="1">
            <a:schemeClr val="accent4"/>
          </a:lnRef>
          <a:fillRef idx="2">
            <a:schemeClr val="accent4"/>
          </a:fillRef>
          <a:effectRef idx="1">
            <a:schemeClr val="accent4"/>
          </a:effectRef>
          <a:fontRef idx="minor">
            <a:schemeClr val="dk1"/>
          </a:fontRef>
        </p:style>
        <p:txBody>
          <a:bodyPr>
            <a:noAutofit/>
          </a:bodyPr>
          <a:lstStyle/>
          <a:p>
            <a:pPr algn="justLow" rtl="1"/>
            <a:r>
              <a:rPr lang="fa-IR" sz="3200" dirty="0"/>
              <a:t>حدثنا ابن حُمَيْدٍ قال حدثنا جَرِيْر عن مُغَيْرَة عن زِيَادِ بن كُلَيْبٍ قَالَ: </a:t>
            </a:r>
            <a:r>
              <a:rPr lang="fa-IR" sz="3200" b="1" dirty="0"/>
              <a:t>أَتَى عُمَرُ بْنُ الْخَطَّابِ مَنْزِلَ عَلِيٍّ وَفِيهِ طَلْحَةُ وَالزُّبَيْرُ وَرِجَالٌ مِنَ الْمُهَاجِرِينَ فَقَالَ وَاللَّهِ لأُحْرِقَنَّ عَلَيْكُمْ أَوْ لَتَخْرُجُنَّ إِلَى الْبَيْعَةِ فَخَرَجَ عَلَيْهِ الزُّبَيْرُ مُصْلِتاً بِالسَّيْفِ فَعَثَرَ فَسَقَطَ السَّيْفُ مِنْ يَدِهِ فَوَثَبُوا عَلَيْهِ فَأَخَذُوه‏.</a:t>
            </a:r>
          </a:p>
          <a:p>
            <a:pPr algn="justLow" rtl="1"/>
            <a:r>
              <a:rPr lang="fa-IR" sz="3000" dirty="0">
                <a:solidFill>
                  <a:srgbClr val="005000"/>
                </a:solidFill>
              </a:rPr>
              <a:t>عمر بن خطاب به خانه على آمد در حالى كه گروهى از مهاجران در آن‌جا گرد آمده بودند. به آنان گفت: به خدا سوگند خانه را به آتش مى‌كشم؛ مگر اينكه براى بيعت بيرون بياييد. زبير درحالى كه شمشير كشيده بود از خانه بيرون آمد، ناگهان پاى او لغزيد و شمشير از دستش افتاد، در اين موقع ديگران هجوم آوردند و شمشير را از دست او گرفتند.</a:t>
            </a:r>
            <a:endParaRPr lang="en-US" sz="3000" dirty="0">
              <a:solidFill>
                <a:srgbClr val="005000"/>
              </a:solidFill>
            </a:endParaRPr>
          </a:p>
          <a:p>
            <a:pPr algn="justLow" rtl="1"/>
            <a:endParaRPr lang="en-US" sz="2800" b="1" dirty="0"/>
          </a:p>
        </p:txBody>
      </p:sp>
      <p:sp>
        <p:nvSpPr>
          <p:cNvPr id="10" name="Rectangle 9"/>
          <p:cNvSpPr/>
          <p:nvPr/>
        </p:nvSpPr>
        <p:spPr>
          <a:xfrm>
            <a:off x="390003" y="6074132"/>
            <a:ext cx="843046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Low" rtl="1"/>
            <a:r>
              <a:rPr lang="fa-IR" sz="2800" dirty="0">
                <a:cs typeface="Taher" pitchFamily="2" charset="-78"/>
              </a:rPr>
              <a:t>تاريخ الطبرى ، ج2 ،‌ ص443، </a:t>
            </a:r>
            <a:r>
              <a:rPr lang="fa-IR" sz="2800" dirty="0" smtClean="0">
                <a:cs typeface="Taher" pitchFamily="2" charset="-78"/>
              </a:rPr>
              <a:t>ط: مؤسسة </a:t>
            </a:r>
            <a:r>
              <a:rPr lang="fa-IR" sz="2800" dirty="0">
                <a:cs typeface="Taher" pitchFamily="2" charset="-78"/>
              </a:rPr>
              <a:t>الأعلمي للمطبوعات - بيروت - لبنان.</a:t>
            </a:r>
            <a:endParaRPr lang="en-US" sz="2800" dirty="0">
              <a:cs typeface="Taher" pitchFamily="2" charset="-78"/>
            </a:endParaRPr>
          </a:p>
        </p:txBody>
      </p:sp>
      <p:sp>
        <p:nvSpPr>
          <p:cNvPr id="5" name="Right Arrow 4">
            <a:hlinkClick r:id="rId3" action="ppaction://hlinksldjump"/>
          </p:cNvPr>
          <p:cNvSpPr/>
          <p:nvPr/>
        </p:nvSpPr>
        <p:spPr>
          <a:xfrm>
            <a:off x="35496" y="40552"/>
            <a:ext cx="978408" cy="364112"/>
          </a:xfrm>
          <a:prstGeom prst="rightArrow">
            <a:avLst/>
          </a:prstGeom>
          <a:gradFill>
            <a:gsLst>
              <a:gs pos="0">
                <a:srgbClr val="FFF2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1195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indefinite" fill="hold" grpId="0" nodeType="afterEffect">
                                  <p:stCondLst>
                                    <p:cond delay="0"/>
                                  </p:stCondLst>
                                  <p:childTnLst>
                                    <p:animEffect transition="out" filter="fade">
                                      <p:cBhvr>
                                        <p:cTn id="11" dur="2000" tmFilter="0, 0; .2, .5; .8, .5; 1, 0"/>
                                        <p:tgtEl>
                                          <p:spTgt spid="5"/>
                                        </p:tgtEl>
                                      </p:cBhvr>
                                    </p:animEffect>
                                    <p:animScale>
                                      <p:cBhvr>
                                        <p:cTn id="12"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33375"/>
            <a:ext cx="6172200" cy="1893888"/>
          </a:xfrm>
        </p:spPr>
        <p:txBody>
          <a:bodyPr>
            <a:noAutofit/>
          </a:bodyPr>
          <a:lstStyle/>
          <a:p>
            <a:pPr algn="ctr" rtl="1"/>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rPr>
              <a:t>صديقه شهيده</a:t>
            </a: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sym typeface="Roumouz"/>
              </a:rPr>
              <a:t></a:t>
            </a:r>
            <a: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
            </a:r>
            <a:b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b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سند حقانيت شيعه</a:t>
            </a:r>
            <a:endParaRPr lang="en-US" sz="6600" cap="none" dirty="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7744" y="2636912"/>
            <a:ext cx="5184576" cy="3888432"/>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07159585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761" y="14173"/>
            <a:ext cx="9181506" cy="1079039"/>
          </a:xfrm>
        </p:spPr>
        <p:style>
          <a:lnRef idx="0">
            <a:schemeClr val="accent4"/>
          </a:lnRef>
          <a:fillRef idx="3">
            <a:schemeClr val="accent4"/>
          </a:fillRef>
          <a:effectRef idx="3">
            <a:schemeClr val="accent4"/>
          </a:effectRef>
          <a:fontRef idx="minor">
            <a:schemeClr val="lt1"/>
          </a:fontRef>
        </p:style>
        <p:txBody>
          <a:bodyPr>
            <a:noAutofit/>
          </a:bodyPr>
          <a:lstStyle/>
          <a:p>
            <a:pPr marL="0" indent="0" rtl="1"/>
            <a:r>
              <a:rPr lang="fa-IR" b="1" dirty="0" smtClean="0">
                <a:solidFill>
                  <a:schemeClr val="tx1"/>
                </a:solidFill>
                <a:cs typeface="+mj-cs"/>
              </a:rPr>
              <a:t>بررسي سند روايت</a:t>
            </a:r>
            <a:endParaRPr lang="en-US" b="1" dirty="0">
              <a:solidFill>
                <a:schemeClr val="tx1"/>
              </a:solidFill>
              <a:cs typeface="+mj-cs"/>
            </a:endParaRPr>
          </a:p>
        </p:txBody>
      </p:sp>
      <p:sp>
        <p:nvSpPr>
          <p:cNvPr id="8" name="Content Placeholder 7"/>
          <p:cNvSpPr>
            <a:spLocks noGrp="1"/>
          </p:cNvSpPr>
          <p:nvPr>
            <p:ph idx="1"/>
          </p:nvPr>
        </p:nvSpPr>
        <p:spPr>
          <a:xfrm>
            <a:off x="-1663" y="1059475"/>
            <a:ext cx="9133795" cy="5769750"/>
          </a:xfrm>
        </p:spPr>
        <p:style>
          <a:lnRef idx="1">
            <a:schemeClr val="accent4"/>
          </a:lnRef>
          <a:fillRef idx="2">
            <a:schemeClr val="accent4"/>
          </a:fillRef>
          <a:effectRef idx="1">
            <a:schemeClr val="accent4"/>
          </a:effectRef>
          <a:fontRef idx="minor">
            <a:schemeClr val="dk1"/>
          </a:fontRef>
        </p:style>
        <p:txBody>
          <a:bodyPr>
            <a:noAutofit/>
          </a:bodyPr>
          <a:lstStyle/>
          <a:p>
            <a:pPr rtl="1"/>
            <a:endParaRPr lang="fa-IR" sz="3200" b="1" dirty="0"/>
          </a:p>
          <a:p>
            <a:pPr rtl="1"/>
            <a:r>
              <a:rPr lang="fa-IR" sz="3200" b="1" dirty="0"/>
              <a:t>محمد بن حميد:</a:t>
            </a:r>
            <a:r>
              <a:rPr lang="fa-IR" sz="3200" dirty="0"/>
              <a:t> </a:t>
            </a:r>
            <a:r>
              <a:rPr lang="fa-IR" sz="3200" dirty="0" smtClean="0"/>
              <a:t>عن يحيى </a:t>
            </a:r>
            <a:r>
              <a:rPr lang="fa-IR" sz="3200" dirty="0"/>
              <a:t>بن معين، أبو زرعة ابن حنبل: ثقة.</a:t>
            </a:r>
          </a:p>
          <a:p>
            <a:pPr rtl="1"/>
            <a:endParaRPr lang="fa-IR" sz="3200" b="1" dirty="0"/>
          </a:p>
          <a:p>
            <a:pPr rtl="1"/>
            <a:r>
              <a:rPr lang="fa-IR" sz="3200" b="1" dirty="0"/>
              <a:t>جرير بن عبد الحميد</a:t>
            </a:r>
            <a:r>
              <a:rPr lang="fa-IR" sz="3200" dirty="0"/>
              <a:t>:  ثقة كثير العلم ... حجة كتبه صحاح . </a:t>
            </a:r>
          </a:p>
          <a:p>
            <a:pPr rtl="1"/>
            <a:endParaRPr lang="en-US" sz="3200" dirty="0">
              <a:solidFill>
                <a:srgbClr val="C00000"/>
              </a:solidFill>
            </a:endParaRPr>
          </a:p>
          <a:p>
            <a:pPr rtl="1"/>
            <a:r>
              <a:rPr lang="fa-IR" sz="3200" b="1" dirty="0"/>
              <a:t>مغيرة بن مِقْسَم ضَبِّي:</a:t>
            </a:r>
            <a:r>
              <a:rPr lang="fa-IR" sz="3200" dirty="0"/>
              <a:t> </a:t>
            </a:r>
            <a:r>
              <a:rPr lang="fa-IR" sz="3200" dirty="0" smtClean="0"/>
              <a:t>عن يحيى </a:t>
            </a:r>
            <a:r>
              <a:rPr lang="fa-IR" sz="3200" dirty="0"/>
              <a:t>بن معين وابن ابي حاتم والنسائى: ثقة. </a:t>
            </a:r>
            <a:endParaRPr lang="en-US" sz="3200" dirty="0"/>
          </a:p>
          <a:p>
            <a:pPr rtl="1"/>
            <a:endParaRPr lang="en-US" sz="3200" dirty="0">
              <a:solidFill>
                <a:srgbClr val="C00000"/>
              </a:solidFill>
            </a:endParaRPr>
          </a:p>
          <a:p>
            <a:pPr rtl="1"/>
            <a:r>
              <a:rPr lang="fa-IR" sz="3200" b="1" dirty="0"/>
              <a:t>زياد بن كُلَيب :</a:t>
            </a:r>
            <a:r>
              <a:rPr lang="fa-IR" sz="3200" dirty="0"/>
              <a:t> </a:t>
            </a:r>
            <a:r>
              <a:rPr lang="fa-IR" sz="3200" dirty="0" smtClean="0"/>
              <a:t> قال </a:t>
            </a:r>
            <a:r>
              <a:rPr lang="fa-IR" sz="3200" dirty="0"/>
              <a:t>العجلى والنسائي :ثقة .</a:t>
            </a:r>
            <a:endParaRPr lang="en-US" sz="3200" dirty="0">
              <a:solidFill>
                <a:srgbClr val="C00000"/>
              </a:solidFill>
            </a:endParaRPr>
          </a:p>
          <a:p>
            <a:pPr rtl="1"/>
            <a:endParaRPr lang="en-US" sz="3200" dirty="0"/>
          </a:p>
          <a:p>
            <a:endParaRPr lang="en-US" sz="3200" b="1" dirty="0"/>
          </a:p>
          <a:p>
            <a:endParaRPr lang="en-US" sz="3200" b="1" dirty="0"/>
          </a:p>
          <a:p>
            <a:pPr rtl="1"/>
            <a:endParaRPr lang="en-US" sz="3200" dirty="0"/>
          </a:p>
        </p:txBody>
      </p:sp>
      <p:sp>
        <p:nvSpPr>
          <p:cNvPr id="10" name="Rectangle 9"/>
          <p:cNvSpPr/>
          <p:nvPr/>
        </p:nvSpPr>
        <p:spPr>
          <a:xfrm>
            <a:off x="251520" y="2242360"/>
            <a:ext cx="3458868" cy="53856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fa-IR" sz="2800" dirty="0">
                <a:solidFill>
                  <a:schemeClr val="tx1"/>
                </a:solidFill>
                <a:cs typeface="Taher" pitchFamily="2" charset="-78"/>
              </a:rPr>
              <a:t> تهذيب الكمال، ج 25 ص </a:t>
            </a:r>
            <a:r>
              <a:rPr lang="fa-IR" sz="2800" dirty="0" smtClean="0">
                <a:solidFill>
                  <a:schemeClr val="tx1"/>
                </a:solidFill>
                <a:cs typeface="Taher" pitchFamily="2" charset="-78"/>
              </a:rPr>
              <a:t>100</a:t>
            </a:r>
            <a:endParaRPr lang="en-US" sz="2800" dirty="0">
              <a:solidFill>
                <a:schemeClr val="tx1"/>
              </a:solidFill>
              <a:cs typeface="Taher" pitchFamily="2" charset="-78"/>
            </a:endParaRPr>
          </a:p>
          <a:p>
            <a:pPr algn="r" rtl="1"/>
            <a:endParaRPr lang="en-US" sz="2800" dirty="0">
              <a:solidFill>
                <a:schemeClr val="tx1"/>
              </a:solidFill>
              <a:cs typeface="Taher" pitchFamily="2" charset="-78"/>
            </a:endParaRPr>
          </a:p>
        </p:txBody>
      </p:sp>
      <p:sp>
        <p:nvSpPr>
          <p:cNvPr id="11" name="Rectangle 10"/>
          <p:cNvSpPr/>
          <p:nvPr/>
        </p:nvSpPr>
        <p:spPr>
          <a:xfrm>
            <a:off x="251520" y="3356992"/>
            <a:ext cx="3779417" cy="60806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sz="3200" dirty="0">
                <a:cs typeface="Taher" pitchFamily="2" charset="-78"/>
              </a:rPr>
              <a:t>تهذيب الكمال ، ج4 ، ص544</a:t>
            </a:r>
            <a:endParaRPr lang="en-US" sz="3200" dirty="0">
              <a:cs typeface="Taher" pitchFamily="2" charset="-78"/>
            </a:endParaRPr>
          </a:p>
        </p:txBody>
      </p:sp>
      <p:sp>
        <p:nvSpPr>
          <p:cNvPr id="13" name="Rectangle 12"/>
          <p:cNvSpPr/>
          <p:nvPr/>
        </p:nvSpPr>
        <p:spPr>
          <a:xfrm>
            <a:off x="269391" y="4748424"/>
            <a:ext cx="3955585" cy="5527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sz="3200" dirty="0">
                <a:cs typeface="Taher" pitchFamily="2" charset="-78"/>
              </a:rPr>
              <a:t>تهذيب الكمال ، ج28 ، ص400 </a:t>
            </a:r>
            <a:endParaRPr lang="en-US" sz="3200" dirty="0">
              <a:cs typeface="Taher" pitchFamily="2" charset="-78"/>
            </a:endParaRPr>
          </a:p>
        </p:txBody>
      </p:sp>
      <p:sp>
        <p:nvSpPr>
          <p:cNvPr id="15" name="Rectangle 14"/>
          <p:cNvSpPr/>
          <p:nvPr/>
        </p:nvSpPr>
        <p:spPr>
          <a:xfrm>
            <a:off x="269391" y="5756536"/>
            <a:ext cx="3955585" cy="5527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sz="3200" dirty="0">
                <a:cs typeface="Taher" pitchFamily="2" charset="-78"/>
              </a:rPr>
              <a:t>تهذيب الكمال ، ج28 ، ص400 </a:t>
            </a:r>
            <a:endParaRPr lang="en-US" sz="3200" dirty="0">
              <a:cs typeface="Taher" pitchFamily="2" charset="-78"/>
            </a:endParaRPr>
          </a:p>
        </p:txBody>
      </p:sp>
      <p:sp>
        <p:nvSpPr>
          <p:cNvPr id="2" name="Right Arrow 1">
            <a:hlinkClick r:id="rId3" action="ppaction://hlinksldjump"/>
          </p:cNvPr>
          <p:cNvSpPr/>
          <p:nvPr/>
        </p:nvSpPr>
        <p:spPr>
          <a:xfrm>
            <a:off x="35496" y="44624"/>
            <a:ext cx="978408" cy="364112"/>
          </a:xfrm>
          <a:prstGeom prst="rightArrow">
            <a:avLst/>
          </a:prstGeom>
          <a:gradFill>
            <a:gsLst>
              <a:gs pos="0">
                <a:srgbClr val="FFF2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37224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6" presetClass="emph" presetSubtype="0" repeatCount="indefinite" fill="hold" grpId="0" nodeType="afterEffect">
                                  <p:stCondLst>
                                    <p:cond delay="0"/>
                                  </p:stCondLst>
                                  <p:childTnLst>
                                    <p:animEffect transition="out" filter="fade">
                                      <p:cBhvr>
                                        <p:cTn id="26" dur="2000" tmFilter="0, 0; .2, .5; .8, .5; 1, 0"/>
                                        <p:tgtEl>
                                          <p:spTgt spid="2"/>
                                        </p:tgtEl>
                                      </p:cBhvr>
                                    </p:animEffect>
                                    <p:animScale>
                                      <p:cBhvr>
                                        <p:cTn id="2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761" y="19095"/>
            <a:ext cx="9181506" cy="1100727"/>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cs typeface="+mj-cs"/>
              </a:rPr>
              <a:t>تهديد به احراق به نقل ابن ابي شيبة</a:t>
            </a:r>
            <a:endParaRPr lang="en-US" b="1" dirty="0">
              <a:cs typeface="+mj-cs"/>
            </a:endParaRPr>
          </a:p>
        </p:txBody>
      </p:sp>
      <p:sp>
        <p:nvSpPr>
          <p:cNvPr id="8" name="Content Placeholder 7"/>
          <p:cNvSpPr>
            <a:spLocks noGrp="1"/>
          </p:cNvSpPr>
          <p:nvPr>
            <p:ph idx="1"/>
          </p:nvPr>
        </p:nvSpPr>
        <p:spPr>
          <a:xfrm>
            <a:off x="14103" y="1124744"/>
            <a:ext cx="9133795" cy="5733256"/>
          </a:xfrm>
        </p:spPr>
        <p:style>
          <a:lnRef idx="1">
            <a:schemeClr val="accent4"/>
          </a:lnRef>
          <a:fillRef idx="2">
            <a:schemeClr val="accent4"/>
          </a:fillRef>
          <a:effectRef idx="1">
            <a:schemeClr val="accent4"/>
          </a:effectRef>
          <a:fontRef idx="minor">
            <a:schemeClr val="dk1"/>
          </a:fontRef>
        </p:style>
        <p:txBody>
          <a:bodyPr>
            <a:noAutofit/>
          </a:bodyPr>
          <a:lstStyle/>
          <a:p>
            <a:pPr algn="just" rtl="1">
              <a:lnSpc>
                <a:spcPct val="110000"/>
              </a:lnSpc>
            </a:pPr>
            <a:r>
              <a:rPr lang="fa-IR" sz="3200" dirty="0"/>
              <a:t>قال ابن ابي شيبة (239): حدثنا محمد بن بشر نا عبيد  الله بن عمر حدثنا زيد بن أسلم عن أبيه أسلم</a:t>
            </a:r>
            <a:r>
              <a:rPr lang="en-US" sz="3200" dirty="0"/>
              <a:t> </a:t>
            </a:r>
            <a:r>
              <a:rPr lang="fa-IR" sz="3200" dirty="0"/>
              <a:t>أَنَّهُ حِينَ بُويِعَ لأِبِي بَكْرٍ بَعْدَ رَسُولِ اللَّهِ (ص) كَانَ عَلِيٌّ وَالزُّبَيْرُ يَدْخُلان عَلى فَاطِمَةَ بِنْتِ رَسُولِ اللَّهِ (ص) فََيُشَاوِرُونَهَا وَيَرْتَجِعُونَ في أَمرِهِمْ، فَلَمَّا بَلَغَ ذالِكَ عُمَرُ بنُ الْخَطَّابِ خَرَجَ حَتَّى دَخَلَ عَلى فَاطِمَةَ، فَقَالَ: يَا بِنْتَ رَسُولِ اللَّهِ (ص) مَا مِنَ الْخَلْقِ أَحَدٌ أَحَبُّ إِلَينا مِنْ أَبِيكِ، وَمَا مِنْ أَحَدٍ أَحَبُّ إِلَيْنَا بَعْدَ أَبِيكِ مِنْكِ، </a:t>
            </a:r>
            <a:r>
              <a:rPr lang="fa-IR" sz="3200" b="1" dirty="0"/>
              <a:t>وَايْمُ اللَّهِ مَا ذَاكَ بِمَانِعِيَّ إِنِ اجْتَمَعَ هؤُلاَءِ النَّفَرُ عِنْدَكِ أَنْ آمُرَ بِهِمْ أَنْ يُحْرَقَ عَليْهِمُ الْبَيتُُ، قَالَ فَلَمَّا خَرَجَ عُمَرُ جَاؤُوهَا فَقَالَتْ: تَعْلَمُونَ أَنَّ عُمَرَ قَدْ جَاءَنِي وَقَدْ حَلَفَ بِاللَّهِ لَئِنْ عُدْتُمْ لَيَحْرِقَنَّ عَلَيكُمُ الْبَيْتَ، وَايْمُ اللَّهِ لَيُمْضِيَنَّ مَا حَلَفَ عَلَيْهِ.</a:t>
            </a:r>
            <a:endParaRPr lang="en-US" sz="3200" b="1" dirty="0"/>
          </a:p>
          <a:p>
            <a:pPr>
              <a:lnSpc>
                <a:spcPct val="110000"/>
              </a:lnSpc>
            </a:pPr>
            <a:endParaRPr lang="en-US" sz="3200" b="1" dirty="0"/>
          </a:p>
          <a:p>
            <a:pPr rtl="1">
              <a:lnSpc>
                <a:spcPct val="110000"/>
              </a:lnSpc>
            </a:pPr>
            <a:endParaRPr lang="en-US" sz="3200" dirty="0"/>
          </a:p>
        </p:txBody>
      </p:sp>
      <p:sp>
        <p:nvSpPr>
          <p:cNvPr id="10" name="Rectangle 9"/>
          <p:cNvSpPr/>
          <p:nvPr/>
        </p:nvSpPr>
        <p:spPr>
          <a:xfrm>
            <a:off x="251520" y="6290156"/>
            <a:ext cx="714840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Low" rtl="1"/>
            <a:r>
              <a:rPr lang="ar-SA" sz="2800" dirty="0" smtClean="0">
                <a:cs typeface="Taher" pitchFamily="2" charset="-78"/>
              </a:rPr>
              <a:t>المصنف</a:t>
            </a:r>
            <a:r>
              <a:rPr lang="fa-IR" sz="2800" dirty="0" smtClean="0">
                <a:cs typeface="Taher" pitchFamily="2" charset="-78"/>
              </a:rPr>
              <a:t>‌</a:t>
            </a:r>
            <a:r>
              <a:rPr lang="ar-SA" sz="2800" dirty="0" smtClean="0">
                <a:cs typeface="Taher" pitchFamily="2" charset="-78"/>
              </a:rPr>
              <a:t>ج8 ص572 تحقيق: </a:t>
            </a:r>
            <a:r>
              <a:rPr lang="ar-SA" sz="2800" dirty="0">
                <a:cs typeface="Taher" pitchFamily="2" charset="-78"/>
              </a:rPr>
              <a:t>سعيد </a:t>
            </a:r>
            <a:r>
              <a:rPr lang="ar-SA" sz="2800" dirty="0" smtClean="0">
                <a:cs typeface="Taher" pitchFamily="2" charset="-78"/>
              </a:rPr>
              <a:t>اللحام</a:t>
            </a:r>
            <a:r>
              <a:rPr lang="fa-IR" sz="2800" dirty="0" smtClean="0">
                <a:cs typeface="Taher" pitchFamily="2" charset="-78"/>
              </a:rPr>
              <a:t>، </a:t>
            </a:r>
            <a:r>
              <a:rPr lang="ar-DZ" sz="2800" dirty="0" smtClean="0">
                <a:cs typeface="Taher" pitchFamily="2" charset="-78"/>
              </a:rPr>
              <a:t>دار </a:t>
            </a:r>
            <a:r>
              <a:rPr lang="ar-DZ" sz="2800" dirty="0">
                <a:cs typeface="Taher" pitchFamily="2" charset="-78"/>
              </a:rPr>
              <a:t>الفكر </a:t>
            </a:r>
            <a:r>
              <a:rPr lang="ar-DZ" sz="2800" dirty="0" smtClean="0">
                <a:cs typeface="Taher" pitchFamily="2" charset="-78"/>
              </a:rPr>
              <a:t>للطباعة</a:t>
            </a:r>
            <a:r>
              <a:rPr lang="fa-IR" sz="2800" dirty="0" smtClean="0">
                <a:cs typeface="Taher" pitchFamily="2" charset="-78"/>
              </a:rPr>
              <a:t>،</a:t>
            </a:r>
            <a:r>
              <a:rPr lang="ar-DZ" sz="2800" dirty="0" smtClean="0">
                <a:cs typeface="Taher" pitchFamily="2" charset="-78"/>
              </a:rPr>
              <a:t> بيروت</a:t>
            </a:r>
            <a:endParaRPr lang="en-US" sz="2800" dirty="0">
              <a:cs typeface="Taher" pitchFamily="2" charset="-78"/>
            </a:endParaRPr>
          </a:p>
        </p:txBody>
      </p:sp>
      <p:sp>
        <p:nvSpPr>
          <p:cNvPr id="5" name="Right Arrow 4">
            <a:hlinkClick r:id="rId3" action="ppaction://hlinksldjump"/>
          </p:cNvPr>
          <p:cNvSpPr/>
          <p:nvPr/>
        </p:nvSpPr>
        <p:spPr>
          <a:xfrm>
            <a:off x="35496" y="44624"/>
            <a:ext cx="978408" cy="364112"/>
          </a:xfrm>
          <a:prstGeom prst="rightArrow">
            <a:avLst/>
          </a:prstGeom>
          <a:gradFill>
            <a:gsLst>
              <a:gs pos="0">
                <a:srgbClr val="FFF2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960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indefinite" fill="hold" grpId="0" nodeType="afterEffect">
                                  <p:stCondLst>
                                    <p:cond delay="0"/>
                                  </p:stCondLst>
                                  <p:childTnLst>
                                    <p:animEffect transition="out" filter="fade">
                                      <p:cBhvr>
                                        <p:cTn id="11" dur="2000" tmFilter="0, 0; .2, .5; .8, .5; 1, 0"/>
                                        <p:tgtEl>
                                          <p:spTgt spid="5"/>
                                        </p:tgtEl>
                                      </p:cBhvr>
                                    </p:animEffect>
                                    <p:animScale>
                                      <p:cBhvr>
                                        <p:cTn id="12"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692" y="13591"/>
            <a:ext cx="9090600" cy="1111734"/>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cs typeface="+mj-cs"/>
              </a:rPr>
              <a:t>ترجمه روايت ابن ابي شيبة</a:t>
            </a:r>
            <a:endParaRPr lang="en-US" b="1" dirty="0">
              <a:cs typeface="+mj-cs"/>
            </a:endParaRPr>
          </a:p>
        </p:txBody>
      </p:sp>
      <p:sp>
        <p:nvSpPr>
          <p:cNvPr id="8" name="Content Placeholder 7"/>
          <p:cNvSpPr>
            <a:spLocks noGrp="1"/>
          </p:cNvSpPr>
          <p:nvPr>
            <p:ph idx="1"/>
          </p:nvPr>
        </p:nvSpPr>
        <p:spPr>
          <a:xfrm>
            <a:off x="14103" y="1063996"/>
            <a:ext cx="9133795" cy="5751765"/>
          </a:xfrm>
        </p:spPr>
        <p:style>
          <a:lnRef idx="1">
            <a:schemeClr val="accent4"/>
          </a:lnRef>
          <a:fillRef idx="2">
            <a:schemeClr val="accent4"/>
          </a:fillRef>
          <a:effectRef idx="1">
            <a:schemeClr val="accent4"/>
          </a:effectRef>
          <a:fontRef idx="minor">
            <a:schemeClr val="dk1"/>
          </a:fontRef>
        </p:style>
        <p:txBody>
          <a:bodyPr>
            <a:noAutofit/>
          </a:bodyPr>
          <a:lstStyle/>
          <a:p>
            <a:pPr algn="justLow" rtl="1"/>
            <a:r>
              <a:rPr lang="fa-IR" sz="3200" dirty="0">
                <a:solidFill>
                  <a:srgbClr val="005000"/>
                </a:solidFill>
              </a:rPr>
              <a:t>هنگامى كه مردم با ابوبكر بيعت كردند، على و زبير نزد فاطمه زهرا مى‌آمدند و با آن حضرت مشورت مى‌كردند، اين خبر به عمر بن خطاب رسيد. او به خانه فاطمه آمد، و گفت: اى دختر رسول‌خدا! محبوب‌ترين فرد نزد ما پدر تو است و پس از او خودت!!! ولى سوگند به خدا اين محبت مانع از آن نيست كه اگر اين افراد در خانه تو جمع شوند من دستور دهم خانه را بر آن‌ها بسوزانند.</a:t>
            </a:r>
            <a:endParaRPr lang="en-US" sz="3200" dirty="0">
              <a:solidFill>
                <a:srgbClr val="005000"/>
              </a:solidFill>
            </a:endParaRPr>
          </a:p>
          <a:p>
            <a:pPr algn="justLow" rtl="1"/>
            <a:r>
              <a:rPr lang="fa-IR" sz="3200" dirty="0">
                <a:solidFill>
                  <a:srgbClr val="005000"/>
                </a:solidFill>
              </a:rPr>
              <a:t>اين جمله را گفت و بيرون رفت، هنگامى كه على (عليه السلام) و زبير به خانه بازگشتند، دخت گرامى پيامبر به على (عليهم السلام) و زبير گفت: عمر نزد من آمد و سوگند ياد كرد كه اگر اجتماع شما تكرار شود، خانه را بر شماها بسوزاند، به خدا سوگند! آنچه را كه قسم خورده است انجام مى دهد! </a:t>
            </a:r>
            <a:endParaRPr lang="en-US" sz="3200" dirty="0">
              <a:solidFill>
                <a:srgbClr val="005000"/>
              </a:solidFill>
            </a:endParaRPr>
          </a:p>
          <a:p>
            <a:pPr algn="justLow" rtl="1"/>
            <a:endParaRPr lang="en-US" sz="3200" b="1" dirty="0">
              <a:solidFill>
                <a:srgbClr val="005000"/>
              </a:solidFill>
            </a:endParaRPr>
          </a:p>
          <a:p>
            <a:pPr algn="justLow"/>
            <a:endParaRPr lang="en-US" sz="3200" b="1" dirty="0">
              <a:solidFill>
                <a:srgbClr val="005000"/>
              </a:solidFill>
            </a:endParaRPr>
          </a:p>
        </p:txBody>
      </p:sp>
      <p:sp>
        <p:nvSpPr>
          <p:cNvPr id="4" name="Right Arrow 3">
            <a:hlinkClick r:id="rId3" action="ppaction://hlinksldjump"/>
          </p:cNvPr>
          <p:cNvSpPr/>
          <p:nvPr/>
        </p:nvSpPr>
        <p:spPr>
          <a:xfrm>
            <a:off x="35496" y="44624"/>
            <a:ext cx="978408" cy="364112"/>
          </a:xfrm>
          <a:prstGeom prst="rightArrow">
            <a:avLst/>
          </a:prstGeom>
          <a:gradFill>
            <a:gsLst>
              <a:gs pos="0">
                <a:srgbClr val="FFF2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9078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04" y="14173"/>
            <a:ext cx="9090600" cy="1079039"/>
          </a:xfrm>
        </p:spPr>
        <p:style>
          <a:lnRef idx="0">
            <a:schemeClr val="accent4"/>
          </a:lnRef>
          <a:fillRef idx="3">
            <a:schemeClr val="accent4"/>
          </a:fillRef>
          <a:effectRef idx="3">
            <a:schemeClr val="accent4"/>
          </a:effectRef>
          <a:fontRef idx="minor">
            <a:schemeClr val="lt1"/>
          </a:fontRef>
        </p:style>
        <p:txBody>
          <a:bodyPr>
            <a:noAutofit/>
          </a:bodyPr>
          <a:lstStyle/>
          <a:p>
            <a:r>
              <a:rPr lang="fa-IR" b="1" dirty="0">
                <a:cs typeface="+mj-cs"/>
              </a:rPr>
              <a:t>بررسي سند </a:t>
            </a:r>
            <a:r>
              <a:rPr lang="fa-IR" b="1" dirty="0" smtClean="0">
                <a:cs typeface="+mj-cs"/>
              </a:rPr>
              <a:t>روايت </a:t>
            </a:r>
            <a:r>
              <a:rPr lang="fa-IR" dirty="0"/>
              <a:t> ابن ابي شيبة</a:t>
            </a:r>
            <a:r>
              <a:rPr lang="fa-IR" b="1" dirty="0" smtClean="0">
                <a:cs typeface="+mj-cs"/>
              </a:rPr>
              <a:t> </a:t>
            </a:r>
            <a:endParaRPr lang="en-US" b="1" dirty="0">
              <a:cs typeface="+mj-cs"/>
            </a:endParaRPr>
          </a:p>
        </p:txBody>
      </p:sp>
      <p:sp>
        <p:nvSpPr>
          <p:cNvPr id="8" name="Content Placeholder 7"/>
          <p:cNvSpPr>
            <a:spLocks noGrp="1"/>
          </p:cNvSpPr>
          <p:nvPr>
            <p:ph idx="1"/>
          </p:nvPr>
        </p:nvSpPr>
        <p:spPr>
          <a:xfrm>
            <a:off x="14103" y="1101210"/>
            <a:ext cx="9133795" cy="5731001"/>
          </a:xfrm>
        </p:spPr>
        <p:style>
          <a:lnRef idx="1">
            <a:schemeClr val="accent4"/>
          </a:lnRef>
          <a:fillRef idx="2">
            <a:schemeClr val="accent4"/>
          </a:fillRef>
          <a:effectRef idx="1">
            <a:schemeClr val="accent4"/>
          </a:effectRef>
          <a:fontRef idx="minor">
            <a:schemeClr val="dk1"/>
          </a:fontRef>
        </p:style>
        <p:txBody>
          <a:bodyPr>
            <a:noAutofit/>
          </a:bodyPr>
          <a:lstStyle/>
          <a:p>
            <a:pPr rtl="1">
              <a:lnSpc>
                <a:spcPct val="90000"/>
              </a:lnSpc>
            </a:pPr>
            <a:r>
              <a:rPr lang="fa-IR" sz="3200" b="1" dirty="0"/>
              <a:t>محمد بن بشر :</a:t>
            </a:r>
            <a:r>
              <a:rPr lang="fa-IR" sz="3200" dirty="0"/>
              <a:t>  قال يحيى بن معين والنسائى ، و ابن قانع : ثقة.</a:t>
            </a:r>
            <a:endParaRPr lang="en-US" sz="3200" dirty="0"/>
          </a:p>
          <a:p>
            <a:pPr rtl="1">
              <a:lnSpc>
                <a:spcPct val="90000"/>
              </a:lnSpc>
            </a:pPr>
            <a:endParaRPr lang="fa-IR" sz="3200" b="1" dirty="0"/>
          </a:p>
          <a:p>
            <a:pPr rtl="1">
              <a:lnSpc>
                <a:spcPct val="90000"/>
              </a:lnSpc>
            </a:pPr>
            <a:r>
              <a:rPr lang="fa-IR" sz="3200" b="1" dirty="0"/>
              <a:t>عبيد الله بن عمر بن  حفص:</a:t>
            </a:r>
            <a:r>
              <a:rPr lang="fa-IR" sz="3200" dirty="0"/>
              <a:t>   قال يحيى بن معين : هو من الثقات ... و قال أبو زرعة ، و أبو حاتم : ثقة ... و قال النسائى : ثقة ثبت. </a:t>
            </a:r>
          </a:p>
          <a:p>
            <a:pPr rtl="1">
              <a:lnSpc>
                <a:spcPct val="90000"/>
              </a:lnSpc>
            </a:pPr>
            <a:endParaRPr lang="en-US" sz="3200" dirty="0"/>
          </a:p>
          <a:p>
            <a:pPr rtl="1">
              <a:lnSpc>
                <a:spcPct val="90000"/>
              </a:lnSpc>
            </a:pPr>
            <a:r>
              <a:rPr lang="fa-IR" sz="3200" b="1" dirty="0"/>
              <a:t>زيد بن أسلم القرشى  العدوى</a:t>
            </a:r>
            <a:r>
              <a:rPr lang="fa-IR" sz="3200" dirty="0"/>
              <a:t>: قال أحمد بن حنبل ، أبو زرعة ،  أبو حاتم ... : ثقة . </a:t>
            </a:r>
            <a:endParaRPr lang="en-US" sz="3200" dirty="0"/>
          </a:p>
          <a:p>
            <a:pPr rtl="1">
              <a:lnSpc>
                <a:spcPct val="90000"/>
              </a:lnSpc>
            </a:pPr>
            <a:endParaRPr lang="fa-IR" sz="3200" b="1" dirty="0"/>
          </a:p>
          <a:p>
            <a:pPr rtl="1">
              <a:lnSpc>
                <a:spcPct val="90000"/>
              </a:lnSpc>
            </a:pPr>
            <a:r>
              <a:rPr lang="fa-IR" sz="3200" b="1" dirty="0"/>
              <a:t>أسلم القرشى</a:t>
            </a:r>
            <a:r>
              <a:rPr lang="fa-IR" sz="3200" dirty="0"/>
              <a:t> العدوى  مولى عمر بن الخطاب: أدرك زمان  النبى (ص) وقال العجلى: ثقة من كبار التابعين . و قال أبو زرعة : ثقة ..</a:t>
            </a:r>
            <a:endParaRPr lang="en-US" sz="3200" dirty="0"/>
          </a:p>
          <a:p>
            <a:pPr>
              <a:lnSpc>
                <a:spcPct val="90000"/>
              </a:lnSpc>
            </a:pPr>
            <a:endParaRPr lang="en-US" sz="3200" b="1" dirty="0"/>
          </a:p>
        </p:txBody>
      </p:sp>
      <p:sp>
        <p:nvSpPr>
          <p:cNvPr id="9" name="Rectangle 8"/>
          <p:cNvSpPr/>
          <p:nvPr/>
        </p:nvSpPr>
        <p:spPr>
          <a:xfrm>
            <a:off x="251520" y="1681644"/>
            <a:ext cx="340670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تهذيب التهذيب ، ج9 ، ص 74</a:t>
            </a:r>
            <a:endParaRPr lang="en-US" sz="2800" dirty="0">
              <a:cs typeface="Taher" pitchFamily="2" charset="-78"/>
            </a:endParaRPr>
          </a:p>
        </p:txBody>
      </p:sp>
      <p:sp>
        <p:nvSpPr>
          <p:cNvPr id="6" name="Rectangle 5"/>
          <p:cNvSpPr/>
          <p:nvPr/>
        </p:nvSpPr>
        <p:spPr>
          <a:xfrm>
            <a:off x="251520" y="3140968"/>
            <a:ext cx="3486917" cy="59242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تهذيب الكمال ، ج19 ، ص127</a:t>
            </a:r>
            <a:endParaRPr lang="en-US" sz="2800" dirty="0">
              <a:cs typeface="Taher" pitchFamily="2" charset="-78"/>
            </a:endParaRPr>
          </a:p>
          <a:p>
            <a:pPr algn="just" rtl="1"/>
            <a:endParaRPr lang="en-US" sz="2800" dirty="0">
              <a:solidFill>
                <a:schemeClr val="tx1"/>
              </a:solidFill>
              <a:cs typeface="Taher" pitchFamily="2" charset="-78"/>
            </a:endParaRPr>
          </a:p>
        </p:txBody>
      </p:sp>
      <p:sp>
        <p:nvSpPr>
          <p:cNvPr id="12" name="Rectangle 11"/>
          <p:cNvSpPr/>
          <p:nvPr/>
        </p:nvSpPr>
        <p:spPr>
          <a:xfrm>
            <a:off x="251520" y="4293096"/>
            <a:ext cx="333937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تهذيب الكمال ، ج10 ، ص17</a:t>
            </a:r>
            <a:endParaRPr lang="en-US" sz="2800" dirty="0">
              <a:cs typeface="Taher" pitchFamily="2" charset="-78"/>
            </a:endParaRPr>
          </a:p>
        </p:txBody>
      </p:sp>
      <p:sp>
        <p:nvSpPr>
          <p:cNvPr id="10" name="Rectangle 9"/>
          <p:cNvSpPr/>
          <p:nvPr/>
        </p:nvSpPr>
        <p:spPr>
          <a:xfrm>
            <a:off x="251520" y="6165304"/>
            <a:ext cx="3855383" cy="60806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sz="3200" dirty="0">
                <a:cs typeface="Taher" pitchFamily="2" charset="-78"/>
              </a:rPr>
              <a:t>تهذيب الكمال ،‌ ج2 ،  ص530</a:t>
            </a:r>
            <a:endParaRPr lang="en-US" sz="3200" dirty="0">
              <a:cs typeface="Taher" pitchFamily="2" charset="-78"/>
            </a:endParaRPr>
          </a:p>
        </p:txBody>
      </p:sp>
      <p:sp>
        <p:nvSpPr>
          <p:cNvPr id="13" name="Right Arrow 12">
            <a:hlinkClick r:id="rId3" action="ppaction://hlinksldjump"/>
          </p:cNvPr>
          <p:cNvSpPr/>
          <p:nvPr/>
        </p:nvSpPr>
        <p:spPr>
          <a:xfrm>
            <a:off x="35496" y="44624"/>
            <a:ext cx="978408" cy="364112"/>
          </a:xfrm>
          <a:prstGeom prst="rightArrow">
            <a:avLst/>
          </a:prstGeom>
          <a:gradFill>
            <a:gsLst>
              <a:gs pos="0">
                <a:srgbClr val="FFF2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8055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6" presetClass="emph" presetSubtype="0" repeatCount="indefinite" fill="hold" grpId="0" nodeType="afterEffect">
                                  <p:stCondLst>
                                    <p:cond delay="0"/>
                                  </p:stCondLst>
                                  <p:childTnLst>
                                    <p:animEffect transition="out" filter="fade">
                                      <p:cBhvr>
                                        <p:cTn id="26" dur="2000" tmFilter="0, 0; .2, .5; .8, .5; 1, 0"/>
                                        <p:tgtEl>
                                          <p:spTgt spid="13"/>
                                        </p:tgtEl>
                                      </p:cBhvr>
                                    </p:animEffect>
                                    <p:animScale>
                                      <p:cBhvr>
                                        <p:cTn id="27" dur="10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animBg="1"/>
      <p:bldP spid="10"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761" y="14173"/>
            <a:ext cx="9181506" cy="1079039"/>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cs typeface="+mj-cs"/>
              </a:rPr>
              <a:t>تهديد به </a:t>
            </a:r>
            <a:r>
              <a:rPr lang="fa-IR" b="1" dirty="0" smtClean="0">
                <a:cs typeface="+mj-cs"/>
              </a:rPr>
              <a:t>احراق </a:t>
            </a:r>
            <a:r>
              <a:rPr lang="fa-IR" b="1" dirty="0">
                <a:cs typeface="+mj-cs"/>
              </a:rPr>
              <a:t>به نقل بلاذري</a:t>
            </a:r>
            <a:endParaRPr lang="en-US" b="1" dirty="0">
              <a:cs typeface="+mj-cs"/>
            </a:endParaRPr>
          </a:p>
        </p:txBody>
      </p:sp>
      <p:sp>
        <p:nvSpPr>
          <p:cNvPr id="8" name="Content Placeholder 7"/>
          <p:cNvSpPr>
            <a:spLocks noGrp="1"/>
          </p:cNvSpPr>
          <p:nvPr>
            <p:ph idx="1"/>
          </p:nvPr>
        </p:nvSpPr>
        <p:spPr>
          <a:xfrm>
            <a:off x="-1663" y="1115634"/>
            <a:ext cx="9133795" cy="5769750"/>
          </a:xfrm>
        </p:spPr>
        <p:style>
          <a:lnRef idx="1">
            <a:schemeClr val="accent4"/>
          </a:lnRef>
          <a:fillRef idx="2">
            <a:schemeClr val="accent4"/>
          </a:fillRef>
          <a:effectRef idx="1">
            <a:schemeClr val="accent4"/>
          </a:effectRef>
          <a:fontRef idx="minor">
            <a:schemeClr val="dk1"/>
          </a:fontRef>
        </p:style>
        <p:txBody>
          <a:bodyPr>
            <a:noAutofit/>
          </a:bodyPr>
          <a:lstStyle/>
          <a:p>
            <a:pPr algn="justLow" rtl="1"/>
            <a:r>
              <a:rPr lang="fa-IR" sz="3200" dirty="0"/>
              <a:t>قال البلاذري (ت270) المدائني، عن مَسْلَمَة بن محارب، عن سليمان التيمي وعن ابن عون إ</a:t>
            </a:r>
            <a:r>
              <a:rPr lang="fa-IR" sz="3200" b="1" dirty="0"/>
              <a:t>ِنَّ أَبَابَکْرَ اَرْسَلَ إِلَي عَلِيٍّ يُرِيدُ البَيْعَةَ، فَلَمْ يَبَايِعْ، فَجَاءَ عُمَرُ وَمَعَهُ قَبَسٌ. فَتَلَقَّتْهُ فاطِمَةُ عَلَي البَابِ فَقَالَتْ فَاطِمَةُ: يَابْنَ الخَطَّاب! أَتُراکَ مُحَرِّقًا عَلَيَّ بَابِي؟! قَالَ: نِعَمْ، وَذَلِکَ أَقْوَي فِيمَا جَاءَ بِهِ أَبُوکَ.</a:t>
            </a:r>
          </a:p>
          <a:p>
            <a:pPr algn="justLow" rtl="1"/>
            <a:r>
              <a:rPr lang="fa-IR" sz="3000" dirty="0">
                <a:solidFill>
                  <a:srgbClr val="005000"/>
                </a:solidFill>
              </a:rPr>
              <a:t>ابو بکر كسى را دنبال على فرستاد تا بيعت كند؛ اما على</a:t>
            </a:r>
            <a:r>
              <a:rPr lang="en-US" sz="3000" dirty="0">
                <a:solidFill>
                  <a:srgbClr val="005000"/>
                </a:solidFill>
                <a:sym typeface="Roumouz"/>
              </a:rPr>
              <a:t></a:t>
            </a:r>
            <a:r>
              <a:rPr lang="fa-IR" sz="3000" dirty="0">
                <a:solidFill>
                  <a:srgbClr val="005000"/>
                </a:solidFill>
              </a:rPr>
              <a:t> از بيعت با ابوبكر سرپيچى كرد، ابوبكر به عمر دستور داد كه برود و او را بياورد، عمر با شعله آتش به طرف خانه فاطمه</a:t>
            </a:r>
            <a:r>
              <a:rPr lang="en-US" sz="3000" dirty="0">
                <a:solidFill>
                  <a:srgbClr val="005000"/>
                </a:solidFill>
                <a:sym typeface="Roumouz"/>
              </a:rPr>
              <a:t></a:t>
            </a:r>
            <a:r>
              <a:rPr lang="fa-IR" sz="3000" dirty="0">
                <a:solidFill>
                  <a:srgbClr val="005000"/>
                </a:solidFill>
              </a:rPr>
              <a:t> رفت. فاطمه</a:t>
            </a:r>
            <a:r>
              <a:rPr lang="en-US" sz="3000" dirty="0">
                <a:solidFill>
                  <a:srgbClr val="005000"/>
                </a:solidFill>
                <a:sym typeface="Roumouz"/>
              </a:rPr>
              <a:t></a:t>
            </a:r>
            <a:r>
              <a:rPr lang="en-US" sz="3000" dirty="0">
                <a:solidFill>
                  <a:srgbClr val="005000"/>
                </a:solidFill>
              </a:rPr>
              <a:t> </a:t>
            </a:r>
            <a:r>
              <a:rPr lang="fa-IR" sz="3000" dirty="0">
                <a:solidFill>
                  <a:srgbClr val="005000"/>
                </a:solidFill>
              </a:rPr>
              <a:t>پشت در خانه آمد و گفت: اى پسر خطّاب! آيا تويى كه مى‌خواهى درِ خانه را آتش بزنى؟ عمر پاسخ داد: آرى! اين كار باعث تقويت دينى است كه پدرت آورده است.</a:t>
            </a:r>
            <a:endParaRPr lang="en-US" sz="3000" dirty="0">
              <a:solidFill>
                <a:srgbClr val="005000"/>
              </a:solidFill>
            </a:endParaRPr>
          </a:p>
          <a:p>
            <a:pPr algn="justLow" rtl="1"/>
            <a:endParaRPr lang="en-US" sz="3200" b="1" dirty="0"/>
          </a:p>
        </p:txBody>
      </p:sp>
      <p:sp>
        <p:nvSpPr>
          <p:cNvPr id="10" name="Rectangle 9"/>
          <p:cNvSpPr/>
          <p:nvPr/>
        </p:nvSpPr>
        <p:spPr>
          <a:xfrm>
            <a:off x="251520" y="6093296"/>
            <a:ext cx="6434213" cy="53856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fa-IR" sz="2800" dirty="0" smtClean="0">
                <a:cs typeface="Taher" pitchFamily="2" charset="-78"/>
              </a:rPr>
              <a:t>انساب </a:t>
            </a:r>
            <a:r>
              <a:rPr lang="fa-IR" sz="2800" dirty="0">
                <a:cs typeface="Taher" pitchFamily="2" charset="-78"/>
              </a:rPr>
              <a:t>الاشراف، بلاذرى، ج1، </a:t>
            </a:r>
            <a:r>
              <a:rPr lang="fa-IR" sz="2800" dirty="0" smtClean="0">
                <a:cs typeface="Taher" pitchFamily="2" charset="-78"/>
              </a:rPr>
              <a:t>ص 586، برنامه الجامع الكبير</a:t>
            </a:r>
            <a:endParaRPr lang="en-US" sz="2800" dirty="0">
              <a:cs typeface="Taher" pitchFamily="2" charset="-78"/>
            </a:endParaRPr>
          </a:p>
        </p:txBody>
      </p:sp>
      <p:sp>
        <p:nvSpPr>
          <p:cNvPr id="5" name="Right Arrow 4">
            <a:hlinkClick r:id="rId3" action="ppaction://hlinksldjump"/>
          </p:cNvPr>
          <p:cNvSpPr/>
          <p:nvPr/>
        </p:nvSpPr>
        <p:spPr>
          <a:xfrm>
            <a:off x="35496" y="44624"/>
            <a:ext cx="978408" cy="364112"/>
          </a:xfrm>
          <a:prstGeom prst="rightArrow">
            <a:avLst/>
          </a:prstGeom>
          <a:gradFill>
            <a:gsLst>
              <a:gs pos="0">
                <a:srgbClr val="FFF2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7013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indefinite" fill="hold" grpId="0" nodeType="afterEffect">
                                  <p:stCondLst>
                                    <p:cond delay="0"/>
                                  </p:stCondLst>
                                  <p:childTnLst>
                                    <p:animEffect transition="out" filter="fade">
                                      <p:cBhvr>
                                        <p:cTn id="11" dur="2000" tmFilter="0, 0; .2, .5; .8, .5; 1, 0"/>
                                        <p:tgtEl>
                                          <p:spTgt spid="5"/>
                                        </p:tgtEl>
                                      </p:cBhvr>
                                    </p:animEffect>
                                    <p:animScale>
                                      <p:cBhvr>
                                        <p:cTn id="12"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458" y="14173"/>
            <a:ext cx="9090600" cy="1079039"/>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cs typeface="+mj-cs"/>
              </a:rPr>
              <a:t>بررسي سند روايت</a:t>
            </a:r>
            <a:endParaRPr lang="en-US" b="1" dirty="0">
              <a:cs typeface="+mj-cs"/>
            </a:endParaRPr>
          </a:p>
        </p:txBody>
      </p:sp>
      <p:sp>
        <p:nvSpPr>
          <p:cNvPr id="8" name="Content Placeholder 7"/>
          <p:cNvSpPr>
            <a:spLocks noGrp="1"/>
          </p:cNvSpPr>
          <p:nvPr>
            <p:ph idx="1"/>
          </p:nvPr>
        </p:nvSpPr>
        <p:spPr>
          <a:xfrm>
            <a:off x="14103" y="1124744"/>
            <a:ext cx="9133795" cy="573325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smtClean="0"/>
              <a:t>المدائني: </a:t>
            </a:r>
            <a:r>
              <a:rPr lang="fa-IR" sz="3200" dirty="0" smtClean="0"/>
              <a:t>قال‌يحيى بن معين:ثقة </a:t>
            </a:r>
            <a:r>
              <a:rPr lang="fa-IR" sz="3200" dirty="0"/>
              <a:t>ثقة </a:t>
            </a:r>
            <a:r>
              <a:rPr lang="fa-IR" sz="3200" dirty="0" smtClean="0"/>
              <a:t>ثقة. </a:t>
            </a:r>
            <a:endParaRPr lang="en-US" sz="3200" dirty="0"/>
          </a:p>
          <a:p>
            <a:pPr rtl="1"/>
            <a:r>
              <a:rPr lang="fa-IR" sz="3200" b="1" dirty="0"/>
              <a:t>مسلمة بن محارب :</a:t>
            </a:r>
            <a:r>
              <a:rPr lang="fa-IR" sz="3200" dirty="0"/>
              <a:t> وثقه ابن حبان.  </a:t>
            </a:r>
            <a:endParaRPr lang="en-US" sz="3200" dirty="0"/>
          </a:p>
          <a:p>
            <a:pPr rtl="1"/>
            <a:endParaRPr lang="fa-IR" sz="3200" b="1" dirty="0"/>
          </a:p>
          <a:p>
            <a:pPr rtl="1"/>
            <a:r>
              <a:rPr lang="fa-IR" sz="3200" b="1" dirty="0"/>
              <a:t>سليمان التِيْمي : </a:t>
            </a:r>
            <a:r>
              <a:rPr lang="fa-IR" sz="3200" dirty="0"/>
              <a:t>قال ابن حنبل وابن معين والنسائي: ثقة .  </a:t>
            </a:r>
            <a:endParaRPr lang="en-US" sz="3200" dirty="0"/>
          </a:p>
          <a:p>
            <a:pPr rtl="1"/>
            <a:endParaRPr lang="fa-IR" sz="3200" b="1" dirty="0"/>
          </a:p>
          <a:p>
            <a:pPr rtl="1"/>
            <a:r>
              <a:rPr lang="fa-IR" sz="3200" b="1" dirty="0"/>
              <a:t>عبدالله بن عون الصحابة: </a:t>
            </a:r>
            <a:r>
              <a:rPr lang="fa-IR" sz="3200" dirty="0"/>
              <a:t>قال علي بن المديني: ليس في القوم مثل ابن  عون.</a:t>
            </a:r>
            <a:endParaRPr lang="en-US" sz="3200" dirty="0"/>
          </a:p>
          <a:p>
            <a:pPr rtl="1">
              <a:lnSpc>
                <a:spcPct val="70000"/>
              </a:lnSpc>
            </a:pPr>
            <a:endParaRPr lang="fa-IR" sz="3200" b="1" dirty="0"/>
          </a:p>
          <a:p>
            <a:pPr rtl="1">
              <a:lnSpc>
                <a:spcPct val="70000"/>
              </a:lnSpc>
            </a:pPr>
            <a:r>
              <a:rPr lang="fa-IR" sz="3200" b="1" dirty="0"/>
              <a:t>قال ابن المبارك:</a:t>
            </a:r>
            <a:r>
              <a:rPr lang="fa-IR" sz="3200" dirty="0"/>
              <a:t> ما رأيت أحدا أفضل من ابن عون . </a:t>
            </a:r>
            <a:endParaRPr lang="en-US" sz="3200" dirty="0"/>
          </a:p>
          <a:p>
            <a:pPr rtl="1"/>
            <a:r>
              <a:rPr lang="fa-IR" sz="3200" dirty="0"/>
              <a:t> </a:t>
            </a:r>
            <a:endParaRPr lang="en-US" sz="3200" dirty="0"/>
          </a:p>
          <a:p>
            <a:endParaRPr lang="en-US" sz="3200" b="1" dirty="0"/>
          </a:p>
        </p:txBody>
      </p:sp>
      <p:sp>
        <p:nvSpPr>
          <p:cNvPr id="10" name="Rectangle 9"/>
          <p:cNvSpPr/>
          <p:nvPr/>
        </p:nvSpPr>
        <p:spPr>
          <a:xfrm>
            <a:off x="284569" y="1209526"/>
            <a:ext cx="3855383" cy="5078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fa-IR" sz="2700" b="1" dirty="0">
                <a:cs typeface="Taher" pitchFamily="2" charset="-78"/>
              </a:rPr>
              <a:t>سير أعلام النبلاء </a:t>
            </a:r>
            <a:r>
              <a:rPr lang="fa-IR" sz="2700" b="1" dirty="0" smtClean="0">
                <a:cs typeface="Taher" pitchFamily="2" charset="-78"/>
              </a:rPr>
              <a:t>ج </a:t>
            </a:r>
            <a:r>
              <a:rPr lang="fa-IR" sz="2700" b="1" dirty="0">
                <a:cs typeface="Taher" pitchFamily="2" charset="-78"/>
              </a:rPr>
              <a:t>10 ، ص 401</a:t>
            </a:r>
            <a:endParaRPr lang="en-US" sz="2700" b="1" dirty="0">
              <a:cs typeface="Taher" pitchFamily="2" charset="-78"/>
            </a:endParaRPr>
          </a:p>
        </p:txBody>
      </p:sp>
      <p:sp>
        <p:nvSpPr>
          <p:cNvPr id="11" name="Rectangle 10"/>
          <p:cNvSpPr/>
          <p:nvPr/>
        </p:nvSpPr>
        <p:spPr>
          <a:xfrm>
            <a:off x="251520" y="2204864"/>
            <a:ext cx="4326164" cy="5527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rtl="1"/>
            <a:r>
              <a:rPr lang="fa-IR" sz="3200" dirty="0">
                <a:cs typeface="Taher" pitchFamily="2" charset="-78"/>
              </a:rPr>
              <a:t>الثقات ، ابن حبان ، ج7، ص </a:t>
            </a:r>
            <a:r>
              <a:rPr lang="fa-IR" sz="3200" b="1" dirty="0">
                <a:cs typeface="Taher" pitchFamily="2" charset="-78"/>
              </a:rPr>
              <a:t>490</a:t>
            </a:r>
            <a:r>
              <a:rPr lang="fa-IR" b="1" dirty="0"/>
              <a:t> </a:t>
            </a:r>
            <a:endParaRPr lang="en-US" dirty="0"/>
          </a:p>
        </p:txBody>
      </p:sp>
      <p:sp>
        <p:nvSpPr>
          <p:cNvPr id="13" name="Rectangle 12"/>
          <p:cNvSpPr/>
          <p:nvPr/>
        </p:nvSpPr>
        <p:spPr>
          <a:xfrm>
            <a:off x="245587" y="3466496"/>
            <a:ext cx="3368135" cy="53856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fa-IR" sz="2800" dirty="0">
                <a:cs typeface="Taher" pitchFamily="2" charset="-78"/>
              </a:rPr>
              <a:t>تهذيب التهذيب ج 4، ص 176</a:t>
            </a:r>
            <a:endParaRPr lang="en-US" sz="2800" dirty="0">
              <a:cs typeface="Taher" pitchFamily="2" charset="-78"/>
            </a:endParaRPr>
          </a:p>
        </p:txBody>
      </p:sp>
      <p:sp>
        <p:nvSpPr>
          <p:cNvPr id="14" name="Rectangle 13"/>
          <p:cNvSpPr/>
          <p:nvPr/>
        </p:nvSpPr>
        <p:spPr>
          <a:xfrm>
            <a:off x="251520" y="4725144"/>
            <a:ext cx="3893937" cy="5527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fa-IR" sz="2800" b="1" dirty="0"/>
              <a:t> </a:t>
            </a:r>
            <a:r>
              <a:rPr lang="fa-IR" sz="3200" dirty="0">
                <a:cs typeface="Taher" pitchFamily="2" charset="-78"/>
              </a:rPr>
              <a:t>الجرح والتعديل: ج5 ، ص131</a:t>
            </a:r>
            <a:endParaRPr lang="en-US" sz="3200" dirty="0">
              <a:cs typeface="Taher" pitchFamily="2" charset="-78"/>
            </a:endParaRPr>
          </a:p>
        </p:txBody>
      </p:sp>
      <p:sp>
        <p:nvSpPr>
          <p:cNvPr id="15" name="Rectangle 14"/>
          <p:cNvSpPr/>
          <p:nvPr/>
        </p:nvSpPr>
        <p:spPr>
          <a:xfrm>
            <a:off x="305037" y="6084585"/>
            <a:ext cx="4482987"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fa-IR" sz="3200" dirty="0">
                <a:cs typeface="Taher" pitchFamily="2" charset="-78"/>
              </a:rPr>
              <a:t>تاريخ البخاري الكبير: ج5 ، ص 163</a:t>
            </a:r>
            <a:r>
              <a:rPr lang="fa-IR" sz="2800" dirty="0"/>
              <a:t> </a:t>
            </a:r>
            <a:endParaRPr lang="en-US" sz="2800" dirty="0"/>
          </a:p>
        </p:txBody>
      </p:sp>
      <p:sp>
        <p:nvSpPr>
          <p:cNvPr id="12" name="Right Arrow 11">
            <a:hlinkClick r:id="rId3" action="ppaction://hlinksldjump"/>
          </p:cNvPr>
          <p:cNvSpPr/>
          <p:nvPr/>
        </p:nvSpPr>
        <p:spPr>
          <a:xfrm>
            <a:off x="35496" y="44624"/>
            <a:ext cx="978408" cy="364112"/>
          </a:xfrm>
          <a:prstGeom prst="rightArrow">
            <a:avLst/>
          </a:prstGeom>
          <a:gradFill>
            <a:gsLst>
              <a:gs pos="0">
                <a:srgbClr val="FFF2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Left Arrow 15">
            <a:hlinkClick r:id="rId4" action="ppaction://hlinksldjump"/>
          </p:cNvPr>
          <p:cNvSpPr/>
          <p:nvPr/>
        </p:nvSpPr>
        <p:spPr>
          <a:xfrm>
            <a:off x="6300192" y="6104878"/>
            <a:ext cx="2791514" cy="780506"/>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000" b="1" dirty="0" smtClean="0">
                <a:solidFill>
                  <a:schemeClr val="tx1"/>
                </a:solidFill>
              </a:rPr>
              <a:t>اشعار سيد مهدي قزويني</a:t>
            </a:r>
            <a:endParaRPr lang="en-US" sz="2000" b="1" dirty="0">
              <a:solidFill>
                <a:schemeClr val="tx1"/>
              </a:solidFill>
            </a:endParaRPr>
          </a:p>
        </p:txBody>
      </p:sp>
    </p:spTree>
    <p:extLst>
      <p:ext uri="{BB962C8B-B14F-4D97-AF65-F5344CB8AC3E}">
        <p14:creationId xmlns:p14="http://schemas.microsoft.com/office/powerpoint/2010/main" val="22991234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6" presetClass="emph" presetSubtype="0" repeatCount="indefinite" fill="hold" grpId="0" nodeType="afterEffect">
                                  <p:stCondLst>
                                    <p:cond delay="0"/>
                                  </p:stCondLst>
                                  <p:childTnLst>
                                    <p:animEffect transition="out" filter="fade">
                                      <p:cBhvr>
                                        <p:cTn id="31" dur="2000" tmFilter="0, 0; .2, .5; .8, .5; 1, 0"/>
                                        <p:tgtEl>
                                          <p:spTgt spid="12"/>
                                        </p:tgtEl>
                                      </p:cBhvr>
                                    </p:animEffect>
                                    <p:animScale>
                                      <p:cBhvr>
                                        <p:cTn id="32" dur="10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631008"/>
            <a:ext cx="9110988" cy="619798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قال الفاضل العلامة السيد محمد بن السيد مهدي القزويني الحلي النجفي  المتوفی  1355.</a:t>
            </a:r>
            <a:endParaRPr lang="en-US" dirty="0"/>
          </a:p>
          <a:p>
            <a:r>
              <a:rPr lang="fa-IR" dirty="0"/>
              <a:t>قال </a:t>
            </a:r>
            <a:r>
              <a:rPr lang="fa-IR" dirty="0" smtClean="0"/>
              <a:t>سليـم </a:t>
            </a:r>
            <a:r>
              <a:rPr lang="fa-IR" dirty="0"/>
              <a:t>قلت : يا </a:t>
            </a:r>
            <a:r>
              <a:rPr lang="fa-IR" dirty="0" smtClean="0"/>
              <a:t>سلمــان* </a:t>
            </a:r>
            <a:r>
              <a:rPr lang="fa-IR" dirty="0"/>
              <a:t>هل دخلوا ولم يك استئذان</a:t>
            </a:r>
            <a:endParaRPr lang="en-US" dirty="0"/>
          </a:p>
          <a:p>
            <a:r>
              <a:rPr lang="fa-IR" dirty="0"/>
              <a:t> فقال : أي </a:t>
            </a:r>
            <a:r>
              <a:rPr lang="fa-IR" dirty="0" smtClean="0"/>
              <a:t>وعـزة الجبــــار* </a:t>
            </a:r>
            <a:r>
              <a:rPr lang="fa-IR" dirty="0"/>
              <a:t>ليس على الزهراء من خِمار</a:t>
            </a:r>
            <a:endParaRPr lang="en-US" dirty="0"/>
          </a:p>
          <a:p>
            <a:r>
              <a:rPr lang="fa-IR" dirty="0"/>
              <a:t> لكنها لاذت وراء </a:t>
            </a:r>
            <a:r>
              <a:rPr lang="fa-IR" dirty="0" smtClean="0"/>
              <a:t>البــــاب* </a:t>
            </a:r>
            <a:r>
              <a:rPr lang="fa-IR" dirty="0"/>
              <a:t>رعاية للستر والحجاب</a:t>
            </a:r>
            <a:endParaRPr lang="en-US" dirty="0"/>
          </a:p>
          <a:p>
            <a:r>
              <a:rPr lang="fa-IR" dirty="0"/>
              <a:t> فمذ رأوها عصروها </a:t>
            </a:r>
            <a:r>
              <a:rPr lang="fa-IR" dirty="0" smtClean="0"/>
              <a:t>عَصْـرَة </a:t>
            </a:r>
            <a:r>
              <a:rPr lang="fa-IR" dirty="0"/>
              <a:t>* كادت بروحي أن تموت حسرة</a:t>
            </a:r>
            <a:endParaRPr lang="en-US" dirty="0"/>
          </a:p>
          <a:p>
            <a:r>
              <a:rPr lang="fa-IR" dirty="0"/>
              <a:t> تصيح : يا فضة </a:t>
            </a:r>
            <a:r>
              <a:rPr lang="fa-IR" dirty="0" smtClean="0"/>
              <a:t>أسنـديــني </a:t>
            </a:r>
            <a:r>
              <a:rPr lang="fa-IR" dirty="0"/>
              <a:t>* فقد وربي قتلوا جنيني</a:t>
            </a:r>
            <a:endParaRPr lang="en-US" dirty="0"/>
          </a:p>
          <a:p>
            <a:r>
              <a:rPr lang="fa-IR" dirty="0"/>
              <a:t> فأسقطت بنت الهدى واحَزَنا * جنينها ذاك المسمى مُحَسَّنا</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Autofit/>
          </a:bodyPr>
          <a:lstStyle/>
          <a:p>
            <a:r>
              <a:rPr lang="fa-IR" sz="3600" b="1" dirty="0" smtClean="0"/>
              <a:t>اشعار هجوم  سيد محمد مهدي قزويني</a:t>
            </a:r>
            <a:endParaRPr lang="en-US" sz="3600" b="1" dirty="0"/>
          </a:p>
        </p:txBody>
      </p:sp>
      <p:sp>
        <p:nvSpPr>
          <p:cNvPr id="7" name="Rectangle 6"/>
          <p:cNvSpPr/>
          <p:nvPr/>
        </p:nvSpPr>
        <p:spPr>
          <a:xfrm>
            <a:off x="179512" y="5356373"/>
            <a:ext cx="6293711" cy="138499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البابليات للشيخ علي الخاقاني : 5 / 252 - 254 ط . النجف ،</a:t>
            </a:r>
            <a:endParaRPr lang="en-US" sz="2800" dirty="0"/>
          </a:p>
          <a:p>
            <a:pPr algn="r" rtl="1"/>
            <a:r>
              <a:rPr lang="fa-IR" sz="2800" dirty="0"/>
              <a:t> ووفاة الصديقة الزهراء للمقرم : 49 ط . النجف 1370 ه‍ </a:t>
            </a:r>
            <a:r>
              <a:rPr lang="fa-IR" sz="2800" dirty="0" smtClean="0"/>
              <a:t>.</a:t>
            </a:r>
          </a:p>
          <a:p>
            <a:pPr algn="r" rtl="1"/>
            <a:r>
              <a:rPr lang="en-US" sz="2800" dirty="0"/>
              <a:t> </a:t>
            </a:r>
            <a:r>
              <a:rPr lang="fa-IR" sz="2800" dirty="0"/>
              <a:t>مأساة الزهراء (ع) - السيد جعفر مرتضى - ج 2 ص 28</a:t>
            </a:r>
            <a:endParaRPr lang="en-US" sz="2800" dirty="0"/>
          </a:p>
        </p:txBody>
      </p:sp>
      <p:sp>
        <p:nvSpPr>
          <p:cNvPr id="6" name="Right Arrow 5">
            <a:hlinkClick r:id="rId3" action="ppaction://hlinksldjump"/>
          </p:cNvPr>
          <p:cNvSpPr/>
          <p:nvPr/>
        </p:nvSpPr>
        <p:spPr>
          <a:xfrm>
            <a:off x="35496" y="44624"/>
            <a:ext cx="978408" cy="364112"/>
          </a:xfrm>
          <a:prstGeom prst="rightArrow">
            <a:avLst/>
          </a:prstGeom>
          <a:gradFill>
            <a:gsLst>
              <a:gs pos="0">
                <a:srgbClr val="FFF200"/>
              </a:gs>
              <a:gs pos="45000">
                <a:srgbClr val="FF7A00"/>
              </a:gs>
              <a:gs pos="70000">
                <a:srgbClr val="FF0300"/>
              </a:gs>
              <a:gs pos="100000">
                <a:srgbClr val="4D0808"/>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9735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indefinite" fill="hold" grpId="0" nodeType="afterEffect">
                                  <p:stCondLst>
                                    <p:cond delay="0"/>
                                  </p:stCondLst>
                                  <p:childTnLst>
                                    <p:animEffect transition="out" filter="fade">
                                      <p:cBhvr>
                                        <p:cTn id="11" dur="2000" tmFilter="0, 0; .2, .5; .8, .5; 1, 0"/>
                                        <p:tgtEl>
                                          <p:spTgt spid="6"/>
                                        </p:tgtEl>
                                      </p:cBhvr>
                                    </p:animEffect>
                                    <p:animScale>
                                      <p:cBhvr>
                                        <p:cTn id="12"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827584" y="188640"/>
            <a:ext cx="7802202" cy="944628"/>
          </a:xfrm>
        </p:spPr>
        <p:style>
          <a:lnRef idx="0">
            <a:schemeClr val="accent6"/>
          </a:lnRef>
          <a:fillRef idx="3">
            <a:schemeClr val="accent6"/>
          </a:fillRef>
          <a:effectRef idx="3">
            <a:schemeClr val="accent6"/>
          </a:effectRef>
          <a:fontRef idx="minor">
            <a:schemeClr val="lt1"/>
          </a:fontRef>
        </p:style>
        <p:txBody>
          <a:bodyPr>
            <a:normAutofit fontScale="90000"/>
          </a:bodyPr>
          <a:lstStyle/>
          <a:p>
            <a:pPr algn="ctr" rtl="1"/>
            <a:r>
              <a:rPr lang="fa-IR" b="1" dirty="0" smtClean="0">
                <a:solidFill>
                  <a:schemeClr val="tx1"/>
                </a:solidFill>
                <a:latin typeface="Arial" panose="020B0604020202020204" pitchFamily="34" charset="0"/>
                <a:cs typeface="Arial" panose="020B0604020202020204" pitchFamily="34" charset="0"/>
              </a:rPr>
              <a:t>ندامت ابوبكر از هجوم به خانه فاطمه  (س) </a:t>
            </a:r>
            <a:endParaRPr lang="en-US" b="1" dirty="0">
              <a:solidFill>
                <a:schemeClr val="tx1"/>
              </a:solidFill>
              <a:latin typeface="Arial" panose="020B0604020202020204" pitchFamily="34" charset="0"/>
              <a:cs typeface="Arial" panose="020B0604020202020204" pitchFamily="34" charset="0"/>
            </a:endParaRPr>
          </a:p>
        </p:txBody>
      </p:sp>
      <p:grpSp>
        <p:nvGrpSpPr>
          <p:cNvPr id="136222" name="Group 30"/>
          <p:cNvGrpSpPr>
            <a:grpSpLocks/>
          </p:cNvGrpSpPr>
          <p:nvPr/>
        </p:nvGrpSpPr>
        <p:grpSpPr bwMode="auto">
          <a:xfrm>
            <a:off x="1314541" y="1303039"/>
            <a:ext cx="7204251" cy="685801"/>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3" action="ppaction://hlinksldjump"/>
            </p:cNvPr>
            <p:cNvSpPr txBox="1">
              <a:spLocks noChangeArrowheads="1"/>
            </p:cNvSpPr>
            <p:nvPr/>
          </p:nvSpPr>
          <p:spPr bwMode="gray">
            <a:xfrm>
              <a:off x="1689" y="1401"/>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ندامت ابوبكر به  نقل ابن زنجويه</a:t>
              </a:r>
              <a:endParaRPr lang="en-US" sz="2800" b="1" dirty="0">
                <a:solidFill>
                  <a:srgbClr val="000000"/>
                </a:solidFill>
                <a:cs typeface="Yagut" pitchFamily="2" charset="-78"/>
              </a:endParaRPr>
            </a:p>
          </p:txBody>
        </p:sp>
        <p:sp>
          <p:nvSpPr>
            <p:cNvPr id="136199" name="Text Box 7"/>
            <p:cNvSpPr txBox="1">
              <a:spLocks noChangeArrowheads="1"/>
            </p:cNvSpPr>
            <p:nvPr/>
          </p:nvSpPr>
          <p:spPr bwMode="gray">
            <a:xfrm>
              <a:off x="4021" y="1417"/>
              <a:ext cx="1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1</a:t>
              </a:r>
              <a:endParaRPr lang="en-US" sz="2400" dirty="0"/>
            </a:p>
          </p:txBody>
        </p:sp>
      </p:grpSp>
      <p:grpSp>
        <p:nvGrpSpPr>
          <p:cNvPr id="136223" name="Group 31"/>
          <p:cNvGrpSpPr>
            <a:grpSpLocks/>
          </p:cNvGrpSpPr>
          <p:nvPr/>
        </p:nvGrpSpPr>
        <p:grpSpPr bwMode="auto">
          <a:xfrm>
            <a:off x="1317711" y="2023353"/>
            <a:ext cx="7259441" cy="685800"/>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4" name="Text Box 12">
              <a:hlinkClick r:id="rId5" action="ppaction://hlinksldjump"/>
            </p:cNvPr>
            <p:cNvSpPr txBox="1">
              <a:spLocks noChangeArrowheads="1"/>
            </p:cNvSpPr>
            <p:nvPr/>
          </p:nvSpPr>
          <p:spPr bwMode="gray">
            <a:xfrm>
              <a:off x="1689" y="1867"/>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ندامت ابوبكر به </a:t>
              </a:r>
              <a:r>
                <a:rPr lang="fa-IR" sz="2800" b="1" dirty="0" smtClean="0">
                  <a:solidFill>
                    <a:srgbClr val="0000FF"/>
                  </a:solidFill>
                  <a:latin typeface="Arial" pitchFamily="34" charset="0"/>
                  <a:cs typeface="Arial" pitchFamily="34" charset="0"/>
                </a:rPr>
                <a:t> نقلهاي متعدد و اسانيد مختلف</a:t>
              </a:r>
              <a:endParaRPr lang="en-US" sz="2800" b="1" dirty="0">
                <a:solidFill>
                  <a:srgbClr val="000000"/>
                </a:solidFill>
                <a:cs typeface="Yagut" pitchFamily="2" charset="-78"/>
              </a:endParaRPr>
            </a:p>
          </p:txBody>
        </p:sp>
        <p:sp>
          <p:nvSpPr>
            <p:cNvPr id="136205" name="Text Box 13"/>
            <p:cNvSpPr txBox="1">
              <a:spLocks noChangeArrowheads="1"/>
            </p:cNvSpPr>
            <p:nvPr/>
          </p:nvSpPr>
          <p:spPr bwMode="gray">
            <a:xfrm>
              <a:off x="3970" y="1911"/>
              <a:ext cx="2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smtClean="0"/>
                <a:t>2</a:t>
              </a:r>
              <a:endParaRPr lang="en-US" sz="2400" dirty="0"/>
            </a:p>
          </p:txBody>
        </p:sp>
      </p:grpSp>
      <p:grpSp>
        <p:nvGrpSpPr>
          <p:cNvPr id="136224" name="Group 32"/>
          <p:cNvGrpSpPr>
            <a:grpSpLocks/>
          </p:cNvGrpSpPr>
          <p:nvPr/>
        </p:nvGrpSpPr>
        <p:grpSpPr bwMode="auto">
          <a:xfrm>
            <a:off x="1256780" y="2743199"/>
            <a:ext cx="7347665" cy="685801"/>
            <a:chOff x="1513" y="2304"/>
            <a:chExt cx="2793" cy="432"/>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9" name="Text Box 17">
              <a:hlinkClick r:id="rId6" action="ppaction://hlinksldjump"/>
            </p:cNvPr>
            <p:cNvSpPr txBox="1">
              <a:spLocks noChangeArrowheads="1"/>
            </p:cNvSpPr>
            <p:nvPr/>
          </p:nvSpPr>
          <p:spPr bwMode="gray">
            <a:xfrm>
              <a:off x="1513" y="2362"/>
              <a:ext cx="243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صحت روايت ندامت ابوبكر</a:t>
              </a:r>
              <a:endParaRPr lang="en-US" sz="2800" b="1" dirty="0">
                <a:solidFill>
                  <a:srgbClr val="0000FF"/>
                </a:solidFill>
                <a:latin typeface="Arial" pitchFamily="34" charset="0"/>
                <a:cs typeface="Arial" pitchFamily="34" charset="0"/>
              </a:endParaRPr>
            </a:p>
          </p:txBody>
        </p:sp>
        <p:sp>
          <p:nvSpPr>
            <p:cNvPr id="136210" name="Text Box 18"/>
            <p:cNvSpPr txBox="1">
              <a:spLocks noChangeArrowheads="1"/>
            </p:cNvSpPr>
            <p:nvPr/>
          </p:nvSpPr>
          <p:spPr bwMode="gray">
            <a:xfrm>
              <a:off x="4021" y="2366"/>
              <a:ext cx="1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3</a:t>
              </a:r>
              <a:endParaRPr lang="en-US" sz="2400" dirty="0"/>
            </a:p>
          </p:txBody>
        </p:sp>
      </p:grpSp>
      <p:grpSp>
        <p:nvGrpSpPr>
          <p:cNvPr id="136225" name="Group 33"/>
          <p:cNvGrpSpPr>
            <a:grpSpLocks/>
          </p:cNvGrpSpPr>
          <p:nvPr/>
        </p:nvGrpSpPr>
        <p:grpSpPr bwMode="auto">
          <a:xfrm>
            <a:off x="1304229" y="3429000"/>
            <a:ext cx="7286571" cy="685800"/>
            <a:chOff x="1536" y="2822"/>
            <a:chExt cx="2779" cy="432"/>
          </a:xfrm>
        </p:grpSpPr>
        <p:sp>
          <p:nvSpPr>
            <p:cNvPr id="136212"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13"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14" name="Text Box 22">
              <a:hlinkClick r:id="rId7" action="ppaction://hlinksldjump"/>
            </p:cNvPr>
            <p:cNvSpPr txBox="1">
              <a:spLocks noChangeArrowheads="1"/>
            </p:cNvSpPr>
            <p:nvPr/>
          </p:nvSpPr>
          <p:spPr bwMode="gray">
            <a:xfrm>
              <a:off x="1680" y="2900"/>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تحريف حديث ندامت ابوبكر</a:t>
              </a:r>
              <a:endParaRPr lang="en-US" sz="2800" b="1" dirty="0">
                <a:solidFill>
                  <a:srgbClr val="0000FF"/>
                </a:solidFill>
                <a:latin typeface="Arial" pitchFamily="34" charset="0"/>
                <a:cs typeface="Arial" pitchFamily="34" charset="0"/>
              </a:endParaRPr>
            </a:p>
          </p:txBody>
        </p:sp>
        <p:sp>
          <p:nvSpPr>
            <p:cNvPr id="136215" name="Text Box 23"/>
            <p:cNvSpPr txBox="1">
              <a:spLocks noChangeArrowheads="1"/>
            </p:cNvSpPr>
            <p:nvPr/>
          </p:nvSpPr>
          <p:spPr bwMode="gray">
            <a:xfrm>
              <a:off x="4030" y="2894"/>
              <a:ext cx="1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4</a:t>
              </a:r>
              <a:endParaRPr lang="en-US" sz="2400" dirty="0"/>
            </a:p>
          </p:txBody>
        </p:sp>
      </p:grpSp>
      <p:grpSp>
        <p:nvGrpSpPr>
          <p:cNvPr id="27" name="Group 33"/>
          <p:cNvGrpSpPr>
            <a:grpSpLocks/>
          </p:cNvGrpSpPr>
          <p:nvPr/>
        </p:nvGrpSpPr>
        <p:grpSpPr bwMode="auto">
          <a:xfrm>
            <a:off x="1337620" y="4149084"/>
            <a:ext cx="7283731" cy="655744"/>
            <a:chOff x="1536" y="2822"/>
            <a:chExt cx="2779" cy="432"/>
          </a:xfrm>
        </p:grpSpPr>
        <p:sp>
          <p:nvSpPr>
            <p:cNvPr id="28"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9"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0" name="Text Box 22">
              <a:hlinkClick r:id="rId8" action="ppaction://hlinksldjump"/>
            </p:cNvPr>
            <p:cNvSpPr txBox="1">
              <a:spLocks noChangeArrowheads="1"/>
            </p:cNvSpPr>
            <p:nvPr/>
          </p:nvSpPr>
          <p:spPr bwMode="gray">
            <a:xfrm>
              <a:off x="1680" y="2880"/>
              <a:ext cx="2160"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اشكال سندي به ضعف علوان و پاسخ آن</a:t>
              </a:r>
              <a:endParaRPr lang="en-US" sz="2800" b="1" dirty="0">
                <a:solidFill>
                  <a:srgbClr val="0000FF"/>
                </a:solidFill>
                <a:latin typeface="Arial" pitchFamily="34" charset="0"/>
                <a:cs typeface="Arial" pitchFamily="34" charset="0"/>
              </a:endParaRPr>
            </a:p>
          </p:txBody>
        </p:sp>
        <p:sp>
          <p:nvSpPr>
            <p:cNvPr id="31" name="Text Box 23"/>
            <p:cNvSpPr txBox="1">
              <a:spLocks noChangeArrowheads="1"/>
            </p:cNvSpPr>
            <p:nvPr/>
          </p:nvSpPr>
          <p:spPr bwMode="gray">
            <a:xfrm>
              <a:off x="4043" y="2894"/>
              <a:ext cx="147"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5</a:t>
              </a:r>
              <a:endParaRPr lang="en-US" sz="2400" dirty="0"/>
            </a:p>
          </p:txBody>
        </p:sp>
      </p:grpSp>
      <p:grpSp>
        <p:nvGrpSpPr>
          <p:cNvPr id="32" name="Group 33"/>
          <p:cNvGrpSpPr>
            <a:grpSpLocks/>
          </p:cNvGrpSpPr>
          <p:nvPr/>
        </p:nvGrpSpPr>
        <p:grpSpPr bwMode="auto">
          <a:xfrm>
            <a:off x="1329478" y="4797152"/>
            <a:ext cx="7274969" cy="685800"/>
            <a:chOff x="1536" y="2822"/>
            <a:chExt cx="2779" cy="432"/>
          </a:xfrm>
        </p:grpSpPr>
        <p:sp>
          <p:nvSpPr>
            <p:cNvPr id="33" name="AutoShape 20">
              <a:hlinkClick r:id="rId9" action="ppaction://hlinksldjump"/>
            </p:cNvPr>
            <p:cNvSpPr>
              <a:spLocks noChangeArrowheads="1"/>
            </p:cNvSpPr>
            <p:nvPr/>
          </p:nvSpPr>
          <p:spPr bwMode="gray">
            <a:xfrm>
              <a:off x="1536" y="2907"/>
              <a:ext cx="2736" cy="28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4" name="AutoShape 21"/>
            <p:cNvSpPr>
              <a:spLocks noChangeArrowheads="1"/>
            </p:cNvSpPr>
            <p:nvPr/>
          </p:nvSpPr>
          <p:spPr bwMode="gray">
            <a:xfrm>
              <a:off x="3932" y="2822"/>
              <a:ext cx="383" cy="432"/>
            </a:xfrm>
            <a:prstGeom prst="diamond">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5" name="Text Box 22">
              <a:hlinkClick r:id="rId10" action="ppaction://hlinksldjump"/>
            </p:cNvPr>
            <p:cNvSpPr txBox="1">
              <a:spLocks noChangeArrowheads="1"/>
            </p:cNvSpPr>
            <p:nvPr/>
          </p:nvSpPr>
          <p:spPr bwMode="gray">
            <a:xfrm>
              <a:off x="1680" y="2894"/>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نقل روايت بدون ذكر علوان در سند</a:t>
              </a:r>
              <a:endParaRPr lang="en-US" sz="2800" b="1" dirty="0">
                <a:solidFill>
                  <a:srgbClr val="0000FF"/>
                </a:solidFill>
                <a:latin typeface="Arial" pitchFamily="34" charset="0"/>
                <a:cs typeface="Arial" pitchFamily="34" charset="0"/>
              </a:endParaRPr>
            </a:p>
          </p:txBody>
        </p:sp>
        <p:sp>
          <p:nvSpPr>
            <p:cNvPr id="36" name="Text Box 23"/>
            <p:cNvSpPr txBox="1">
              <a:spLocks noChangeArrowheads="1"/>
            </p:cNvSpPr>
            <p:nvPr/>
          </p:nvSpPr>
          <p:spPr bwMode="gray">
            <a:xfrm>
              <a:off x="4043" y="2894"/>
              <a:ext cx="14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6</a:t>
              </a:r>
              <a:endParaRPr lang="en-US" sz="2400" dirty="0"/>
            </a:p>
          </p:txBody>
        </p:sp>
      </p:grpSp>
      <p:grpSp>
        <p:nvGrpSpPr>
          <p:cNvPr id="37" name="Group 32"/>
          <p:cNvGrpSpPr>
            <a:grpSpLocks/>
          </p:cNvGrpSpPr>
          <p:nvPr/>
        </p:nvGrpSpPr>
        <p:grpSpPr bwMode="auto">
          <a:xfrm>
            <a:off x="1317289" y="5517232"/>
            <a:ext cx="7287159" cy="685801"/>
            <a:chOff x="1536" y="2304"/>
            <a:chExt cx="2770" cy="432"/>
          </a:xfrm>
        </p:grpSpPr>
        <p:sp>
          <p:nvSpPr>
            <p:cNvPr id="38"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9"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40" name="Text Box 17">
              <a:hlinkClick r:id="rId11" action="ppaction://hlinksldjump"/>
            </p:cNvPr>
            <p:cNvSpPr txBox="1">
              <a:spLocks noChangeArrowheads="1"/>
            </p:cNvSpPr>
            <p:nvPr/>
          </p:nvSpPr>
          <p:spPr bwMode="gray">
            <a:xfrm>
              <a:off x="1634" y="2352"/>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توثيق علوان توسط ابن حبان</a:t>
              </a:r>
              <a:endParaRPr lang="en-US" sz="2800" b="1" dirty="0">
                <a:solidFill>
                  <a:srgbClr val="0000FF"/>
                </a:solidFill>
                <a:latin typeface="Arial" pitchFamily="34" charset="0"/>
                <a:cs typeface="Arial" pitchFamily="34" charset="0"/>
              </a:endParaRPr>
            </a:p>
          </p:txBody>
        </p:sp>
        <p:sp>
          <p:nvSpPr>
            <p:cNvPr id="41" name="Text Box 18"/>
            <p:cNvSpPr txBox="1">
              <a:spLocks noChangeArrowheads="1"/>
            </p:cNvSpPr>
            <p:nvPr/>
          </p:nvSpPr>
          <p:spPr bwMode="gray">
            <a:xfrm>
              <a:off x="4035" y="2366"/>
              <a:ext cx="14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7</a:t>
              </a:r>
              <a:endParaRPr lang="en-US" sz="2400" dirty="0"/>
            </a:p>
          </p:txBody>
        </p:sp>
      </p:grpSp>
      <p:grpSp>
        <p:nvGrpSpPr>
          <p:cNvPr id="42" name="Group 32"/>
          <p:cNvGrpSpPr>
            <a:grpSpLocks/>
          </p:cNvGrpSpPr>
          <p:nvPr/>
        </p:nvGrpSpPr>
        <p:grpSpPr bwMode="auto">
          <a:xfrm>
            <a:off x="1317289" y="6165304"/>
            <a:ext cx="7287159" cy="685801"/>
            <a:chOff x="1536" y="2304"/>
            <a:chExt cx="2770" cy="432"/>
          </a:xfrm>
        </p:grpSpPr>
        <p:sp>
          <p:nvSpPr>
            <p:cNvPr id="43" name="AutoShape 15"/>
            <p:cNvSpPr>
              <a:spLocks noChangeArrowheads="1"/>
            </p:cNvSpPr>
            <p:nvPr/>
          </p:nvSpPr>
          <p:spPr bwMode="gray">
            <a:xfrm>
              <a:off x="1536" y="2379"/>
              <a:ext cx="2736" cy="28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44" name="AutoShape 16"/>
            <p:cNvSpPr>
              <a:spLocks noChangeArrowheads="1"/>
            </p:cNvSpPr>
            <p:nvPr/>
          </p:nvSpPr>
          <p:spPr bwMode="gray">
            <a:xfrm>
              <a:off x="3923" y="2304"/>
              <a:ext cx="383" cy="432"/>
            </a:xfrm>
            <a:prstGeom prst="diamond">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a:p>
          </p:txBody>
        </p:sp>
        <p:sp>
          <p:nvSpPr>
            <p:cNvPr id="45" name="Text Box 17">
              <a:hlinkClick r:id="rId12" action="ppaction://hlinksldjump"/>
            </p:cNvPr>
            <p:cNvSpPr txBox="1">
              <a:spLocks noChangeArrowheads="1"/>
            </p:cNvSpPr>
            <p:nvPr/>
          </p:nvSpPr>
          <p:spPr bwMode="gray">
            <a:xfrm>
              <a:off x="1634" y="2352"/>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smtClean="0">
                  <a:solidFill>
                    <a:srgbClr val="0000FF"/>
                  </a:solidFill>
                  <a:latin typeface="Arial" pitchFamily="34" charset="0"/>
                  <a:cs typeface="Arial" pitchFamily="34" charset="0"/>
                </a:rPr>
                <a:t>روايت كامل ندامت ابو بكر از 9 چيز</a:t>
              </a:r>
              <a:endParaRPr lang="en-US" sz="2800" b="1" dirty="0">
                <a:solidFill>
                  <a:srgbClr val="0000FF"/>
                </a:solidFill>
                <a:latin typeface="Arial" pitchFamily="34" charset="0"/>
                <a:cs typeface="Arial" pitchFamily="34" charset="0"/>
              </a:endParaRPr>
            </a:p>
          </p:txBody>
        </p:sp>
        <p:sp>
          <p:nvSpPr>
            <p:cNvPr id="46" name="Text Box 18"/>
            <p:cNvSpPr txBox="1">
              <a:spLocks noChangeArrowheads="1"/>
            </p:cNvSpPr>
            <p:nvPr/>
          </p:nvSpPr>
          <p:spPr bwMode="gray">
            <a:xfrm>
              <a:off x="4048" y="2366"/>
              <a:ext cx="11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8</a:t>
              </a:r>
              <a:endParaRPr lang="en-US" sz="2400" dirty="0"/>
            </a:p>
          </p:txBody>
        </p:sp>
      </p:grpSp>
      <p:sp>
        <p:nvSpPr>
          <p:cNvPr id="47" name="Right Arrow 46">
            <a:hlinkClick r:id="rId13" action="ppaction://hlinksldjump"/>
          </p:cNvPr>
          <p:cNvSpPr/>
          <p:nvPr/>
        </p:nvSpPr>
        <p:spPr>
          <a:xfrm>
            <a:off x="3918" y="-5355"/>
            <a:ext cx="80860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972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36225"/>
                                        </p:tgtEl>
                                        <p:attrNameLst>
                                          <p:attrName>style.visibility</p:attrName>
                                        </p:attrNameLst>
                                      </p:cBhvr>
                                      <p:to>
                                        <p:strVal val="visible"/>
                                      </p:to>
                                    </p:set>
                                    <p:anim calcmode="lin" valueType="num">
                                      <p:cBhvr additive="base">
                                        <p:cTn id="22" dur="1000" fill="hold"/>
                                        <p:tgtEl>
                                          <p:spTgt spid="136225"/>
                                        </p:tgtEl>
                                        <p:attrNameLst>
                                          <p:attrName>ppt_x</p:attrName>
                                        </p:attrNameLst>
                                      </p:cBhvr>
                                      <p:tavLst>
                                        <p:tav tm="0">
                                          <p:val>
                                            <p:strVal val="1+#ppt_w/2"/>
                                          </p:val>
                                        </p:tav>
                                        <p:tav tm="100000">
                                          <p:val>
                                            <p:strVal val="#ppt_x"/>
                                          </p:val>
                                        </p:tav>
                                      </p:tavLst>
                                    </p:anim>
                                    <p:anim calcmode="lin" valueType="num">
                                      <p:cBhvr additive="base">
                                        <p:cTn id="23" dur="1000" fill="hold"/>
                                        <p:tgtEl>
                                          <p:spTgt spid="1362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1000" fill="hold"/>
                                        <p:tgtEl>
                                          <p:spTgt spid="32"/>
                                        </p:tgtEl>
                                        <p:attrNameLst>
                                          <p:attrName>ppt_x</p:attrName>
                                        </p:attrNameLst>
                                      </p:cBhvr>
                                      <p:tavLst>
                                        <p:tav tm="0">
                                          <p:val>
                                            <p:strVal val="1+#ppt_w/2"/>
                                          </p:val>
                                        </p:tav>
                                        <p:tav tm="100000">
                                          <p:val>
                                            <p:strVal val="#ppt_x"/>
                                          </p:val>
                                        </p:tav>
                                      </p:tavLst>
                                    </p:anim>
                                    <p:anim calcmode="lin" valueType="num">
                                      <p:cBhvr additive="base">
                                        <p:cTn id="33" dur="10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1+#ppt_w/2"/>
                                          </p:val>
                                        </p:tav>
                                        <p:tav tm="100000">
                                          <p:val>
                                            <p:strVal val="#ppt_x"/>
                                          </p:val>
                                        </p:tav>
                                      </p:tavLst>
                                    </p:anim>
                                    <p:anim calcmode="lin" valueType="num">
                                      <p:cBhvr additive="base">
                                        <p:cTn id="38" dur="1000" fill="hold"/>
                                        <p:tgtEl>
                                          <p:spTgt spid="37"/>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1000" fill="hold"/>
                                        <p:tgtEl>
                                          <p:spTgt spid="42"/>
                                        </p:tgtEl>
                                        <p:attrNameLst>
                                          <p:attrName>ppt_x</p:attrName>
                                        </p:attrNameLst>
                                      </p:cBhvr>
                                      <p:tavLst>
                                        <p:tav tm="0">
                                          <p:val>
                                            <p:strVal val="1+#ppt_w/2"/>
                                          </p:val>
                                        </p:tav>
                                        <p:tav tm="100000">
                                          <p:val>
                                            <p:strVal val="#ppt_x"/>
                                          </p:val>
                                        </p:tav>
                                      </p:tavLst>
                                    </p:anim>
                                    <p:anim calcmode="lin" valueType="num">
                                      <p:cBhvr additive="base">
                                        <p:cTn id="43"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a:hlinkClick r:id="rId3" action="ppaction://hlinksldjump"/>
          </p:cNvPr>
          <p:cNvGraphicFramePr/>
          <p:nvPr>
            <p:extLst>
              <p:ext uri="{D42A27DB-BD31-4B8C-83A1-F6EECF244321}">
                <p14:modId xmlns:p14="http://schemas.microsoft.com/office/powerpoint/2010/main" val="3162802785"/>
              </p:ext>
            </p:extLst>
          </p:nvPr>
        </p:nvGraphicFramePr>
        <p:xfrm>
          <a:off x="324172" y="302579"/>
          <a:ext cx="8496300" cy="6337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ight Arrow 3">
            <a:hlinkClick r:id="rId9" action="ppaction://hlinksldjump"/>
          </p:cNvPr>
          <p:cNvSpPr/>
          <p:nvPr/>
        </p:nvSpPr>
        <p:spPr>
          <a:xfrm>
            <a:off x="107504" y="116632"/>
            <a:ext cx="978408" cy="40052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02306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smtClean="0">
                <a:solidFill>
                  <a:srgbClr val="0000FF"/>
                </a:solidFill>
                <a:latin typeface="Arial" pitchFamily="34" charset="0"/>
                <a:cs typeface="Arial" pitchFamily="34" charset="0"/>
              </a:rPr>
              <a:t>ندامة أبي بكر علی نقل ابن زنجويه:</a:t>
            </a:r>
          </a:p>
          <a:p>
            <a:r>
              <a:rPr lang="fa-IR" dirty="0" smtClean="0"/>
              <a:t>قال </a:t>
            </a:r>
            <a:r>
              <a:rPr lang="fa-IR" dirty="0"/>
              <a:t>ابن زنجويه المتوفی 251هـ،  أنا حميد أنا عثمان بن صالح، حدثني الليث بن سعد بن عبد الرحمن الفهمي، حدثني علوان، عن صالح بن كيسان، عن حميد بن عبد الرحمن بن عوف،</a:t>
            </a:r>
            <a:r>
              <a:rPr lang="fa-IR" b="1" dirty="0"/>
              <a:t> أن أباه عبد الرحمن بن عوف، دخل على أبي بكر الصديق رحمة الله عليه في مرضه الذي قبض فيه ... فقال [أبو بكر] : « أجل إني لا آسى من الدنيا إلا على ثَلاثٍ فَعَلْتُهُنَّ وَدِدْتُ أَنِّي تَرَكْتُهُنَّ، وثلاث تَرَكْتُهُنَّ وَدِدْتُ أنِّي فَعَلْتُهُنَّ، وَثَلاثٍ وَدِدْتُ أنِّي سَأَلْتُ عَنْهُنَّ رسول الله </a:t>
            </a:r>
            <a:r>
              <a:rPr lang="en-US" dirty="0">
                <a:sym typeface="Roumouz2"/>
              </a:rPr>
              <a:t></a:t>
            </a:r>
            <a:r>
              <a:rPr lang="fa-IR" b="1" dirty="0"/>
              <a:t>، أما اللاتي وددت أني تركتهن، فَوَدِدْتُ أنِّي لم أَكُنْ كَشَفْتُ بيتَ فاطِمَةَ عن شيء، وإن كانوا قد أَغْلَقُوا على الحرب... .</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b="1" dirty="0" smtClean="0"/>
              <a:t>ندامت ابو بكر از حمله به خانه زهرا (س) </a:t>
            </a:r>
            <a:endParaRPr lang="en-US" b="1" dirty="0"/>
          </a:p>
        </p:txBody>
      </p:sp>
      <p:sp>
        <p:nvSpPr>
          <p:cNvPr id="6" name="Rectangle 5"/>
          <p:cNvSpPr/>
          <p:nvPr/>
        </p:nvSpPr>
        <p:spPr>
          <a:xfrm>
            <a:off x="179512" y="5473625"/>
            <a:ext cx="2845651"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الأموال، ج 1، ص 387؛   </a:t>
            </a:r>
            <a:endParaRPr lang="en-US" sz="2800" dirty="0"/>
          </a:p>
        </p:txBody>
      </p:sp>
      <p:sp>
        <p:nvSpPr>
          <p:cNvPr id="3" name="Right Arrow 2">
            <a:hlinkClick r:id="rId3" action="ppaction://hlinksldjump"/>
          </p:cNvPr>
          <p:cNvSpPr/>
          <p:nvPr/>
        </p:nvSpPr>
        <p:spPr>
          <a:xfrm>
            <a:off x="-36512" y="36097"/>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8430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smtClean="0">
                <a:solidFill>
                  <a:srgbClr val="0000FF"/>
                </a:solidFill>
                <a:latin typeface="Arial" pitchFamily="34" charset="0"/>
                <a:cs typeface="Arial" pitchFamily="34" charset="0"/>
              </a:rPr>
              <a:t>الحديث </a:t>
            </a:r>
            <a:r>
              <a:rPr lang="fa-IR" b="1" dirty="0">
                <a:solidFill>
                  <a:srgbClr val="0000FF"/>
                </a:solidFill>
                <a:latin typeface="Arial" pitchFamily="34" charset="0"/>
                <a:cs typeface="Arial" pitchFamily="34" charset="0"/>
              </a:rPr>
              <a:t>علی نقل البلاذري المتوفی 279: </a:t>
            </a:r>
            <a:endParaRPr lang="en-US" b="1" dirty="0">
              <a:solidFill>
                <a:srgbClr val="0000FF"/>
              </a:solidFill>
              <a:latin typeface="Arial" pitchFamily="34" charset="0"/>
              <a:cs typeface="Arial" pitchFamily="34" charset="0"/>
            </a:endParaRPr>
          </a:p>
          <a:p>
            <a:r>
              <a:rPr lang="fa-IR" dirty="0"/>
              <a:t>حدثني حفص بن عمر، ثنا الهيثم بن عدي عن يونس بن يزيد الأيلي عن الزهري أن عبد الرحمن بن عوف قال: دخلت على أبي بكر في مرضه...  </a:t>
            </a:r>
            <a:r>
              <a:rPr lang="fa-IR" b="1" dirty="0"/>
              <a:t>وددت أني لم أفتش منزل فاطمة ولو نصب علي الحرب.</a:t>
            </a:r>
            <a:endParaRPr lang="en-US" dirty="0"/>
          </a:p>
          <a:p>
            <a:pPr>
              <a:lnSpc>
                <a:spcPct val="130000"/>
              </a:lnSpc>
            </a:pPr>
            <a:endParaRPr lang="fa-IR" b="1" dirty="0">
              <a:solidFill>
                <a:srgbClr val="0000FF"/>
              </a:solidFill>
              <a:latin typeface="Arial" pitchFamily="34" charset="0"/>
              <a:cs typeface="Arial" pitchFamily="34" charset="0"/>
            </a:endParaRPr>
          </a:p>
          <a:p>
            <a:r>
              <a:rPr lang="fa-IR" b="1" dirty="0">
                <a:solidFill>
                  <a:srgbClr val="0000FF"/>
                </a:solidFill>
                <a:latin typeface="Arial" pitchFamily="34" charset="0"/>
                <a:cs typeface="Arial" pitchFamily="34" charset="0"/>
              </a:rPr>
              <a:t>الحديث علی نقل الطبري المتوفی 310: </a:t>
            </a:r>
            <a:endParaRPr lang="en-US" b="1" dirty="0">
              <a:solidFill>
                <a:srgbClr val="0000FF"/>
              </a:solidFill>
              <a:latin typeface="Arial" pitchFamily="34" charset="0"/>
              <a:cs typeface="Arial" pitchFamily="34" charset="0"/>
            </a:endParaRPr>
          </a:p>
          <a:p>
            <a:r>
              <a:rPr lang="fa-IR" dirty="0"/>
              <a:t>حدثنا يونس بن عبد الأعلى قال حدثنا يحيى بن عبدالله بن بكير قال حدثنا الليث بن سعد قال حدثنا علوان عن صالح بن كيسان عن عمر بن عبدالرحمن بن عوف عن أبيه: ... </a:t>
            </a:r>
            <a:r>
              <a:rPr lang="fa-IR" b="1" dirty="0"/>
              <a:t>فوددت أنى لم أكشف بيت فاطمة عن شئ وإن كانوا قد غلقوه على الحرب.</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ندامت ابوبكر به  نقلهاي متعدد و اسانيد مختلف</a:t>
            </a:r>
            <a:endParaRPr lang="en-US" dirty="0">
              <a:cs typeface="Yagut" pitchFamily="2" charset="-78"/>
            </a:endParaRPr>
          </a:p>
        </p:txBody>
      </p:sp>
      <p:sp>
        <p:nvSpPr>
          <p:cNvPr id="6" name="Rectangle 5"/>
          <p:cNvSpPr/>
          <p:nvPr/>
        </p:nvSpPr>
        <p:spPr>
          <a:xfrm>
            <a:off x="179374" y="2977788"/>
            <a:ext cx="352853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أنساب الأشراف، ج 3، ص 406.</a:t>
            </a:r>
            <a:endParaRPr lang="en-US" sz="2800" dirty="0"/>
          </a:p>
        </p:txBody>
      </p:sp>
      <p:sp>
        <p:nvSpPr>
          <p:cNvPr id="7" name="Rectangle 6"/>
          <p:cNvSpPr/>
          <p:nvPr/>
        </p:nvSpPr>
        <p:spPr>
          <a:xfrm>
            <a:off x="119150" y="6290156"/>
            <a:ext cx="682911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تاريخ الطبري  ج 2   ص 353 ، نشر : دار الكتب العلمية - بيروت</a:t>
            </a:r>
            <a:endParaRPr lang="en-US" sz="2800" dirty="0"/>
          </a:p>
        </p:txBody>
      </p:sp>
    </p:spTree>
    <p:extLst>
      <p:ext uri="{BB962C8B-B14F-4D97-AF65-F5344CB8AC3E}">
        <p14:creationId xmlns:p14="http://schemas.microsoft.com/office/powerpoint/2010/main" val="4043574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0000FF"/>
                </a:solidFill>
                <a:latin typeface="Arial" pitchFamily="34" charset="0"/>
                <a:cs typeface="Arial" pitchFamily="34" charset="0"/>
              </a:rPr>
              <a:t>الحديث </a:t>
            </a:r>
            <a:r>
              <a:rPr lang="fa-IR" b="1" dirty="0" smtClean="0">
                <a:solidFill>
                  <a:srgbClr val="0000FF"/>
                </a:solidFill>
                <a:latin typeface="Arial" pitchFamily="34" charset="0"/>
                <a:cs typeface="Arial" pitchFamily="34" charset="0"/>
              </a:rPr>
              <a:t>علی  </a:t>
            </a:r>
            <a:r>
              <a:rPr lang="fa-IR" b="1" dirty="0">
                <a:solidFill>
                  <a:srgbClr val="0000FF"/>
                </a:solidFill>
                <a:latin typeface="Arial" pitchFamily="34" charset="0"/>
                <a:cs typeface="Arial" pitchFamily="34" charset="0"/>
              </a:rPr>
              <a:t>نقل الطبرانى المتوفی360:</a:t>
            </a:r>
            <a:endParaRPr lang="en-US" b="1" dirty="0">
              <a:solidFill>
                <a:srgbClr val="0000FF"/>
              </a:solidFill>
              <a:latin typeface="Arial" pitchFamily="34" charset="0"/>
              <a:cs typeface="Arial" pitchFamily="34" charset="0"/>
            </a:endParaRPr>
          </a:p>
          <a:p>
            <a:r>
              <a:rPr lang="fa-IR" dirty="0"/>
              <a:t>حدثنا أبو الزِّنْبَاعِ رَوْحُ بن الْفَرَجِ الْمِصْرِيُّ ثنا سَعِيدُ بن عُفَيْرٍ حدثني عُلْوَانُ بن دَاوُدَ الْبَجَلِيُّ عن حُمَيْدِ بن عبد الرحمن بن حُمَيْدِ بن عبد الرحمن بن عَوْفٍ عن صَالِحِ بن كَيْسَانَ عن حُمَيْدِ بن عبد الرحمن بن عَوْفٍ عن أبيه: ... </a:t>
            </a:r>
            <a:r>
              <a:rPr lang="fa-IR" b="1" dirty="0"/>
              <a:t>فَوَدِدْتُ أَنِّي لم أَكُنْ كَشَفْتُ بَيْتَ فَاطِمَةَ وَتَرَكْتُهُ وَأَنْ أَغْلِقَ عَلَيَّ الْحَرْبَ.</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ندامت ابوبكر به  نقلهاي متعدد و اسانيد مختلف</a:t>
            </a:r>
            <a:endParaRPr lang="en-US" b="1" dirty="0"/>
          </a:p>
        </p:txBody>
      </p:sp>
      <p:sp>
        <p:nvSpPr>
          <p:cNvPr id="6" name="Rectangle 5"/>
          <p:cNvSpPr/>
          <p:nvPr/>
        </p:nvSpPr>
        <p:spPr>
          <a:xfrm>
            <a:off x="179512" y="3699029"/>
            <a:ext cx="8440131"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المعجم الكبير  ج 1   ص 62 ، نشر : مكتبة الزهراء - الموصل - 1404 - 1983 ، </a:t>
            </a:r>
            <a:endParaRPr lang="fa-IR" sz="2800" dirty="0"/>
          </a:p>
          <a:p>
            <a:pPr algn="r" rtl="1"/>
            <a:r>
              <a:rPr lang="ar-SA" sz="2800" dirty="0"/>
              <a:t>الطبعة : الثانية ، تحقيق : حمدي بن عبدالمجيد السلفي</a:t>
            </a:r>
            <a:endParaRPr lang="en-US" sz="2800" dirty="0"/>
          </a:p>
        </p:txBody>
      </p:sp>
    </p:spTree>
    <p:extLst>
      <p:ext uri="{BB962C8B-B14F-4D97-AF65-F5344CB8AC3E}">
        <p14:creationId xmlns:p14="http://schemas.microsoft.com/office/powerpoint/2010/main" val="4043574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0000FF"/>
                </a:solidFill>
                <a:latin typeface="Arial" pitchFamily="34" charset="0"/>
                <a:cs typeface="Arial" pitchFamily="34" charset="0"/>
              </a:rPr>
              <a:t>الحديث </a:t>
            </a:r>
            <a:r>
              <a:rPr lang="fa-IR" b="1" dirty="0" smtClean="0">
                <a:solidFill>
                  <a:srgbClr val="0000FF"/>
                </a:solidFill>
                <a:latin typeface="Arial" pitchFamily="34" charset="0"/>
                <a:cs typeface="Arial" pitchFamily="34" charset="0"/>
              </a:rPr>
              <a:t>علی </a:t>
            </a:r>
            <a:r>
              <a:rPr lang="fa-IR" b="1" dirty="0">
                <a:solidFill>
                  <a:srgbClr val="0000FF"/>
                </a:solidFill>
                <a:latin typeface="Arial" pitchFamily="34" charset="0"/>
                <a:cs typeface="Arial" pitchFamily="34" charset="0"/>
              </a:rPr>
              <a:t>نقل ضياء الدين ا</a:t>
            </a:r>
            <a:r>
              <a:rPr lang="ar-SA" b="1" dirty="0">
                <a:solidFill>
                  <a:srgbClr val="0000FF"/>
                </a:solidFill>
                <a:latin typeface="Arial" pitchFamily="34" charset="0"/>
                <a:cs typeface="Arial" pitchFamily="34" charset="0"/>
              </a:rPr>
              <a:t>لمقدسي المتوفی : 64</a:t>
            </a:r>
            <a:r>
              <a:rPr lang="fa-IR" b="1" dirty="0">
                <a:solidFill>
                  <a:srgbClr val="0000FF"/>
                </a:solidFill>
                <a:latin typeface="Arial" pitchFamily="34" charset="0"/>
                <a:cs typeface="Arial" pitchFamily="34" charset="0"/>
              </a:rPr>
              <a:t>3: </a:t>
            </a:r>
            <a:endParaRPr lang="en-US" b="1" dirty="0">
              <a:solidFill>
                <a:srgbClr val="0000FF"/>
              </a:solidFill>
              <a:latin typeface="Arial" pitchFamily="34" charset="0"/>
              <a:cs typeface="Arial" pitchFamily="34" charset="0"/>
            </a:endParaRPr>
          </a:p>
          <a:p>
            <a:r>
              <a:rPr lang="fa-IR" dirty="0"/>
              <a:t>سليمان بن أحمد الطبراني ثنا أبو الزنباع روح بن الفرج المصري ثنا سعيد بن عفير حدثني علوان بن داود البجلي عن حميد بن عبدالرحمن بن حميد بن عبدالرحمن بن عوف عن صالح بن كيسان عن حميد بن عبدالرحمن عن أبيه: ... </a:t>
            </a:r>
            <a:r>
              <a:rPr lang="fa-IR" b="1" dirty="0"/>
              <a:t>وددت أني لم أفعلهن فوددت أني لم أكن كشفت بيت فاطمة أو تركته وأن أعلق على الحرب</a:t>
            </a:r>
            <a:r>
              <a:rPr lang="fa-IR" b="1" dirty="0" smtClean="0"/>
              <a:t>.</a:t>
            </a:r>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ندامت ابوبكر به  نقلهاي متعدد و اسانيد مختلف</a:t>
            </a:r>
            <a:endParaRPr lang="en-US" b="1" dirty="0"/>
          </a:p>
        </p:txBody>
      </p:sp>
      <p:sp>
        <p:nvSpPr>
          <p:cNvPr id="6" name="Rectangle 5"/>
          <p:cNvSpPr/>
          <p:nvPr/>
        </p:nvSpPr>
        <p:spPr>
          <a:xfrm>
            <a:off x="142835" y="3987061"/>
            <a:ext cx="8470588"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الأحاديث المختارة  ج 1   ص 89 ، نشر : مكتبة النهضة الحديثة </a:t>
            </a:r>
            <a:r>
              <a:rPr lang="ar-SA" sz="2800" dirty="0" smtClean="0"/>
              <a:t>– </a:t>
            </a:r>
            <a:r>
              <a:rPr lang="fa-IR" sz="2800" dirty="0" smtClean="0"/>
              <a:t> </a:t>
            </a:r>
            <a:r>
              <a:rPr lang="ar-SA" sz="2800" dirty="0" smtClean="0"/>
              <a:t>مكة </a:t>
            </a:r>
            <a:r>
              <a:rPr lang="ar-SA" sz="2800" dirty="0"/>
              <a:t>المكرمة </a:t>
            </a:r>
            <a:endParaRPr lang="fa-IR" sz="2800" dirty="0" smtClean="0"/>
          </a:p>
          <a:p>
            <a:pPr algn="r" rtl="1"/>
            <a:r>
              <a:rPr lang="ar-SA" sz="2800" dirty="0" smtClean="0"/>
              <a:t>- </a:t>
            </a:r>
            <a:r>
              <a:rPr lang="ar-SA" sz="2800" dirty="0"/>
              <a:t>1410 </a:t>
            </a:r>
            <a:r>
              <a:rPr lang="ar-SA" sz="2800" dirty="0" smtClean="0"/>
              <a:t>، </a:t>
            </a:r>
            <a:r>
              <a:rPr lang="ar-SA" sz="2800" dirty="0"/>
              <a:t>الطبعة : الأولى ، تحقيق : عبد الملك بن عبد الله بن </a:t>
            </a:r>
            <a:r>
              <a:rPr lang="ar-SA" sz="2800" dirty="0" smtClean="0"/>
              <a:t>دهيش</a:t>
            </a:r>
            <a:endParaRPr lang="en-US" sz="2800" dirty="0"/>
          </a:p>
        </p:txBody>
      </p:sp>
    </p:spTree>
    <p:extLst>
      <p:ext uri="{BB962C8B-B14F-4D97-AF65-F5344CB8AC3E}">
        <p14:creationId xmlns:p14="http://schemas.microsoft.com/office/powerpoint/2010/main" val="4043574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0000FF"/>
                </a:solidFill>
                <a:latin typeface="Arial" pitchFamily="34" charset="0"/>
                <a:cs typeface="Arial" pitchFamily="34" charset="0"/>
              </a:rPr>
              <a:t>الحديث علی نقل ابن عساكر المتوفی 571 : </a:t>
            </a:r>
            <a:endParaRPr lang="en-US" b="1" dirty="0">
              <a:solidFill>
                <a:srgbClr val="0000FF"/>
              </a:solidFill>
              <a:latin typeface="Arial" pitchFamily="34" charset="0"/>
              <a:cs typeface="Arial" pitchFamily="34" charset="0"/>
            </a:endParaRPr>
          </a:p>
          <a:p>
            <a:r>
              <a:rPr lang="fa-IR" dirty="0"/>
              <a:t>أخبرنا أبو البركات عبد الله بن محمد بن الفضل الفراوي وأم المؤيد نازيين المعروفة بجمعة بنت أبي حرب أبي محمد بن الفضل بن أبي حرب قالا أنا أبو القاسم الفضل بن أبي حرب الجرجاني أنبأ أبو بكر أحمد بن الحسن نا أبو العباس أحمد بن يعقوب نا الحسن بن مكرم بن حسان البزار أبو علي ببغداد حدثني أبو الهيثم خالد بن القاسم قال حدثنا ليث بن سعد عن صالح بن كيسان عن حميد بن عبد الرحمن بن عوف عن أبيه: ...  </a:t>
            </a:r>
            <a:r>
              <a:rPr lang="fa-IR" b="1" dirty="0"/>
              <a:t>وودت أني لم أكن كشفت بيت فاطمة عن شيء مع أنهم أغلقوه على الحرب. </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ندامت ابوبكر به  نقلهاي متعدد و اسانيد مختلف</a:t>
            </a:r>
            <a:endParaRPr lang="en-US" b="1" dirty="0"/>
          </a:p>
        </p:txBody>
      </p:sp>
      <p:sp>
        <p:nvSpPr>
          <p:cNvPr id="6" name="Rectangle 5"/>
          <p:cNvSpPr/>
          <p:nvPr/>
        </p:nvSpPr>
        <p:spPr>
          <a:xfrm>
            <a:off x="179512" y="5067181"/>
            <a:ext cx="6708888"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تاريخ مدينة دمشق  ج 30   ص 417 ، نشر : دار الفكر - بيروت </a:t>
            </a:r>
            <a:endParaRPr lang="fa-IR" sz="2800" dirty="0"/>
          </a:p>
          <a:p>
            <a:r>
              <a:rPr lang="ar-SA" sz="2800" dirty="0"/>
              <a:t>- 1995 ، تحقيق : محب الدين أبي سعيد عمر بن غرامة العمري</a:t>
            </a:r>
            <a:endParaRPr lang="en-US" sz="2800" dirty="0"/>
          </a:p>
        </p:txBody>
      </p:sp>
    </p:spTree>
    <p:extLst>
      <p:ext uri="{BB962C8B-B14F-4D97-AF65-F5344CB8AC3E}">
        <p14:creationId xmlns:p14="http://schemas.microsoft.com/office/powerpoint/2010/main" val="4043574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0000FF"/>
                </a:solidFill>
                <a:latin typeface="Arial" pitchFamily="34" charset="0"/>
                <a:cs typeface="Arial" pitchFamily="34" charset="0"/>
              </a:rPr>
              <a:t>الحديث علی نقل الذهبي المتوفی 748: </a:t>
            </a:r>
            <a:endParaRPr lang="en-US" b="1" dirty="0">
              <a:solidFill>
                <a:srgbClr val="0000FF"/>
              </a:solidFill>
              <a:latin typeface="Arial" pitchFamily="34" charset="0"/>
              <a:cs typeface="Arial" pitchFamily="34" charset="0"/>
            </a:endParaRPr>
          </a:p>
          <a:p>
            <a:r>
              <a:rPr lang="fa-IR" dirty="0" smtClean="0"/>
              <a:t>قال الذهبي المتوفی 748: وقال </a:t>
            </a:r>
            <a:r>
              <a:rPr lang="fa-IR" dirty="0"/>
              <a:t>علوان بن داود البجلي ، عن حميد بن عبد الرحمن ، عن صالح ابن كيسان ، عن حميد بن عبد الرحمن بن عوف ، عن أبيه: ... </a:t>
            </a:r>
            <a:r>
              <a:rPr lang="fa-IR" b="1" dirty="0"/>
              <a:t>وددت أني لم أكن كشفت بيت فاطمة وأن أغلق علي الحرب.</a:t>
            </a:r>
            <a:endParaRPr lang="en-US" dirty="0"/>
          </a:p>
          <a:p>
            <a:endParaRPr lang="fa-IR" b="1" dirty="0" smtClean="0"/>
          </a:p>
          <a:p>
            <a:endParaRPr lang="fa-IR" b="1" dirty="0" smtClean="0"/>
          </a:p>
          <a:p>
            <a:endParaRPr lang="fa-IR" b="1" dirty="0" smtClean="0"/>
          </a:p>
          <a:p>
            <a:r>
              <a:rPr lang="fa-IR" b="1" dirty="0" smtClean="0"/>
              <a:t>وقال </a:t>
            </a:r>
            <a:r>
              <a:rPr lang="fa-IR" b="1" dirty="0"/>
              <a:t>بعد نقله للرواية المتقدمة: &gt;رواه هكذا وأطول من هذا ابن وهب، عن الليث بن سعد، عن صالح بن كيسان، أخرجه كذلك ابن عائذ</a:t>
            </a:r>
            <a:endParaRPr lang="en-US" dirty="0"/>
          </a:p>
          <a:p>
            <a:endParaRPr lang="fa-IR" b="1" dirty="0" smtClean="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ندامت ابوبكر به  نقلهاي متعدد و اسانيد مختلف</a:t>
            </a:r>
            <a:endParaRPr lang="en-US" b="1" dirty="0"/>
          </a:p>
        </p:txBody>
      </p:sp>
      <p:sp>
        <p:nvSpPr>
          <p:cNvPr id="6" name="Rectangle 5"/>
          <p:cNvSpPr/>
          <p:nvPr/>
        </p:nvSpPr>
        <p:spPr>
          <a:xfrm>
            <a:off x="179512" y="3132024"/>
            <a:ext cx="8329524"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تاريخ الإسلام للذهبي  ج 3 ص 117 نشر: دار الكتاب العربي -  بيروت </a:t>
            </a:r>
            <a:r>
              <a:rPr lang="ar-SA" sz="2800" dirty="0" smtClean="0"/>
              <a:t>– 1407</a:t>
            </a:r>
            <a:endParaRPr lang="fa-IR" sz="2800" dirty="0" smtClean="0"/>
          </a:p>
          <a:p>
            <a:pPr algn="r" rtl="1"/>
            <a:r>
              <a:rPr lang="ar-SA" sz="2800" dirty="0"/>
              <a:t>بتحقيق : د. عمر عبد السلام تدمرى ،</a:t>
            </a:r>
            <a:endParaRPr lang="en-US" sz="2800" dirty="0"/>
          </a:p>
        </p:txBody>
      </p:sp>
      <p:sp>
        <p:nvSpPr>
          <p:cNvPr id="7" name="Rectangle 6"/>
          <p:cNvSpPr/>
          <p:nvPr/>
        </p:nvSpPr>
        <p:spPr>
          <a:xfrm>
            <a:off x="107504" y="6002124"/>
            <a:ext cx="832952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تاريخ الإسلام للذهبي  ج 3 ص 118 نشر: دار الكتاب العربي -  بيروت – 1407</a:t>
            </a:r>
            <a:endParaRPr lang="en-US" sz="2800" dirty="0"/>
          </a:p>
        </p:txBody>
      </p:sp>
    </p:spTree>
    <p:extLst>
      <p:ext uri="{BB962C8B-B14F-4D97-AF65-F5344CB8AC3E}">
        <p14:creationId xmlns:p14="http://schemas.microsoft.com/office/powerpoint/2010/main" val="4043574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0000FF"/>
                </a:solidFill>
                <a:latin typeface="Arial" pitchFamily="34" charset="0"/>
                <a:cs typeface="Arial" pitchFamily="34" charset="0"/>
              </a:rPr>
              <a:t>الحديث عل‍ی نقل العاصمي المكي المتوفی 1111: </a:t>
            </a:r>
            <a:endParaRPr lang="en-US" b="1" dirty="0">
              <a:solidFill>
                <a:srgbClr val="0000FF"/>
              </a:solidFill>
              <a:latin typeface="Arial" pitchFamily="34" charset="0"/>
              <a:cs typeface="Arial" pitchFamily="34" charset="0"/>
            </a:endParaRPr>
          </a:p>
          <a:p>
            <a:r>
              <a:rPr lang="fa-IR" dirty="0"/>
              <a:t>وروى الليث بن سعد عن علوان عن صالح بن كيسان عن حميد بن عبد الرحمن ابن عوف عن أبيه: ... </a:t>
            </a:r>
            <a:r>
              <a:rPr lang="fa-IR" b="1" dirty="0"/>
              <a:t>وددت أني لم أكن كشفت بيت فاطمة وتركته وإن أغلق على الحرب.</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pPr algn="r"/>
            <a:r>
              <a:rPr lang="fa-IR" dirty="0"/>
              <a:t>ندامت ابوبكر به </a:t>
            </a:r>
            <a:r>
              <a:rPr lang="fa-IR" dirty="0" smtClean="0"/>
              <a:t>نقلهاي متعدد واسانيد </a:t>
            </a:r>
            <a:r>
              <a:rPr lang="fa-IR" dirty="0"/>
              <a:t>مختلف</a:t>
            </a:r>
            <a:endParaRPr lang="en-US" b="1" dirty="0"/>
          </a:p>
        </p:txBody>
      </p:sp>
      <p:sp>
        <p:nvSpPr>
          <p:cNvPr id="6" name="Rectangle 5"/>
          <p:cNvSpPr/>
          <p:nvPr/>
        </p:nvSpPr>
        <p:spPr>
          <a:xfrm>
            <a:off x="179512" y="3140968"/>
            <a:ext cx="862768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سَمْطُ النجوم العوالي  ج 2   ص 465 ، نشر : دار الكتب العلمية - بيروت - 1419هـ</a:t>
            </a:r>
            <a:endParaRPr lang="en-US" sz="2800" dirty="0"/>
          </a:p>
        </p:txBody>
      </p:sp>
      <p:sp>
        <p:nvSpPr>
          <p:cNvPr id="5" name="Right Arrow 4">
            <a:hlinkClick r:id="rId3" action="ppaction://hlinksldjump"/>
          </p:cNvPr>
          <p:cNvSpPr/>
          <p:nvPr/>
        </p:nvSpPr>
        <p:spPr>
          <a:xfrm>
            <a:off x="-36512" y="-36328"/>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574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33375"/>
            <a:ext cx="6172200" cy="1893888"/>
          </a:xfrm>
        </p:spPr>
        <p:txBody>
          <a:bodyPr>
            <a:noAutofit/>
          </a:bodyPr>
          <a:lstStyle/>
          <a:p>
            <a:pPr algn="ctr" rtl="1"/>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rPr>
              <a:t>صديقه شهيده</a:t>
            </a: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sym typeface="Roumouz"/>
              </a:rPr>
              <a:t></a:t>
            </a:r>
            <a: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
            </a:r>
            <a:b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b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سند حقانيت شيعه</a:t>
            </a:r>
            <a:endParaRPr lang="en-US" sz="6600" cap="none" dirty="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7744" y="2636912"/>
            <a:ext cx="5184576" cy="3888432"/>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61939702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3"/>
          </a:lnRef>
          <a:fillRef idx="2">
            <a:schemeClr val="accent3"/>
          </a:fillRef>
          <a:effectRef idx="1">
            <a:schemeClr val="accent3"/>
          </a:effectRef>
          <a:fontRef idx="minor">
            <a:schemeClr val="dk1"/>
          </a:fontRef>
        </p:style>
        <p:txBody>
          <a:bodyPr>
            <a:noAutofit/>
          </a:bodyPr>
          <a:lstStyle/>
          <a:p>
            <a:r>
              <a:rPr lang="fa-IR" dirty="0"/>
              <a:t>أن رواية الهجوم قد اخرجت بثلاثة طرق على أقل تقدير، وعليه فحتى لو فرضنا وجود مشاكل في هذه الأسانيد لكن لا يمكن رفع اليد عن حجيتها؛ إذ أنه وفق قواعد الرجال عند السنة إذا تعددت طرق الرواية فإنها يقوي بعضها بعضاً حتى وإن كانت ضعيفة، كما حكى ذلك العيني المتوفی 855: </a:t>
            </a:r>
            <a:r>
              <a:rPr lang="fa-IR" b="1" dirty="0"/>
              <a:t>&gt;وقال النووي في (شرح المهذب): إن الحديث إذا روي من طرق ومفرداتها ضعاف يحتج به، على أنا نقول: قد شهد لمذهبنا عدة أحاديث من الصحابة بطرق مختلفة كثيرة يقوي بعضها بعضا، وإن كان كل واحد ضعيفا.</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صحت روايت ندامت ابوبكر</a:t>
            </a:r>
            <a:endParaRPr lang="en-US" b="1" dirty="0"/>
          </a:p>
        </p:txBody>
      </p:sp>
      <p:sp>
        <p:nvSpPr>
          <p:cNvPr id="6" name="Rectangle 5"/>
          <p:cNvSpPr/>
          <p:nvPr/>
        </p:nvSpPr>
        <p:spPr>
          <a:xfrm>
            <a:off x="179512" y="4561964"/>
            <a:ext cx="718337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عمدة القاري : ج3 ص307، ناشر: دار إحياء التراث العربي – بيروت.</a:t>
            </a:r>
            <a:endParaRPr lang="en-US" sz="2800" dirty="0"/>
          </a:p>
        </p:txBody>
      </p:sp>
    </p:spTree>
    <p:extLst>
      <p:ext uri="{BB962C8B-B14F-4D97-AF65-F5344CB8AC3E}">
        <p14:creationId xmlns:p14="http://schemas.microsoft.com/office/powerpoint/2010/main" val="4043574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3"/>
          </a:lnRef>
          <a:fillRef idx="2">
            <a:schemeClr val="accent3"/>
          </a:fillRef>
          <a:effectRef idx="1">
            <a:schemeClr val="accent3"/>
          </a:effectRef>
          <a:fontRef idx="minor">
            <a:schemeClr val="dk1"/>
          </a:fontRef>
        </p:style>
        <p:txBody>
          <a:bodyPr>
            <a:noAutofit/>
          </a:bodyPr>
          <a:lstStyle/>
          <a:p>
            <a:r>
              <a:rPr lang="fa-IR" dirty="0"/>
              <a:t>وقال ابن تيميه الحرّاني في مجموع الفتاوى: </a:t>
            </a:r>
            <a:r>
              <a:rPr lang="fa-IR" b="1" dirty="0"/>
              <a:t>&gt;تعدّد الطرق وكثرتها يقوى بعضها بعضا حتى قد يحصل العلم بها ولو كان الناقلون فجّارا فسّاقا فكيف إذا كانوا علماء عدولا ولكن كثر في حديثهم الغلط&lt;.</a:t>
            </a:r>
            <a:endParaRPr lang="en-US" dirty="0"/>
          </a:p>
          <a:p>
            <a:endParaRPr lang="fa-IR" dirty="0" smtClean="0"/>
          </a:p>
          <a:p>
            <a:endParaRPr lang="fa-IR" dirty="0" smtClean="0"/>
          </a:p>
          <a:p>
            <a:r>
              <a:rPr lang="fa-IR" dirty="0" smtClean="0"/>
              <a:t>وقال </a:t>
            </a:r>
            <a:r>
              <a:rPr lang="fa-IR" dirty="0"/>
              <a:t>محمد ناصر </a:t>
            </a:r>
            <a:r>
              <a:rPr lang="fa-IR" dirty="0" smtClean="0"/>
              <a:t>الباني </a:t>
            </a:r>
            <a:r>
              <a:rPr lang="fa-IR" dirty="0"/>
              <a:t>في (ارواء الغليل) بعد أن نقل طُرُق أحدى الروايات: </a:t>
            </a:r>
            <a:r>
              <a:rPr lang="fa-IR" b="1" dirty="0"/>
              <a:t>&gt;وجملة القول: أن الحديث طرقه كلها لا تخلو من ضعف ولكنه ضعف يسير إذ ليس في شئ منها من اتهم بكذب وإنما العلة الارسال أو سوء الحفظ ومن المقرر في (علم المصطلح) أن الطرق يقوي بعضها بعضا إذا لم يكن فيها متهم&lt;.</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صحت روايت ندامت ابوبكر</a:t>
            </a:r>
            <a:endParaRPr lang="en-US" b="1" dirty="0"/>
          </a:p>
        </p:txBody>
      </p:sp>
      <p:sp>
        <p:nvSpPr>
          <p:cNvPr id="6" name="Rectangle 5"/>
          <p:cNvSpPr/>
          <p:nvPr/>
        </p:nvSpPr>
        <p:spPr>
          <a:xfrm>
            <a:off x="323528" y="2348880"/>
            <a:ext cx="739728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Low" rtl="1"/>
            <a:r>
              <a:rPr lang="ar-SA" sz="2800" dirty="0"/>
              <a:t>كتب ورسائل وفتاوى ابن تيمية: ج18 ص26، </a:t>
            </a:r>
            <a:r>
              <a:rPr lang="ar-SA" sz="2800" dirty="0" smtClean="0"/>
              <a:t>نشر</a:t>
            </a:r>
            <a:r>
              <a:rPr lang="ar-SA" sz="2800" dirty="0"/>
              <a:t>: مكتبة ابن </a:t>
            </a:r>
            <a:r>
              <a:rPr lang="ar-SA" sz="2800" dirty="0" smtClean="0"/>
              <a:t>تيمية</a:t>
            </a:r>
            <a:endParaRPr lang="en-US" sz="2800" dirty="0"/>
          </a:p>
        </p:txBody>
      </p:sp>
      <p:sp>
        <p:nvSpPr>
          <p:cNvPr id="7" name="Rectangle 6"/>
          <p:cNvSpPr/>
          <p:nvPr/>
        </p:nvSpPr>
        <p:spPr>
          <a:xfrm>
            <a:off x="179512" y="6165304"/>
            <a:ext cx="8451352"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إرواء الغليل : ج1 ص160، نشر: المكتب الإسلامي ـ </a:t>
            </a:r>
            <a:r>
              <a:rPr lang="ar-SA" sz="2800" dirty="0" smtClean="0"/>
              <a:t>بيروت، </a:t>
            </a:r>
            <a:r>
              <a:rPr lang="ar-SA" sz="2800" dirty="0"/>
              <a:t>الطبعة: الثانية، </a:t>
            </a:r>
            <a:r>
              <a:rPr lang="ar-SA" sz="2800" dirty="0" smtClean="0"/>
              <a:t>1405</a:t>
            </a:r>
            <a:endParaRPr lang="en-US" sz="2800" dirty="0"/>
          </a:p>
        </p:txBody>
      </p:sp>
    </p:spTree>
    <p:extLst>
      <p:ext uri="{BB962C8B-B14F-4D97-AF65-F5344CB8AC3E}">
        <p14:creationId xmlns:p14="http://schemas.microsoft.com/office/powerpoint/2010/main" val="41095955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3749817459"/>
              </p:ext>
            </p:extLst>
          </p:nvPr>
        </p:nvGraphicFramePr>
        <p:xfrm>
          <a:off x="-357188" y="85400"/>
          <a:ext cx="9501188" cy="7171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a:hlinkClick r:id="rId8" action="ppaction://hlinksldjump"/>
          </p:cNvPr>
          <p:cNvSpPr/>
          <p:nvPr/>
        </p:nvSpPr>
        <p:spPr>
          <a:xfrm>
            <a:off x="-36512" y="-27384"/>
            <a:ext cx="978408" cy="40052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55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afterEffect">
                                  <p:stCondLst>
                                    <p:cond delay="0"/>
                                  </p:stCondLst>
                                  <p:childTnLst>
                                    <p:set>
                                      <p:cBhvr>
                                        <p:cTn id="6" dur="1" fill="hold">
                                          <p:stCondLst>
                                            <p:cond delay="0"/>
                                          </p:stCondLst>
                                        </p:cTn>
                                        <p:tgtEl>
                                          <p:spTgt spid="6">
                                            <p:graphicEl>
                                              <a:dgm id="{DFB13AC2-016E-4B0A-87A0-C6E315805744}"/>
                                            </p:graphicEl>
                                          </p:spTgt>
                                        </p:tgtEl>
                                        <p:attrNameLst>
                                          <p:attrName>style.visibility</p:attrName>
                                        </p:attrNameLst>
                                      </p:cBhvr>
                                      <p:to>
                                        <p:strVal val="visible"/>
                                      </p:to>
                                    </p:set>
                                    <p:animEffect transition="in" filter="wipe(down)">
                                      <p:cBhvr>
                                        <p:cTn id="7" dur="3000"/>
                                        <p:tgtEl>
                                          <p:spTgt spid="6">
                                            <p:graphicEl>
                                              <a:dgm id="{DFB13AC2-016E-4B0A-87A0-C6E315805744}"/>
                                            </p:graphicEl>
                                          </p:spTgt>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6">
                                            <p:graphicEl>
                                              <a:dgm id="{9E790595-CA2F-451A-9431-ACA41FED210A}"/>
                                            </p:graphicEl>
                                          </p:spTgt>
                                        </p:tgtEl>
                                        <p:attrNameLst>
                                          <p:attrName>style.visibility</p:attrName>
                                        </p:attrNameLst>
                                      </p:cBhvr>
                                      <p:to>
                                        <p:strVal val="visible"/>
                                      </p:to>
                                    </p:set>
                                    <p:animEffect transition="in" filter="wipe(down)">
                                      <p:cBhvr>
                                        <p:cTn id="11" dur="500"/>
                                        <p:tgtEl>
                                          <p:spTgt spid="6">
                                            <p:graphicEl>
                                              <a:dgm id="{9E790595-CA2F-451A-9431-ACA41FED210A}"/>
                                            </p:graphicEl>
                                          </p:spTgt>
                                        </p:tgtEl>
                                      </p:cBhvr>
                                    </p:animEffect>
                                  </p:childTnLst>
                                </p:cTn>
                              </p:par>
                            </p:childTnLst>
                          </p:cTn>
                        </p:par>
                        <p:par>
                          <p:cTn id="12" fill="hold">
                            <p:stCondLst>
                              <p:cond delay="3500"/>
                            </p:stCondLst>
                            <p:childTnLst>
                              <p:par>
                                <p:cTn id="13" presetID="22" presetClass="entr" presetSubtype="4" fill="hold" grpId="0" nodeType="afterEffect">
                                  <p:stCondLst>
                                    <p:cond delay="0"/>
                                  </p:stCondLst>
                                  <p:childTnLst>
                                    <p:set>
                                      <p:cBhvr>
                                        <p:cTn id="14" dur="1" fill="hold">
                                          <p:stCondLst>
                                            <p:cond delay="0"/>
                                          </p:stCondLst>
                                        </p:cTn>
                                        <p:tgtEl>
                                          <p:spTgt spid="6">
                                            <p:graphicEl>
                                              <a:dgm id="{69B8B613-19A6-4410-A0D2-2EC8D7630B90}"/>
                                            </p:graphicEl>
                                          </p:spTgt>
                                        </p:tgtEl>
                                        <p:attrNameLst>
                                          <p:attrName>style.visibility</p:attrName>
                                        </p:attrNameLst>
                                      </p:cBhvr>
                                      <p:to>
                                        <p:strVal val="visible"/>
                                      </p:to>
                                    </p:set>
                                    <p:animEffect transition="in" filter="wipe(down)">
                                      <p:cBhvr>
                                        <p:cTn id="15" dur="500"/>
                                        <p:tgtEl>
                                          <p:spTgt spid="6">
                                            <p:graphicEl>
                                              <a:dgm id="{69B8B613-19A6-4410-A0D2-2EC8D7630B90}"/>
                                            </p:graphicEl>
                                          </p:spTgt>
                                        </p:tgtEl>
                                      </p:cBhvr>
                                    </p:animEffect>
                                  </p:childTnLst>
                                </p:cTn>
                              </p:par>
                            </p:childTnLst>
                          </p:cTn>
                        </p:par>
                        <p:par>
                          <p:cTn id="16" fill="hold">
                            <p:stCondLst>
                              <p:cond delay="4000"/>
                            </p:stCondLst>
                            <p:childTnLst>
                              <p:par>
                                <p:cTn id="17" presetID="22" presetClass="entr" presetSubtype="4" fill="hold" grpId="0" nodeType="afterEffect">
                                  <p:stCondLst>
                                    <p:cond delay="0"/>
                                  </p:stCondLst>
                                  <p:childTnLst>
                                    <p:set>
                                      <p:cBhvr>
                                        <p:cTn id="18" dur="1" fill="hold">
                                          <p:stCondLst>
                                            <p:cond delay="0"/>
                                          </p:stCondLst>
                                        </p:cTn>
                                        <p:tgtEl>
                                          <p:spTgt spid="6">
                                            <p:graphicEl>
                                              <a:dgm id="{C6516C59-7312-4D00-8C91-D971CD183CB4}"/>
                                            </p:graphicEl>
                                          </p:spTgt>
                                        </p:tgtEl>
                                        <p:attrNameLst>
                                          <p:attrName>style.visibility</p:attrName>
                                        </p:attrNameLst>
                                      </p:cBhvr>
                                      <p:to>
                                        <p:strVal val="visible"/>
                                      </p:to>
                                    </p:set>
                                    <p:animEffect transition="in" filter="wipe(down)">
                                      <p:cBhvr>
                                        <p:cTn id="19" dur="500"/>
                                        <p:tgtEl>
                                          <p:spTgt spid="6">
                                            <p:graphicEl>
                                              <a:dgm id="{C6516C59-7312-4D00-8C91-D971CD183CB4}"/>
                                            </p:graphicEl>
                                          </p:spTgt>
                                        </p:tgtEl>
                                      </p:cBhvr>
                                    </p:animEffect>
                                  </p:child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6">
                                            <p:graphicEl>
                                              <a:dgm id="{8A276602-8ACA-49CF-BBF3-48458D5B47D8}"/>
                                            </p:graphicEl>
                                          </p:spTgt>
                                        </p:tgtEl>
                                        <p:attrNameLst>
                                          <p:attrName>style.visibility</p:attrName>
                                        </p:attrNameLst>
                                      </p:cBhvr>
                                      <p:to>
                                        <p:strVal val="visible"/>
                                      </p:to>
                                    </p:set>
                                    <p:animEffect transition="in" filter="wipe(down)">
                                      <p:cBhvr>
                                        <p:cTn id="23" dur="500"/>
                                        <p:tgtEl>
                                          <p:spTgt spid="6">
                                            <p:graphicEl>
                                              <a:dgm id="{8A276602-8ACA-49CF-BBF3-48458D5B47D8}"/>
                                            </p:graphicEl>
                                          </p:spTgt>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6">
                                            <p:graphicEl>
                                              <a:dgm id="{B8B1965C-7E97-440E-B127-B9C6DC440B17}"/>
                                            </p:graphicEl>
                                          </p:spTgt>
                                        </p:tgtEl>
                                        <p:attrNameLst>
                                          <p:attrName>style.visibility</p:attrName>
                                        </p:attrNameLst>
                                      </p:cBhvr>
                                      <p:to>
                                        <p:strVal val="visible"/>
                                      </p:to>
                                    </p:set>
                                    <p:animEffect transition="in" filter="wipe(down)">
                                      <p:cBhvr>
                                        <p:cTn id="27" dur="500"/>
                                        <p:tgtEl>
                                          <p:spTgt spid="6">
                                            <p:graphicEl>
                                              <a:dgm id="{B8B1965C-7E97-440E-B127-B9C6DC440B17}"/>
                                            </p:graphicEl>
                                          </p:spTgt>
                                        </p:tgtEl>
                                      </p:cBhvr>
                                    </p:animEffect>
                                  </p:childTnLst>
                                </p:cTn>
                              </p:par>
                            </p:childTnLst>
                          </p:cTn>
                        </p:par>
                        <p:par>
                          <p:cTn id="28" fill="hold">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6">
                                            <p:graphicEl>
                                              <a:dgm id="{D7FC3A57-C936-4BE5-A479-6DD6E5A3CF64}"/>
                                            </p:graphicEl>
                                          </p:spTgt>
                                        </p:tgtEl>
                                        <p:attrNameLst>
                                          <p:attrName>style.visibility</p:attrName>
                                        </p:attrNameLst>
                                      </p:cBhvr>
                                      <p:to>
                                        <p:strVal val="visible"/>
                                      </p:to>
                                    </p:set>
                                    <p:animEffect transition="in" filter="wipe(down)">
                                      <p:cBhvr>
                                        <p:cTn id="31" dur="500"/>
                                        <p:tgtEl>
                                          <p:spTgt spid="6">
                                            <p:graphicEl>
                                              <a:dgm id="{D7FC3A57-C936-4BE5-A479-6DD6E5A3CF64}"/>
                                            </p:graphicEl>
                                          </p:spTgt>
                                        </p:tgtEl>
                                      </p:cBhvr>
                                    </p:animEffect>
                                  </p:childTnLst>
                                </p:cTn>
                              </p:par>
                            </p:childTnLst>
                          </p:cTn>
                        </p:par>
                        <p:par>
                          <p:cTn id="32" fill="hold">
                            <p:stCondLst>
                              <p:cond delay="6000"/>
                            </p:stCondLst>
                            <p:childTnLst>
                              <p:par>
                                <p:cTn id="33" presetID="22" presetClass="entr" presetSubtype="4" fill="hold" grpId="0" nodeType="afterEffect">
                                  <p:stCondLst>
                                    <p:cond delay="0"/>
                                  </p:stCondLst>
                                  <p:childTnLst>
                                    <p:set>
                                      <p:cBhvr>
                                        <p:cTn id="34" dur="1" fill="hold">
                                          <p:stCondLst>
                                            <p:cond delay="0"/>
                                          </p:stCondLst>
                                        </p:cTn>
                                        <p:tgtEl>
                                          <p:spTgt spid="6">
                                            <p:graphicEl>
                                              <a:dgm id="{675D2293-DCDE-4F34-B85A-DC35AEFC82E9}"/>
                                            </p:graphicEl>
                                          </p:spTgt>
                                        </p:tgtEl>
                                        <p:attrNameLst>
                                          <p:attrName>style.visibility</p:attrName>
                                        </p:attrNameLst>
                                      </p:cBhvr>
                                      <p:to>
                                        <p:strVal val="visible"/>
                                      </p:to>
                                    </p:set>
                                    <p:animEffect transition="in" filter="wipe(down)">
                                      <p:cBhvr>
                                        <p:cTn id="35" dur="500"/>
                                        <p:tgtEl>
                                          <p:spTgt spid="6">
                                            <p:graphicEl>
                                              <a:dgm id="{675D2293-DCDE-4F34-B85A-DC35AEFC82E9}"/>
                                            </p:graphicEl>
                                          </p:spTgt>
                                        </p:tgtEl>
                                      </p:cBhvr>
                                    </p:animEffect>
                                  </p:childTnLst>
                                </p:cTn>
                              </p:par>
                            </p:childTnLst>
                          </p:cTn>
                        </p:par>
                        <p:par>
                          <p:cTn id="36" fill="hold">
                            <p:stCondLst>
                              <p:cond delay="6500"/>
                            </p:stCondLst>
                            <p:childTnLst>
                              <p:par>
                                <p:cTn id="37" presetID="22" presetClass="entr" presetSubtype="4" fill="hold" grpId="0" nodeType="afterEffect">
                                  <p:stCondLst>
                                    <p:cond delay="0"/>
                                  </p:stCondLst>
                                  <p:childTnLst>
                                    <p:set>
                                      <p:cBhvr>
                                        <p:cTn id="38" dur="1" fill="hold">
                                          <p:stCondLst>
                                            <p:cond delay="0"/>
                                          </p:stCondLst>
                                        </p:cTn>
                                        <p:tgtEl>
                                          <p:spTgt spid="6">
                                            <p:graphicEl>
                                              <a:dgm id="{1C6EFB38-B4FC-43C2-A1C9-CA01D425FB85}"/>
                                            </p:graphicEl>
                                          </p:spTgt>
                                        </p:tgtEl>
                                        <p:attrNameLst>
                                          <p:attrName>style.visibility</p:attrName>
                                        </p:attrNameLst>
                                      </p:cBhvr>
                                      <p:to>
                                        <p:strVal val="visible"/>
                                      </p:to>
                                    </p:set>
                                    <p:animEffect transition="in" filter="wipe(down)">
                                      <p:cBhvr>
                                        <p:cTn id="39" dur="500"/>
                                        <p:tgtEl>
                                          <p:spTgt spid="6">
                                            <p:graphicEl>
                                              <a:dgm id="{1C6EFB38-B4FC-43C2-A1C9-CA01D425FB85}"/>
                                            </p:graphicEl>
                                          </p:spTgt>
                                        </p:tgtEl>
                                      </p:cBhvr>
                                    </p:animEffect>
                                  </p:childTnLst>
                                </p:cTn>
                              </p:par>
                            </p:childTnLst>
                          </p:cTn>
                        </p:par>
                        <p:par>
                          <p:cTn id="40" fill="hold">
                            <p:stCondLst>
                              <p:cond delay="7000"/>
                            </p:stCondLst>
                            <p:childTnLst>
                              <p:par>
                                <p:cTn id="41" presetID="22" presetClass="entr" presetSubtype="4" fill="hold" grpId="0" nodeType="afterEffect">
                                  <p:stCondLst>
                                    <p:cond delay="0"/>
                                  </p:stCondLst>
                                  <p:childTnLst>
                                    <p:set>
                                      <p:cBhvr>
                                        <p:cTn id="42" dur="1" fill="hold">
                                          <p:stCondLst>
                                            <p:cond delay="0"/>
                                          </p:stCondLst>
                                        </p:cTn>
                                        <p:tgtEl>
                                          <p:spTgt spid="6">
                                            <p:graphicEl>
                                              <a:dgm id="{B85FBB9E-7282-4342-9750-B3B59371CBEE}"/>
                                            </p:graphicEl>
                                          </p:spTgt>
                                        </p:tgtEl>
                                        <p:attrNameLst>
                                          <p:attrName>style.visibility</p:attrName>
                                        </p:attrNameLst>
                                      </p:cBhvr>
                                      <p:to>
                                        <p:strVal val="visible"/>
                                      </p:to>
                                    </p:set>
                                    <p:animEffect transition="in" filter="wipe(down)">
                                      <p:cBhvr>
                                        <p:cTn id="43" dur="500"/>
                                        <p:tgtEl>
                                          <p:spTgt spid="6">
                                            <p:graphicEl>
                                              <a:dgm id="{B85FBB9E-7282-4342-9750-B3B59371CBEE}"/>
                                            </p:graphicEl>
                                          </p:spTgt>
                                        </p:tgtEl>
                                      </p:cBhvr>
                                    </p:animEffect>
                                  </p:childTnLst>
                                </p:cTn>
                              </p:par>
                            </p:childTnLst>
                          </p:cTn>
                        </p:par>
                        <p:par>
                          <p:cTn id="44" fill="hold">
                            <p:stCondLst>
                              <p:cond delay="7500"/>
                            </p:stCondLst>
                            <p:childTnLst>
                              <p:par>
                                <p:cTn id="45" presetID="22" presetClass="entr" presetSubtype="4" fill="hold" grpId="0" nodeType="afterEffect">
                                  <p:stCondLst>
                                    <p:cond delay="0"/>
                                  </p:stCondLst>
                                  <p:childTnLst>
                                    <p:set>
                                      <p:cBhvr>
                                        <p:cTn id="46" dur="1" fill="hold">
                                          <p:stCondLst>
                                            <p:cond delay="0"/>
                                          </p:stCondLst>
                                        </p:cTn>
                                        <p:tgtEl>
                                          <p:spTgt spid="6">
                                            <p:graphicEl>
                                              <a:dgm id="{447086D2-1B74-4C87-BCD6-7A50ED1602F2}"/>
                                            </p:graphicEl>
                                          </p:spTgt>
                                        </p:tgtEl>
                                        <p:attrNameLst>
                                          <p:attrName>style.visibility</p:attrName>
                                        </p:attrNameLst>
                                      </p:cBhvr>
                                      <p:to>
                                        <p:strVal val="visible"/>
                                      </p:to>
                                    </p:set>
                                    <p:animEffect transition="in" filter="wipe(down)">
                                      <p:cBhvr>
                                        <p:cTn id="47" dur="500"/>
                                        <p:tgtEl>
                                          <p:spTgt spid="6">
                                            <p:graphicEl>
                                              <a:dgm id="{447086D2-1B74-4C87-BCD6-7A50ED1602F2}"/>
                                            </p:graphicEl>
                                          </p:spTgt>
                                        </p:tgtEl>
                                      </p:cBhvr>
                                    </p:animEffect>
                                  </p:childTnLst>
                                </p:cTn>
                              </p:par>
                            </p:childTnLst>
                          </p:cTn>
                        </p:par>
                        <p:par>
                          <p:cTn id="48" fill="hold">
                            <p:stCondLst>
                              <p:cond delay="8000"/>
                            </p:stCondLst>
                            <p:childTnLst>
                              <p:par>
                                <p:cTn id="49" presetID="22" presetClass="entr" presetSubtype="4" fill="hold" grpId="0" nodeType="afterEffect">
                                  <p:stCondLst>
                                    <p:cond delay="0"/>
                                  </p:stCondLst>
                                  <p:childTnLst>
                                    <p:set>
                                      <p:cBhvr>
                                        <p:cTn id="50" dur="1" fill="hold">
                                          <p:stCondLst>
                                            <p:cond delay="0"/>
                                          </p:stCondLst>
                                        </p:cTn>
                                        <p:tgtEl>
                                          <p:spTgt spid="6">
                                            <p:graphicEl>
                                              <a:dgm id="{0E83F546-FC89-48F8-AAF6-5286827C4832}"/>
                                            </p:graphicEl>
                                          </p:spTgt>
                                        </p:tgtEl>
                                        <p:attrNameLst>
                                          <p:attrName>style.visibility</p:attrName>
                                        </p:attrNameLst>
                                      </p:cBhvr>
                                      <p:to>
                                        <p:strVal val="visible"/>
                                      </p:to>
                                    </p:set>
                                    <p:animEffect transition="in" filter="wipe(down)">
                                      <p:cBhvr>
                                        <p:cTn id="51" dur="500"/>
                                        <p:tgtEl>
                                          <p:spTgt spid="6">
                                            <p:graphicEl>
                                              <a:dgm id="{0E83F546-FC89-48F8-AAF6-5286827C4832}"/>
                                            </p:graphicEl>
                                          </p:spTgt>
                                        </p:tgtEl>
                                      </p:cBhvr>
                                    </p:animEffect>
                                  </p:childTnLst>
                                </p:cTn>
                              </p:par>
                            </p:childTnLst>
                          </p:cTn>
                        </p:par>
                        <p:par>
                          <p:cTn id="52" fill="hold">
                            <p:stCondLst>
                              <p:cond delay="8500"/>
                            </p:stCondLst>
                            <p:childTnLst>
                              <p:par>
                                <p:cTn id="53" presetID="22" presetClass="entr" presetSubtype="4" fill="hold" grpId="0" nodeType="afterEffect">
                                  <p:stCondLst>
                                    <p:cond delay="0"/>
                                  </p:stCondLst>
                                  <p:childTnLst>
                                    <p:set>
                                      <p:cBhvr>
                                        <p:cTn id="54" dur="1" fill="hold">
                                          <p:stCondLst>
                                            <p:cond delay="0"/>
                                          </p:stCondLst>
                                        </p:cTn>
                                        <p:tgtEl>
                                          <p:spTgt spid="6">
                                            <p:graphicEl>
                                              <a:dgm id="{94BA4F5F-914D-4868-B4E5-A26E0E13461B}"/>
                                            </p:graphicEl>
                                          </p:spTgt>
                                        </p:tgtEl>
                                        <p:attrNameLst>
                                          <p:attrName>style.visibility</p:attrName>
                                        </p:attrNameLst>
                                      </p:cBhvr>
                                      <p:to>
                                        <p:strVal val="visible"/>
                                      </p:to>
                                    </p:set>
                                    <p:animEffect transition="in" filter="wipe(down)">
                                      <p:cBhvr>
                                        <p:cTn id="55" dur="500"/>
                                        <p:tgtEl>
                                          <p:spTgt spid="6">
                                            <p:graphicEl>
                                              <a:dgm id="{94BA4F5F-914D-4868-B4E5-A26E0E13461B}"/>
                                            </p:graphicEl>
                                          </p:spTgt>
                                        </p:tgtEl>
                                      </p:cBhvr>
                                    </p:animEffect>
                                  </p:childTnLst>
                                </p:cTn>
                              </p:par>
                            </p:childTnLst>
                          </p:cTn>
                        </p:par>
                        <p:par>
                          <p:cTn id="56" fill="hold">
                            <p:stCondLst>
                              <p:cond delay="9000"/>
                            </p:stCondLst>
                            <p:childTnLst>
                              <p:par>
                                <p:cTn id="57" presetID="26" presetClass="emph" presetSubtype="0" fill="hold" grpId="1" nodeType="afterEffect">
                                  <p:stCondLst>
                                    <p:cond delay="0"/>
                                  </p:stCondLst>
                                  <p:childTnLst>
                                    <p:animEffect transition="out" filter="fade">
                                      <p:cBhvr>
                                        <p:cTn id="58" dur="500" tmFilter="0, 0; .2, .5; .8, .5; 1, 0"/>
                                        <p:tgtEl>
                                          <p:spTgt spid="6">
                                            <p:graphicEl>
                                              <a:dgm id="{DFB13AC2-016E-4B0A-87A0-C6E315805744}"/>
                                            </p:graphicEl>
                                          </p:spTgt>
                                        </p:tgtEl>
                                      </p:cBhvr>
                                    </p:animEffect>
                                    <p:animScale>
                                      <p:cBhvr>
                                        <p:cTn id="59" dur="250" autoRev="1" fill="hold"/>
                                        <p:tgtEl>
                                          <p:spTgt spid="6">
                                            <p:graphicEl>
                                              <a:dgm id="{DFB13AC2-016E-4B0A-87A0-C6E315805744}"/>
                                            </p:graphicEl>
                                          </p:spTgt>
                                        </p:tgtEl>
                                      </p:cBhvr>
                                      <p:by x="105000" y="105000"/>
                                    </p:animScale>
                                  </p:childTnLst>
                                </p:cTn>
                              </p:par>
                            </p:childTnLst>
                          </p:cTn>
                        </p:par>
                        <p:par>
                          <p:cTn id="60" fill="hold">
                            <p:stCondLst>
                              <p:cond delay="9500"/>
                            </p:stCondLst>
                            <p:childTnLst>
                              <p:par>
                                <p:cTn id="61" presetID="26" presetClass="emph" presetSubtype="0" fill="hold" grpId="1" nodeType="afterEffect">
                                  <p:stCondLst>
                                    <p:cond delay="0"/>
                                  </p:stCondLst>
                                  <p:childTnLst>
                                    <p:animEffect transition="out" filter="fade">
                                      <p:cBhvr>
                                        <p:cTn id="62" dur="500" tmFilter="0, 0; .2, .5; .8, .5; 1, 0"/>
                                        <p:tgtEl>
                                          <p:spTgt spid="6">
                                            <p:graphicEl>
                                              <a:dgm id="{9E790595-CA2F-451A-9431-ACA41FED210A}"/>
                                            </p:graphicEl>
                                          </p:spTgt>
                                        </p:tgtEl>
                                      </p:cBhvr>
                                    </p:animEffect>
                                    <p:animScale>
                                      <p:cBhvr>
                                        <p:cTn id="63" dur="250" autoRev="1" fill="hold"/>
                                        <p:tgtEl>
                                          <p:spTgt spid="6">
                                            <p:graphicEl>
                                              <a:dgm id="{9E790595-CA2F-451A-9431-ACA41FED210A}"/>
                                            </p:graphicEl>
                                          </p:spTgt>
                                        </p:tgtEl>
                                      </p:cBhvr>
                                      <p:by x="105000" y="105000"/>
                                    </p:animScale>
                                  </p:childTnLst>
                                </p:cTn>
                              </p:par>
                            </p:childTnLst>
                          </p:cTn>
                        </p:par>
                        <p:par>
                          <p:cTn id="64" fill="hold">
                            <p:stCondLst>
                              <p:cond delay="10000"/>
                            </p:stCondLst>
                            <p:childTnLst>
                              <p:par>
                                <p:cTn id="65" presetID="26" presetClass="emph" presetSubtype="0" fill="hold" grpId="1" nodeType="afterEffect">
                                  <p:stCondLst>
                                    <p:cond delay="0"/>
                                  </p:stCondLst>
                                  <p:childTnLst>
                                    <p:animEffect transition="out" filter="fade">
                                      <p:cBhvr>
                                        <p:cTn id="66" dur="500" tmFilter="0, 0; .2, .5; .8, .5; 1, 0"/>
                                        <p:tgtEl>
                                          <p:spTgt spid="6">
                                            <p:graphicEl>
                                              <a:dgm id="{69B8B613-19A6-4410-A0D2-2EC8D7630B90}"/>
                                            </p:graphicEl>
                                          </p:spTgt>
                                        </p:tgtEl>
                                      </p:cBhvr>
                                    </p:animEffect>
                                    <p:animScale>
                                      <p:cBhvr>
                                        <p:cTn id="67" dur="250" autoRev="1" fill="hold"/>
                                        <p:tgtEl>
                                          <p:spTgt spid="6">
                                            <p:graphicEl>
                                              <a:dgm id="{69B8B613-19A6-4410-A0D2-2EC8D7630B90}"/>
                                            </p:graphicEl>
                                          </p:spTgt>
                                        </p:tgtEl>
                                      </p:cBhvr>
                                      <p:by x="105000" y="105000"/>
                                    </p:animScale>
                                  </p:childTnLst>
                                </p:cTn>
                              </p:par>
                            </p:childTnLst>
                          </p:cTn>
                        </p:par>
                        <p:par>
                          <p:cTn id="68" fill="hold">
                            <p:stCondLst>
                              <p:cond delay="10500"/>
                            </p:stCondLst>
                            <p:childTnLst>
                              <p:par>
                                <p:cTn id="69" presetID="26" presetClass="emph" presetSubtype="0" fill="hold" grpId="1" nodeType="afterEffect">
                                  <p:stCondLst>
                                    <p:cond delay="0"/>
                                  </p:stCondLst>
                                  <p:childTnLst>
                                    <p:animEffect transition="out" filter="fade">
                                      <p:cBhvr>
                                        <p:cTn id="70" dur="500" tmFilter="0, 0; .2, .5; .8, .5; 1, 0"/>
                                        <p:tgtEl>
                                          <p:spTgt spid="6">
                                            <p:graphicEl>
                                              <a:dgm id="{C6516C59-7312-4D00-8C91-D971CD183CB4}"/>
                                            </p:graphicEl>
                                          </p:spTgt>
                                        </p:tgtEl>
                                      </p:cBhvr>
                                    </p:animEffect>
                                    <p:animScale>
                                      <p:cBhvr>
                                        <p:cTn id="71" dur="250" autoRev="1" fill="hold"/>
                                        <p:tgtEl>
                                          <p:spTgt spid="6">
                                            <p:graphicEl>
                                              <a:dgm id="{C6516C59-7312-4D00-8C91-D971CD183CB4}"/>
                                            </p:graphicEl>
                                          </p:spTgt>
                                        </p:tgtEl>
                                      </p:cBhvr>
                                      <p:by x="105000" y="105000"/>
                                    </p:animScale>
                                  </p:childTnLst>
                                </p:cTn>
                              </p:par>
                            </p:childTnLst>
                          </p:cTn>
                        </p:par>
                        <p:par>
                          <p:cTn id="72" fill="hold">
                            <p:stCondLst>
                              <p:cond delay="11000"/>
                            </p:stCondLst>
                            <p:childTnLst>
                              <p:par>
                                <p:cTn id="73" presetID="26" presetClass="emph" presetSubtype="0" fill="hold" grpId="1" nodeType="afterEffect">
                                  <p:stCondLst>
                                    <p:cond delay="0"/>
                                  </p:stCondLst>
                                  <p:childTnLst>
                                    <p:animEffect transition="out" filter="fade">
                                      <p:cBhvr>
                                        <p:cTn id="74" dur="500" tmFilter="0, 0; .2, .5; .8, .5; 1, 0"/>
                                        <p:tgtEl>
                                          <p:spTgt spid="6">
                                            <p:graphicEl>
                                              <a:dgm id="{8A276602-8ACA-49CF-BBF3-48458D5B47D8}"/>
                                            </p:graphicEl>
                                          </p:spTgt>
                                        </p:tgtEl>
                                      </p:cBhvr>
                                    </p:animEffect>
                                    <p:animScale>
                                      <p:cBhvr>
                                        <p:cTn id="75" dur="250" autoRev="1" fill="hold"/>
                                        <p:tgtEl>
                                          <p:spTgt spid="6">
                                            <p:graphicEl>
                                              <a:dgm id="{8A276602-8ACA-49CF-BBF3-48458D5B47D8}"/>
                                            </p:graphicEl>
                                          </p:spTgt>
                                        </p:tgtEl>
                                      </p:cBhvr>
                                      <p:by x="105000" y="105000"/>
                                    </p:animScale>
                                  </p:childTnLst>
                                </p:cTn>
                              </p:par>
                            </p:childTnLst>
                          </p:cTn>
                        </p:par>
                        <p:par>
                          <p:cTn id="76" fill="hold">
                            <p:stCondLst>
                              <p:cond delay="11500"/>
                            </p:stCondLst>
                            <p:childTnLst>
                              <p:par>
                                <p:cTn id="77" presetID="26" presetClass="emph" presetSubtype="0" fill="hold" grpId="1" nodeType="afterEffect">
                                  <p:stCondLst>
                                    <p:cond delay="0"/>
                                  </p:stCondLst>
                                  <p:childTnLst>
                                    <p:animEffect transition="out" filter="fade">
                                      <p:cBhvr>
                                        <p:cTn id="78" dur="500" tmFilter="0, 0; .2, .5; .8, .5; 1, 0"/>
                                        <p:tgtEl>
                                          <p:spTgt spid="6">
                                            <p:graphicEl>
                                              <a:dgm id="{B8B1965C-7E97-440E-B127-B9C6DC440B17}"/>
                                            </p:graphicEl>
                                          </p:spTgt>
                                        </p:tgtEl>
                                      </p:cBhvr>
                                    </p:animEffect>
                                    <p:animScale>
                                      <p:cBhvr>
                                        <p:cTn id="79" dur="250" autoRev="1" fill="hold"/>
                                        <p:tgtEl>
                                          <p:spTgt spid="6">
                                            <p:graphicEl>
                                              <a:dgm id="{B8B1965C-7E97-440E-B127-B9C6DC440B17}"/>
                                            </p:graphicEl>
                                          </p:spTgt>
                                        </p:tgtEl>
                                      </p:cBhvr>
                                      <p:by x="105000" y="105000"/>
                                    </p:animScale>
                                  </p:childTnLst>
                                </p:cTn>
                              </p:par>
                            </p:childTnLst>
                          </p:cTn>
                        </p:par>
                        <p:par>
                          <p:cTn id="80" fill="hold">
                            <p:stCondLst>
                              <p:cond delay="12000"/>
                            </p:stCondLst>
                            <p:childTnLst>
                              <p:par>
                                <p:cTn id="81" presetID="26" presetClass="emph" presetSubtype="0" fill="hold" grpId="1" nodeType="afterEffect">
                                  <p:stCondLst>
                                    <p:cond delay="0"/>
                                  </p:stCondLst>
                                  <p:childTnLst>
                                    <p:animEffect transition="out" filter="fade">
                                      <p:cBhvr>
                                        <p:cTn id="82" dur="500" tmFilter="0, 0; .2, .5; .8, .5; 1, 0"/>
                                        <p:tgtEl>
                                          <p:spTgt spid="6">
                                            <p:graphicEl>
                                              <a:dgm id="{D7FC3A57-C936-4BE5-A479-6DD6E5A3CF64}"/>
                                            </p:graphicEl>
                                          </p:spTgt>
                                        </p:tgtEl>
                                      </p:cBhvr>
                                    </p:animEffect>
                                    <p:animScale>
                                      <p:cBhvr>
                                        <p:cTn id="83" dur="250" autoRev="1" fill="hold"/>
                                        <p:tgtEl>
                                          <p:spTgt spid="6">
                                            <p:graphicEl>
                                              <a:dgm id="{D7FC3A57-C936-4BE5-A479-6DD6E5A3CF64}"/>
                                            </p:graphicEl>
                                          </p:spTgt>
                                        </p:tgtEl>
                                      </p:cBhvr>
                                      <p:by x="105000" y="105000"/>
                                    </p:animScale>
                                  </p:childTnLst>
                                </p:cTn>
                              </p:par>
                            </p:childTnLst>
                          </p:cTn>
                        </p:par>
                        <p:par>
                          <p:cTn id="84" fill="hold">
                            <p:stCondLst>
                              <p:cond delay="12500"/>
                            </p:stCondLst>
                            <p:childTnLst>
                              <p:par>
                                <p:cTn id="85" presetID="26" presetClass="emph" presetSubtype="0" fill="hold" grpId="1" nodeType="afterEffect">
                                  <p:stCondLst>
                                    <p:cond delay="0"/>
                                  </p:stCondLst>
                                  <p:childTnLst>
                                    <p:animEffect transition="out" filter="fade">
                                      <p:cBhvr>
                                        <p:cTn id="86" dur="500" tmFilter="0, 0; .2, .5; .8, .5; 1, 0"/>
                                        <p:tgtEl>
                                          <p:spTgt spid="6">
                                            <p:graphicEl>
                                              <a:dgm id="{675D2293-DCDE-4F34-B85A-DC35AEFC82E9}"/>
                                            </p:graphicEl>
                                          </p:spTgt>
                                        </p:tgtEl>
                                      </p:cBhvr>
                                    </p:animEffect>
                                    <p:animScale>
                                      <p:cBhvr>
                                        <p:cTn id="87" dur="250" autoRev="1" fill="hold"/>
                                        <p:tgtEl>
                                          <p:spTgt spid="6">
                                            <p:graphicEl>
                                              <a:dgm id="{675D2293-DCDE-4F34-B85A-DC35AEFC82E9}"/>
                                            </p:graphicEl>
                                          </p:spTgt>
                                        </p:tgtEl>
                                      </p:cBhvr>
                                      <p:by x="105000" y="105000"/>
                                    </p:animScale>
                                  </p:childTnLst>
                                </p:cTn>
                              </p:par>
                            </p:childTnLst>
                          </p:cTn>
                        </p:par>
                        <p:par>
                          <p:cTn id="88" fill="hold">
                            <p:stCondLst>
                              <p:cond delay="13000"/>
                            </p:stCondLst>
                            <p:childTnLst>
                              <p:par>
                                <p:cTn id="89" presetID="26" presetClass="emph" presetSubtype="0" fill="hold" grpId="1" nodeType="afterEffect">
                                  <p:stCondLst>
                                    <p:cond delay="0"/>
                                  </p:stCondLst>
                                  <p:childTnLst>
                                    <p:animEffect transition="out" filter="fade">
                                      <p:cBhvr>
                                        <p:cTn id="90" dur="500" tmFilter="0, 0; .2, .5; .8, .5; 1, 0"/>
                                        <p:tgtEl>
                                          <p:spTgt spid="6">
                                            <p:graphicEl>
                                              <a:dgm id="{1C6EFB38-B4FC-43C2-A1C9-CA01D425FB85}"/>
                                            </p:graphicEl>
                                          </p:spTgt>
                                        </p:tgtEl>
                                      </p:cBhvr>
                                    </p:animEffect>
                                    <p:animScale>
                                      <p:cBhvr>
                                        <p:cTn id="91" dur="250" autoRev="1" fill="hold"/>
                                        <p:tgtEl>
                                          <p:spTgt spid="6">
                                            <p:graphicEl>
                                              <a:dgm id="{1C6EFB38-B4FC-43C2-A1C9-CA01D425FB85}"/>
                                            </p:graphicEl>
                                          </p:spTgt>
                                        </p:tgtEl>
                                      </p:cBhvr>
                                      <p:by x="105000" y="105000"/>
                                    </p:animScale>
                                  </p:childTnLst>
                                </p:cTn>
                              </p:par>
                            </p:childTnLst>
                          </p:cTn>
                        </p:par>
                        <p:par>
                          <p:cTn id="92" fill="hold">
                            <p:stCondLst>
                              <p:cond delay="13500"/>
                            </p:stCondLst>
                            <p:childTnLst>
                              <p:par>
                                <p:cTn id="93" presetID="26" presetClass="emph" presetSubtype="0" fill="hold" grpId="1" nodeType="afterEffect">
                                  <p:stCondLst>
                                    <p:cond delay="0"/>
                                  </p:stCondLst>
                                  <p:childTnLst>
                                    <p:animEffect transition="out" filter="fade">
                                      <p:cBhvr>
                                        <p:cTn id="94" dur="500" tmFilter="0, 0; .2, .5; .8, .5; 1, 0"/>
                                        <p:tgtEl>
                                          <p:spTgt spid="6">
                                            <p:graphicEl>
                                              <a:dgm id="{B85FBB9E-7282-4342-9750-B3B59371CBEE}"/>
                                            </p:graphicEl>
                                          </p:spTgt>
                                        </p:tgtEl>
                                      </p:cBhvr>
                                    </p:animEffect>
                                    <p:animScale>
                                      <p:cBhvr>
                                        <p:cTn id="95" dur="250" autoRev="1" fill="hold"/>
                                        <p:tgtEl>
                                          <p:spTgt spid="6">
                                            <p:graphicEl>
                                              <a:dgm id="{B85FBB9E-7282-4342-9750-B3B59371CBEE}"/>
                                            </p:graphicEl>
                                          </p:spTgt>
                                        </p:tgtEl>
                                      </p:cBhvr>
                                      <p:by x="105000" y="105000"/>
                                    </p:animScale>
                                  </p:childTnLst>
                                </p:cTn>
                              </p:par>
                            </p:childTnLst>
                          </p:cTn>
                        </p:par>
                        <p:par>
                          <p:cTn id="96" fill="hold">
                            <p:stCondLst>
                              <p:cond delay="14000"/>
                            </p:stCondLst>
                            <p:childTnLst>
                              <p:par>
                                <p:cTn id="97" presetID="26" presetClass="emph" presetSubtype="0" fill="hold" grpId="1" nodeType="afterEffect">
                                  <p:stCondLst>
                                    <p:cond delay="0"/>
                                  </p:stCondLst>
                                  <p:childTnLst>
                                    <p:animEffect transition="out" filter="fade">
                                      <p:cBhvr>
                                        <p:cTn id="98" dur="500" tmFilter="0, 0; .2, .5; .8, .5; 1, 0"/>
                                        <p:tgtEl>
                                          <p:spTgt spid="6">
                                            <p:graphicEl>
                                              <a:dgm id="{447086D2-1B74-4C87-BCD6-7A50ED1602F2}"/>
                                            </p:graphicEl>
                                          </p:spTgt>
                                        </p:tgtEl>
                                      </p:cBhvr>
                                    </p:animEffect>
                                    <p:animScale>
                                      <p:cBhvr>
                                        <p:cTn id="99" dur="250" autoRev="1" fill="hold"/>
                                        <p:tgtEl>
                                          <p:spTgt spid="6">
                                            <p:graphicEl>
                                              <a:dgm id="{447086D2-1B74-4C87-BCD6-7A50ED1602F2}"/>
                                            </p:graphicEl>
                                          </p:spTgt>
                                        </p:tgtEl>
                                      </p:cBhvr>
                                      <p:by x="105000" y="105000"/>
                                    </p:animScale>
                                  </p:childTnLst>
                                </p:cTn>
                              </p:par>
                            </p:childTnLst>
                          </p:cTn>
                        </p:par>
                        <p:par>
                          <p:cTn id="100" fill="hold">
                            <p:stCondLst>
                              <p:cond delay="14500"/>
                            </p:stCondLst>
                            <p:childTnLst>
                              <p:par>
                                <p:cTn id="101" presetID="26" presetClass="emph" presetSubtype="0" fill="hold" grpId="1" nodeType="afterEffect">
                                  <p:stCondLst>
                                    <p:cond delay="0"/>
                                  </p:stCondLst>
                                  <p:childTnLst>
                                    <p:animEffect transition="out" filter="fade">
                                      <p:cBhvr>
                                        <p:cTn id="102" dur="500" tmFilter="0, 0; .2, .5; .8, .5; 1, 0"/>
                                        <p:tgtEl>
                                          <p:spTgt spid="6">
                                            <p:graphicEl>
                                              <a:dgm id="{0E83F546-FC89-48F8-AAF6-5286827C4832}"/>
                                            </p:graphicEl>
                                          </p:spTgt>
                                        </p:tgtEl>
                                      </p:cBhvr>
                                    </p:animEffect>
                                    <p:animScale>
                                      <p:cBhvr>
                                        <p:cTn id="103" dur="250" autoRev="1" fill="hold"/>
                                        <p:tgtEl>
                                          <p:spTgt spid="6">
                                            <p:graphicEl>
                                              <a:dgm id="{0E83F546-FC89-48F8-AAF6-5286827C4832}"/>
                                            </p:graphicEl>
                                          </p:spTgt>
                                        </p:tgtEl>
                                      </p:cBhvr>
                                      <p:by x="105000" y="105000"/>
                                    </p:animScale>
                                  </p:childTnLst>
                                </p:cTn>
                              </p:par>
                            </p:childTnLst>
                          </p:cTn>
                        </p:par>
                        <p:par>
                          <p:cTn id="104" fill="hold">
                            <p:stCondLst>
                              <p:cond delay="15000"/>
                            </p:stCondLst>
                            <p:childTnLst>
                              <p:par>
                                <p:cTn id="105" presetID="26" presetClass="emph" presetSubtype="0" fill="hold" grpId="1" nodeType="afterEffect">
                                  <p:stCondLst>
                                    <p:cond delay="0"/>
                                  </p:stCondLst>
                                  <p:childTnLst>
                                    <p:animEffect transition="out" filter="fade">
                                      <p:cBhvr>
                                        <p:cTn id="106" dur="500" tmFilter="0, 0; .2, .5; .8, .5; 1, 0"/>
                                        <p:tgtEl>
                                          <p:spTgt spid="6">
                                            <p:graphicEl>
                                              <a:dgm id="{94BA4F5F-914D-4868-B4E5-A26E0E13461B}"/>
                                            </p:graphicEl>
                                          </p:spTgt>
                                        </p:tgtEl>
                                      </p:cBhvr>
                                    </p:animEffect>
                                    <p:animScale>
                                      <p:cBhvr>
                                        <p:cTn id="107" dur="250" autoRev="1" fill="hold"/>
                                        <p:tgtEl>
                                          <p:spTgt spid="6">
                                            <p:graphicEl>
                                              <a:dgm id="{94BA4F5F-914D-4868-B4E5-A26E0E13461B}"/>
                                            </p:graphicEl>
                                          </p:spTgt>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grpId="2" nodeType="clickEffect">
                                  <p:stCondLst>
                                    <p:cond delay="0"/>
                                  </p:stCondLst>
                                  <p:childTnLst>
                                    <p:animEffect transition="out" filter="fade">
                                      <p:cBhvr>
                                        <p:cTn id="111" dur="500" tmFilter="0, 0; .2, .5; .8, .5; 1, 0"/>
                                        <p:tgtEl>
                                          <p:spTgt spid="6">
                                            <p:graphicEl>
                                              <a:dgm id="{DFB13AC2-016E-4B0A-87A0-C6E315805744}"/>
                                            </p:graphicEl>
                                          </p:spTgt>
                                        </p:tgtEl>
                                      </p:cBhvr>
                                    </p:animEffect>
                                    <p:animScale>
                                      <p:cBhvr>
                                        <p:cTn id="112" dur="250" autoRev="1" fill="hold"/>
                                        <p:tgtEl>
                                          <p:spTgt spid="6">
                                            <p:graphicEl>
                                              <a:dgm id="{DFB13AC2-016E-4B0A-87A0-C6E315805744}"/>
                                            </p:graphicEl>
                                          </p:spTgt>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grpId="2" nodeType="clickEffect">
                                  <p:stCondLst>
                                    <p:cond delay="0"/>
                                  </p:stCondLst>
                                  <p:childTnLst>
                                    <p:animEffect transition="out" filter="fade">
                                      <p:cBhvr>
                                        <p:cTn id="116" dur="500" tmFilter="0, 0; .2, .5; .8, .5; 1, 0"/>
                                        <p:tgtEl>
                                          <p:spTgt spid="6">
                                            <p:graphicEl>
                                              <a:dgm id="{9E790595-CA2F-451A-9431-ACA41FED210A}"/>
                                            </p:graphicEl>
                                          </p:spTgt>
                                        </p:tgtEl>
                                      </p:cBhvr>
                                    </p:animEffect>
                                    <p:animScale>
                                      <p:cBhvr>
                                        <p:cTn id="117" dur="250" autoRev="1" fill="hold"/>
                                        <p:tgtEl>
                                          <p:spTgt spid="6">
                                            <p:graphicEl>
                                              <a:dgm id="{9E790595-CA2F-451A-9431-ACA41FED210A}"/>
                                            </p:graphicEl>
                                          </p:spTgt>
                                        </p:tgtEl>
                                      </p:cBhvr>
                                      <p:by x="105000" y="105000"/>
                                    </p:animScale>
                                  </p:childTnLst>
                                </p:cTn>
                              </p:par>
                              <p:par>
                                <p:cTn id="118" presetID="26" presetClass="emph" presetSubtype="0" fill="hold" grpId="2" nodeType="withEffect">
                                  <p:stCondLst>
                                    <p:cond delay="0"/>
                                  </p:stCondLst>
                                  <p:childTnLst>
                                    <p:animEffect transition="out" filter="fade">
                                      <p:cBhvr>
                                        <p:cTn id="119" dur="500" tmFilter="0, 0; .2, .5; .8, .5; 1, 0"/>
                                        <p:tgtEl>
                                          <p:spTgt spid="6">
                                            <p:graphicEl>
                                              <a:dgm id="{69B8B613-19A6-4410-A0D2-2EC8D7630B90}"/>
                                            </p:graphicEl>
                                          </p:spTgt>
                                        </p:tgtEl>
                                      </p:cBhvr>
                                    </p:animEffect>
                                    <p:animScale>
                                      <p:cBhvr>
                                        <p:cTn id="120" dur="250" autoRev="1" fill="hold"/>
                                        <p:tgtEl>
                                          <p:spTgt spid="6">
                                            <p:graphicEl>
                                              <a:dgm id="{69B8B613-19A6-4410-A0D2-2EC8D7630B90}"/>
                                            </p:graphicEl>
                                          </p:spTgt>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2" nodeType="clickEffect">
                                  <p:stCondLst>
                                    <p:cond delay="0"/>
                                  </p:stCondLst>
                                  <p:childTnLst>
                                    <p:animEffect transition="out" filter="fade">
                                      <p:cBhvr>
                                        <p:cTn id="124" dur="500" tmFilter="0, 0; .2, .5; .8, .5; 1, 0"/>
                                        <p:tgtEl>
                                          <p:spTgt spid="6">
                                            <p:graphicEl>
                                              <a:dgm id="{C6516C59-7312-4D00-8C91-D971CD183CB4}"/>
                                            </p:graphicEl>
                                          </p:spTgt>
                                        </p:tgtEl>
                                      </p:cBhvr>
                                    </p:animEffect>
                                    <p:animScale>
                                      <p:cBhvr>
                                        <p:cTn id="125" dur="250" autoRev="1" fill="hold"/>
                                        <p:tgtEl>
                                          <p:spTgt spid="6">
                                            <p:graphicEl>
                                              <a:dgm id="{C6516C59-7312-4D00-8C91-D971CD183CB4}"/>
                                            </p:graphicEl>
                                          </p:spTgt>
                                        </p:tgtEl>
                                      </p:cBhvr>
                                      <p:by x="105000" y="105000"/>
                                    </p:animScale>
                                  </p:childTnLst>
                                </p:cTn>
                              </p:par>
                              <p:par>
                                <p:cTn id="126" presetID="26" presetClass="emph" presetSubtype="0" fill="hold" grpId="2" nodeType="withEffect">
                                  <p:stCondLst>
                                    <p:cond delay="0"/>
                                  </p:stCondLst>
                                  <p:childTnLst>
                                    <p:animEffect transition="out" filter="fade">
                                      <p:cBhvr>
                                        <p:cTn id="127" dur="500" tmFilter="0, 0; .2, .5; .8, .5; 1, 0"/>
                                        <p:tgtEl>
                                          <p:spTgt spid="6">
                                            <p:graphicEl>
                                              <a:dgm id="{8A276602-8ACA-49CF-BBF3-48458D5B47D8}"/>
                                            </p:graphicEl>
                                          </p:spTgt>
                                        </p:tgtEl>
                                      </p:cBhvr>
                                    </p:animEffect>
                                    <p:animScale>
                                      <p:cBhvr>
                                        <p:cTn id="128" dur="250" autoRev="1" fill="hold"/>
                                        <p:tgtEl>
                                          <p:spTgt spid="6">
                                            <p:graphicEl>
                                              <a:dgm id="{8A276602-8ACA-49CF-BBF3-48458D5B47D8}"/>
                                            </p:graphicEl>
                                          </p:spTgt>
                                        </p:tgtEl>
                                      </p:cBhvr>
                                      <p:by x="105000" y="105000"/>
                                    </p:animScale>
                                  </p:childTnLst>
                                </p:cTn>
                              </p:par>
                            </p:childTnLst>
                          </p:cTn>
                        </p:par>
                      </p:childTnLst>
                    </p:cTn>
                  </p:par>
                  <p:par>
                    <p:cTn id="129" fill="hold">
                      <p:stCondLst>
                        <p:cond delay="indefinite"/>
                      </p:stCondLst>
                      <p:childTnLst>
                        <p:par>
                          <p:cTn id="130" fill="hold">
                            <p:stCondLst>
                              <p:cond delay="0"/>
                            </p:stCondLst>
                            <p:childTnLst>
                              <p:par>
                                <p:cTn id="131" presetID="26" presetClass="emph" presetSubtype="0" fill="hold" grpId="2" nodeType="clickEffect">
                                  <p:stCondLst>
                                    <p:cond delay="0"/>
                                  </p:stCondLst>
                                  <p:childTnLst>
                                    <p:animEffect transition="out" filter="fade">
                                      <p:cBhvr>
                                        <p:cTn id="132" dur="500" tmFilter="0, 0; .2, .5; .8, .5; 1, 0"/>
                                        <p:tgtEl>
                                          <p:spTgt spid="6">
                                            <p:graphicEl>
                                              <a:dgm id="{B8B1965C-7E97-440E-B127-B9C6DC440B17}"/>
                                            </p:graphicEl>
                                          </p:spTgt>
                                        </p:tgtEl>
                                      </p:cBhvr>
                                    </p:animEffect>
                                    <p:animScale>
                                      <p:cBhvr>
                                        <p:cTn id="133" dur="250" autoRev="1" fill="hold"/>
                                        <p:tgtEl>
                                          <p:spTgt spid="6">
                                            <p:graphicEl>
                                              <a:dgm id="{B8B1965C-7E97-440E-B127-B9C6DC440B17}"/>
                                            </p:graphicEl>
                                          </p:spTgt>
                                        </p:tgtEl>
                                      </p:cBhvr>
                                      <p:by x="105000" y="105000"/>
                                    </p:animScale>
                                  </p:childTnLst>
                                </p:cTn>
                              </p:par>
                              <p:par>
                                <p:cTn id="134" presetID="26" presetClass="emph" presetSubtype="0" fill="hold" grpId="2" nodeType="withEffect">
                                  <p:stCondLst>
                                    <p:cond delay="0"/>
                                  </p:stCondLst>
                                  <p:childTnLst>
                                    <p:animEffect transition="out" filter="fade">
                                      <p:cBhvr>
                                        <p:cTn id="135" dur="500" tmFilter="0, 0; .2, .5; .8, .5; 1, 0"/>
                                        <p:tgtEl>
                                          <p:spTgt spid="6">
                                            <p:graphicEl>
                                              <a:dgm id="{D7FC3A57-C936-4BE5-A479-6DD6E5A3CF64}"/>
                                            </p:graphicEl>
                                          </p:spTgt>
                                        </p:tgtEl>
                                      </p:cBhvr>
                                    </p:animEffect>
                                    <p:animScale>
                                      <p:cBhvr>
                                        <p:cTn id="136" dur="250" autoRev="1" fill="hold"/>
                                        <p:tgtEl>
                                          <p:spTgt spid="6">
                                            <p:graphicEl>
                                              <a:dgm id="{D7FC3A57-C936-4BE5-A479-6DD6E5A3CF64}"/>
                                            </p:graphicEl>
                                          </p:spTgt>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grpId="2" nodeType="clickEffect">
                                  <p:stCondLst>
                                    <p:cond delay="0"/>
                                  </p:stCondLst>
                                  <p:childTnLst>
                                    <p:animEffect transition="out" filter="fade">
                                      <p:cBhvr>
                                        <p:cTn id="140" dur="500" tmFilter="0, 0; .2, .5; .8, .5; 1, 0"/>
                                        <p:tgtEl>
                                          <p:spTgt spid="6">
                                            <p:graphicEl>
                                              <a:dgm id="{675D2293-DCDE-4F34-B85A-DC35AEFC82E9}"/>
                                            </p:graphicEl>
                                          </p:spTgt>
                                        </p:tgtEl>
                                      </p:cBhvr>
                                    </p:animEffect>
                                    <p:animScale>
                                      <p:cBhvr>
                                        <p:cTn id="141" dur="250" autoRev="1" fill="hold"/>
                                        <p:tgtEl>
                                          <p:spTgt spid="6">
                                            <p:graphicEl>
                                              <a:dgm id="{675D2293-DCDE-4F34-B85A-DC35AEFC82E9}"/>
                                            </p:graphicEl>
                                          </p:spTgt>
                                        </p:tgtEl>
                                      </p:cBhvr>
                                      <p:by x="105000" y="105000"/>
                                    </p:animScale>
                                  </p:childTnLst>
                                </p:cTn>
                              </p:par>
                              <p:par>
                                <p:cTn id="142" presetID="26" presetClass="emph" presetSubtype="0" fill="hold" grpId="2" nodeType="withEffect">
                                  <p:stCondLst>
                                    <p:cond delay="0"/>
                                  </p:stCondLst>
                                  <p:childTnLst>
                                    <p:animEffect transition="out" filter="fade">
                                      <p:cBhvr>
                                        <p:cTn id="143" dur="500" tmFilter="0, 0; .2, .5; .8, .5; 1, 0"/>
                                        <p:tgtEl>
                                          <p:spTgt spid="6">
                                            <p:graphicEl>
                                              <a:dgm id="{1C6EFB38-B4FC-43C2-A1C9-CA01D425FB85}"/>
                                            </p:graphicEl>
                                          </p:spTgt>
                                        </p:tgtEl>
                                      </p:cBhvr>
                                    </p:animEffect>
                                    <p:animScale>
                                      <p:cBhvr>
                                        <p:cTn id="144" dur="250" autoRev="1" fill="hold"/>
                                        <p:tgtEl>
                                          <p:spTgt spid="6">
                                            <p:graphicEl>
                                              <a:dgm id="{1C6EFB38-B4FC-43C2-A1C9-CA01D425FB85}"/>
                                            </p:graphicEl>
                                          </p:spTgt>
                                        </p:tgtEl>
                                      </p:cBhvr>
                                      <p:by x="105000" y="105000"/>
                                    </p:animScale>
                                  </p:childTnLst>
                                </p:cTn>
                              </p:par>
                            </p:childTnLst>
                          </p:cTn>
                        </p:par>
                      </p:childTnLst>
                    </p:cTn>
                  </p:par>
                  <p:par>
                    <p:cTn id="145" fill="hold">
                      <p:stCondLst>
                        <p:cond delay="indefinite"/>
                      </p:stCondLst>
                      <p:childTnLst>
                        <p:par>
                          <p:cTn id="146" fill="hold">
                            <p:stCondLst>
                              <p:cond delay="0"/>
                            </p:stCondLst>
                            <p:childTnLst>
                              <p:par>
                                <p:cTn id="147" presetID="26" presetClass="emph" presetSubtype="0" fill="hold" grpId="2" nodeType="clickEffect">
                                  <p:stCondLst>
                                    <p:cond delay="0"/>
                                  </p:stCondLst>
                                  <p:childTnLst>
                                    <p:animEffect transition="out" filter="fade">
                                      <p:cBhvr>
                                        <p:cTn id="148" dur="500" tmFilter="0, 0; .2, .5; .8, .5; 1, 0"/>
                                        <p:tgtEl>
                                          <p:spTgt spid="6">
                                            <p:graphicEl>
                                              <a:dgm id="{B85FBB9E-7282-4342-9750-B3B59371CBEE}"/>
                                            </p:graphicEl>
                                          </p:spTgt>
                                        </p:tgtEl>
                                      </p:cBhvr>
                                    </p:animEffect>
                                    <p:animScale>
                                      <p:cBhvr>
                                        <p:cTn id="149" dur="250" autoRev="1" fill="hold"/>
                                        <p:tgtEl>
                                          <p:spTgt spid="6">
                                            <p:graphicEl>
                                              <a:dgm id="{B85FBB9E-7282-4342-9750-B3B59371CBEE}"/>
                                            </p:graphicEl>
                                          </p:spTgt>
                                        </p:tgtEl>
                                      </p:cBhvr>
                                      <p:by x="105000" y="105000"/>
                                    </p:animScale>
                                  </p:childTnLst>
                                </p:cTn>
                              </p:par>
                              <p:par>
                                <p:cTn id="150" presetID="26" presetClass="emph" presetSubtype="0" fill="hold" grpId="2" nodeType="withEffect">
                                  <p:stCondLst>
                                    <p:cond delay="0"/>
                                  </p:stCondLst>
                                  <p:childTnLst>
                                    <p:animEffect transition="out" filter="fade">
                                      <p:cBhvr>
                                        <p:cTn id="151" dur="500" tmFilter="0, 0; .2, .5; .8, .5; 1, 0"/>
                                        <p:tgtEl>
                                          <p:spTgt spid="6">
                                            <p:graphicEl>
                                              <a:dgm id="{447086D2-1B74-4C87-BCD6-7A50ED1602F2}"/>
                                            </p:graphicEl>
                                          </p:spTgt>
                                        </p:tgtEl>
                                      </p:cBhvr>
                                    </p:animEffect>
                                    <p:animScale>
                                      <p:cBhvr>
                                        <p:cTn id="152" dur="250" autoRev="1" fill="hold"/>
                                        <p:tgtEl>
                                          <p:spTgt spid="6">
                                            <p:graphicEl>
                                              <a:dgm id="{447086D2-1B74-4C87-BCD6-7A50ED1602F2}"/>
                                            </p:graphicEl>
                                          </p:spTgt>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26" presetClass="emph" presetSubtype="0" fill="hold" grpId="2" nodeType="clickEffect">
                                  <p:stCondLst>
                                    <p:cond delay="0"/>
                                  </p:stCondLst>
                                  <p:childTnLst>
                                    <p:animEffect transition="out" filter="fade">
                                      <p:cBhvr>
                                        <p:cTn id="156" dur="500" tmFilter="0, 0; .2, .5; .8, .5; 1, 0"/>
                                        <p:tgtEl>
                                          <p:spTgt spid="6">
                                            <p:graphicEl>
                                              <a:dgm id="{0E83F546-FC89-48F8-AAF6-5286827C4832}"/>
                                            </p:graphicEl>
                                          </p:spTgt>
                                        </p:tgtEl>
                                      </p:cBhvr>
                                    </p:animEffect>
                                    <p:animScale>
                                      <p:cBhvr>
                                        <p:cTn id="157" dur="250" autoRev="1" fill="hold"/>
                                        <p:tgtEl>
                                          <p:spTgt spid="6">
                                            <p:graphicEl>
                                              <a:dgm id="{0E83F546-FC89-48F8-AAF6-5286827C4832}"/>
                                            </p:graphicEl>
                                          </p:spTgt>
                                        </p:tgtEl>
                                      </p:cBhvr>
                                      <p:by x="105000" y="105000"/>
                                    </p:animScale>
                                  </p:childTnLst>
                                </p:cTn>
                              </p:par>
                              <p:par>
                                <p:cTn id="158" presetID="26" presetClass="emph" presetSubtype="0" fill="hold" grpId="2" nodeType="withEffect">
                                  <p:stCondLst>
                                    <p:cond delay="0"/>
                                  </p:stCondLst>
                                  <p:childTnLst>
                                    <p:animEffect transition="out" filter="fade">
                                      <p:cBhvr>
                                        <p:cTn id="159" dur="500" tmFilter="0, 0; .2, .5; .8, .5; 1, 0"/>
                                        <p:tgtEl>
                                          <p:spTgt spid="6">
                                            <p:graphicEl>
                                              <a:dgm id="{94BA4F5F-914D-4868-B4E5-A26E0E13461B}"/>
                                            </p:graphicEl>
                                          </p:spTgt>
                                        </p:tgtEl>
                                      </p:cBhvr>
                                    </p:animEffect>
                                    <p:animScale>
                                      <p:cBhvr>
                                        <p:cTn id="160" dur="250" autoRev="1" fill="hold"/>
                                        <p:tgtEl>
                                          <p:spTgt spid="6">
                                            <p:graphicEl>
                                              <a:dgm id="{94BA4F5F-914D-4868-B4E5-A26E0E13461B}"/>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Graphic spid="6" grpId="2">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3"/>
          </a:lnRef>
          <a:fillRef idx="2">
            <a:schemeClr val="accent3"/>
          </a:fillRef>
          <a:effectRef idx="1">
            <a:schemeClr val="accent3"/>
          </a:effectRef>
          <a:fontRef idx="minor">
            <a:schemeClr val="dk1"/>
          </a:fontRef>
        </p:style>
        <p:txBody>
          <a:bodyPr>
            <a:noAutofit/>
          </a:bodyPr>
          <a:lstStyle/>
          <a:p>
            <a:r>
              <a:rPr lang="fa-IR" b="1" dirty="0" smtClean="0">
                <a:solidFill>
                  <a:srgbClr val="0000FF"/>
                </a:solidFill>
                <a:latin typeface="Arial" pitchFamily="34" charset="0"/>
                <a:cs typeface="Arial" pitchFamily="34" charset="0"/>
              </a:rPr>
              <a:t>تحسين </a:t>
            </a:r>
            <a:r>
              <a:rPr lang="fa-IR" b="1" dirty="0">
                <a:solidFill>
                  <a:srgbClr val="0000FF"/>
                </a:solidFill>
                <a:latin typeface="Arial" pitchFamily="34" charset="0"/>
                <a:cs typeface="Arial" pitchFamily="34" charset="0"/>
              </a:rPr>
              <a:t>ضياء الدين  المقدسي </a:t>
            </a:r>
            <a:r>
              <a:rPr lang="en-US" b="1" dirty="0" smtClean="0">
                <a:solidFill>
                  <a:srgbClr val="0000FF"/>
                </a:solidFill>
                <a:latin typeface="Arial" pitchFamily="34" charset="0"/>
                <a:cs typeface="Arial" pitchFamily="34" charset="0"/>
              </a:rPr>
              <a:t> </a:t>
            </a:r>
            <a:r>
              <a:rPr lang="fa-IR" b="1" dirty="0" smtClean="0">
                <a:solidFill>
                  <a:srgbClr val="0000FF"/>
                </a:solidFill>
                <a:latin typeface="Arial" pitchFamily="34" charset="0"/>
                <a:cs typeface="Arial" pitchFamily="34" charset="0"/>
              </a:rPr>
              <a:t>المتوفی 643:</a:t>
            </a:r>
            <a:endParaRPr lang="en-US" b="1" dirty="0">
              <a:solidFill>
                <a:srgbClr val="0000FF"/>
              </a:solidFill>
              <a:latin typeface="Arial" pitchFamily="34" charset="0"/>
              <a:cs typeface="Arial" pitchFamily="34" charset="0"/>
            </a:endParaRPr>
          </a:p>
          <a:p>
            <a:r>
              <a:rPr lang="fa-IR" dirty="0"/>
              <a:t>من جملة الذين حسنّوا سند رواية الندامة عن الهجوم هو ضياء المقدسي ـ فقد رواها في (الأحاديث المختارة)، وقال عقبها: </a:t>
            </a:r>
            <a:r>
              <a:rPr lang="fa-IR" b="1" dirty="0"/>
              <a:t>&gt;قلت: وهذا حديث حسن عن أبي </a:t>
            </a:r>
            <a:r>
              <a:rPr lang="fa-IR" b="1" dirty="0" smtClean="0"/>
              <a:t>بكر&lt;</a:t>
            </a:r>
            <a:endParaRPr lang="en-US" dirty="0"/>
          </a:p>
          <a:p>
            <a:endParaRPr lang="en-US" dirty="0" smtClean="0"/>
          </a:p>
          <a:p>
            <a:r>
              <a:rPr lang="fa-IR" b="1" dirty="0">
                <a:solidFill>
                  <a:srgbClr val="0000FF"/>
                </a:solidFill>
                <a:latin typeface="Arial" pitchFamily="34" charset="0"/>
                <a:cs typeface="Arial" pitchFamily="34" charset="0"/>
              </a:rPr>
              <a:t>ترجمة ضياء الدين المقدسي:</a:t>
            </a:r>
            <a:endParaRPr lang="en-US" b="1" dirty="0">
              <a:solidFill>
                <a:srgbClr val="0000FF"/>
              </a:solidFill>
              <a:latin typeface="Arial" pitchFamily="34" charset="0"/>
              <a:cs typeface="Arial" pitchFamily="34" charset="0"/>
            </a:endParaRPr>
          </a:p>
          <a:p>
            <a:r>
              <a:rPr lang="fa-IR" dirty="0" smtClean="0"/>
              <a:t>قال </a:t>
            </a:r>
            <a:r>
              <a:rPr lang="fa-IR" dirty="0"/>
              <a:t>فيه الذهبي : </a:t>
            </a:r>
            <a:r>
              <a:rPr lang="ar-SA" dirty="0" smtClean="0"/>
              <a:t>&gt;</a:t>
            </a:r>
            <a:r>
              <a:rPr lang="ar-SA" b="1" dirty="0"/>
              <a:t>الضياء الإمام العالم الحافظ الحجة محدث الشام شيخ </a:t>
            </a:r>
            <a:r>
              <a:rPr lang="ar-SA" b="1" dirty="0" smtClean="0"/>
              <a:t>السنة</a:t>
            </a:r>
            <a:r>
              <a:rPr lang="fa-IR" b="1" dirty="0" smtClean="0"/>
              <a:t> ... عن </a:t>
            </a:r>
            <a:r>
              <a:rPr lang="ar-SA" b="1" dirty="0" smtClean="0"/>
              <a:t>الزكى البرزالى: </a:t>
            </a:r>
            <a:r>
              <a:rPr lang="ar-SA" b="1" dirty="0"/>
              <a:t>ثقة جبل حافظ دين قال بن النجار: حافظ متقن حجة عالم بالرجال ورع </a:t>
            </a:r>
            <a:r>
              <a:rPr lang="ar-SA" b="1" dirty="0" smtClean="0"/>
              <a:t>تقي</a:t>
            </a:r>
            <a:r>
              <a:rPr lang="fa-IR" b="1" dirty="0" smtClean="0"/>
              <a:t> ... </a:t>
            </a:r>
            <a:r>
              <a:rPr lang="ar-SA" b="1" dirty="0"/>
              <a:t>وقال الشرف بن النابلسي: ما رأيت مثل شيخنا </a:t>
            </a:r>
            <a:r>
              <a:rPr lang="ar-SA" b="1" dirty="0" smtClean="0"/>
              <a:t>الضياء</a:t>
            </a:r>
            <a:r>
              <a:rPr lang="fa-IR" b="1" dirty="0" smtClean="0"/>
              <a:t>.</a:t>
            </a:r>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صحت روايت ندامت ابوبكر</a:t>
            </a:r>
            <a:endParaRPr lang="en-US" b="1" dirty="0"/>
          </a:p>
        </p:txBody>
      </p:sp>
      <p:sp>
        <p:nvSpPr>
          <p:cNvPr id="6" name="Rectangle 5"/>
          <p:cNvSpPr/>
          <p:nvPr/>
        </p:nvSpPr>
        <p:spPr>
          <a:xfrm>
            <a:off x="162549" y="2689756"/>
            <a:ext cx="757780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الأحاديث </a:t>
            </a:r>
            <a:r>
              <a:rPr lang="fa-IR" sz="2800" dirty="0" smtClean="0"/>
              <a:t>المختارة</a:t>
            </a:r>
            <a:r>
              <a:rPr lang="fa-IR" sz="2800" dirty="0"/>
              <a:t> ج1 ص90، </a:t>
            </a:r>
            <a:r>
              <a:rPr lang="fa-IR" sz="2800" dirty="0" smtClean="0"/>
              <a:t>نشر</a:t>
            </a:r>
            <a:r>
              <a:rPr lang="fa-IR" sz="2800" dirty="0"/>
              <a:t>: مكتبة النهضة الحديثة ـ مكة </a:t>
            </a:r>
            <a:r>
              <a:rPr lang="fa-IR" sz="2800" dirty="0" smtClean="0"/>
              <a:t>المكرمة</a:t>
            </a:r>
            <a:endParaRPr lang="en-US" sz="2800" dirty="0"/>
          </a:p>
        </p:txBody>
      </p:sp>
      <p:sp>
        <p:nvSpPr>
          <p:cNvPr id="7" name="Rectangle 6"/>
          <p:cNvSpPr/>
          <p:nvPr/>
        </p:nvSpPr>
        <p:spPr>
          <a:xfrm>
            <a:off x="177395" y="6218148"/>
            <a:ext cx="828303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تذكرة الحفاظ, ج4 ص </a:t>
            </a:r>
            <a:r>
              <a:rPr lang="fa-IR" sz="2800" dirty="0" smtClean="0"/>
              <a:t>1405</a:t>
            </a:r>
            <a:r>
              <a:rPr lang="ar-SA" sz="2800" dirty="0"/>
              <a:t> </a:t>
            </a:r>
            <a:r>
              <a:rPr lang="ar-SA" sz="2800" dirty="0" smtClean="0"/>
              <a:t>نشر</a:t>
            </a:r>
            <a:r>
              <a:rPr lang="ar-SA" sz="2800" dirty="0"/>
              <a:t>: دار الكتب العلمية ـ بيروت، الطبعة: </a:t>
            </a:r>
            <a:r>
              <a:rPr lang="ar-SA" sz="2800" dirty="0" smtClean="0"/>
              <a:t>الأولى</a:t>
            </a:r>
            <a:r>
              <a:rPr lang="fa-IR" sz="2800" dirty="0" smtClean="0"/>
              <a:t>.</a:t>
            </a:r>
            <a:endParaRPr lang="en-US" sz="2800" dirty="0"/>
          </a:p>
        </p:txBody>
      </p:sp>
    </p:spTree>
    <p:extLst>
      <p:ext uri="{BB962C8B-B14F-4D97-AF65-F5344CB8AC3E}">
        <p14:creationId xmlns:p14="http://schemas.microsoft.com/office/powerpoint/2010/main" val="41095955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3"/>
          </a:lnRef>
          <a:fillRef idx="2">
            <a:schemeClr val="accent3"/>
          </a:fillRef>
          <a:effectRef idx="1">
            <a:schemeClr val="accent3"/>
          </a:effectRef>
          <a:fontRef idx="minor">
            <a:schemeClr val="dk1"/>
          </a:fontRef>
        </p:style>
        <p:txBody>
          <a:bodyPr>
            <a:noAutofit/>
          </a:bodyPr>
          <a:lstStyle/>
          <a:p>
            <a:r>
              <a:rPr lang="fa-IR" b="1" dirty="0">
                <a:solidFill>
                  <a:srgbClr val="0000FF"/>
                </a:solidFill>
                <a:latin typeface="Arial" pitchFamily="34" charset="0"/>
                <a:cs typeface="Arial" pitchFamily="34" charset="0"/>
              </a:rPr>
              <a:t>تحسين سعيد بن منصور </a:t>
            </a:r>
            <a:r>
              <a:rPr lang="fa-IR" b="1" dirty="0" smtClean="0">
                <a:solidFill>
                  <a:srgbClr val="0000FF"/>
                </a:solidFill>
                <a:latin typeface="Arial" pitchFamily="34" charset="0"/>
                <a:cs typeface="Arial" pitchFamily="34" charset="0"/>
              </a:rPr>
              <a:t>المتوفی 227هـ:</a:t>
            </a:r>
          </a:p>
          <a:p>
            <a:r>
              <a:rPr lang="fa-IR" dirty="0" smtClean="0"/>
              <a:t>من </a:t>
            </a:r>
            <a:r>
              <a:rPr lang="fa-IR" dirty="0"/>
              <a:t>جملة الذين حسنّوا سند رواية الهجوم هو سعيد بن منصور </a:t>
            </a:r>
            <a:r>
              <a:rPr lang="fa-IR" dirty="0" smtClean="0"/>
              <a:t>كما </a:t>
            </a:r>
            <a:r>
              <a:rPr lang="fa-IR" dirty="0"/>
              <a:t>حكى ذلك عنه المتقي الهندي في كنزه، حيث قال: &gt;</a:t>
            </a:r>
            <a:r>
              <a:rPr lang="fa-IR" b="1" dirty="0"/>
              <a:t>أَبو عبيد في كتاب الأَمْوَالِ، عق، وخيثمة بن سليمان الأَطرابلسي في فضائل الصحابة، طب، كر، ص، وقال إِنَّه حديث حسن إِلاَّ أَنَّهُ ليس فيه شيءٌ عن النبي</a:t>
            </a:r>
            <a:r>
              <a:rPr lang="fa-IR" dirty="0" smtClean="0"/>
              <a:t>&lt;.</a:t>
            </a:r>
            <a:endParaRPr lang="en-US" dirty="0"/>
          </a:p>
          <a:p>
            <a:endParaRPr lang="fa-IR" dirty="0" smtClean="0"/>
          </a:p>
          <a:p>
            <a:r>
              <a:rPr lang="fa-IR" dirty="0" smtClean="0"/>
              <a:t>هكذا ذكره السيوطي و تلقاه بالقبول.</a:t>
            </a:r>
          </a:p>
          <a:p>
            <a:endParaRPr lang="fa-IR" dirty="0"/>
          </a:p>
          <a:p>
            <a:endParaRPr lang="fa-IR" dirty="0" smtClean="0"/>
          </a:p>
          <a:p>
            <a:r>
              <a:rPr lang="fa-IR" dirty="0" smtClean="0"/>
              <a:t>وقد </a:t>
            </a:r>
            <a:r>
              <a:rPr lang="fa-IR" dirty="0"/>
              <a:t>رمز المتقي </a:t>
            </a:r>
            <a:r>
              <a:rPr lang="fa-IR" dirty="0" smtClean="0"/>
              <a:t>للطبراني </a:t>
            </a:r>
            <a:r>
              <a:rPr lang="fa-IR" dirty="0"/>
              <a:t>في الكبير بـ (طب</a:t>
            </a:r>
            <a:r>
              <a:rPr lang="fa-IR" dirty="0" smtClean="0"/>
              <a:t>) </a:t>
            </a:r>
            <a:r>
              <a:rPr lang="fa-IR" dirty="0"/>
              <a:t>ولابن عساكر بـ (كر</a:t>
            </a:r>
            <a:r>
              <a:rPr lang="fa-IR" dirty="0" smtClean="0"/>
              <a:t>) </a:t>
            </a:r>
            <a:r>
              <a:rPr lang="fa-IR" dirty="0"/>
              <a:t>ولسعيد بن منصور بـ (ص</a:t>
            </a:r>
            <a:r>
              <a:rPr lang="fa-IR" dirty="0" smtClean="0"/>
              <a:t>).</a:t>
            </a:r>
            <a:endParaRPr lang="fa-IR"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صحت روايت ندامت ابوبكر</a:t>
            </a:r>
            <a:endParaRPr lang="en-US" b="1" dirty="0"/>
          </a:p>
        </p:txBody>
      </p:sp>
      <p:sp>
        <p:nvSpPr>
          <p:cNvPr id="6" name="Rectangle 5"/>
          <p:cNvSpPr/>
          <p:nvPr/>
        </p:nvSpPr>
        <p:spPr>
          <a:xfrm>
            <a:off x="251520" y="3429000"/>
            <a:ext cx="584807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fa-IR" sz="2800" dirty="0"/>
              <a:t>كنز </a:t>
            </a:r>
            <a:r>
              <a:rPr lang="fa-IR" sz="2800" dirty="0" smtClean="0"/>
              <a:t>العمال: </a:t>
            </a:r>
            <a:r>
              <a:rPr lang="fa-IR" sz="2800" dirty="0"/>
              <a:t>ج5 ص633، ح14113 نشر: مؤسسة الرسالة</a:t>
            </a:r>
            <a:endParaRPr lang="en-US" sz="2800" dirty="0">
              <a:solidFill>
                <a:schemeClr val="tx1"/>
              </a:solidFill>
              <a:cs typeface="Taher" pitchFamily="2" charset="-78"/>
            </a:endParaRPr>
          </a:p>
        </p:txBody>
      </p:sp>
      <p:sp>
        <p:nvSpPr>
          <p:cNvPr id="9" name="Rectangle 8"/>
          <p:cNvSpPr/>
          <p:nvPr/>
        </p:nvSpPr>
        <p:spPr>
          <a:xfrm>
            <a:off x="394060" y="4581128"/>
            <a:ext cx="6479658"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مسند فاطمه ص34 و 35، نشر: مؤسسة الكتب الثقافية ـ بيروت</a:t>
            </a:r>
            <a:endParaRPr lang="en-US" sz="2800" dirty="0"/>
          </a:p>
          <a:p>
            <a:pPr algn="r" rtl="1"/>
            <a:r>
              <a:rPr lang="fa-IR" sz="2800" dirty="0" smtClean="0"/>
              <a:t>جامع </a:t>
            </a:r>
            <a:r>
              <a:rPr lang="fa-IR" sz="2800" dirty="0"/>
              <a:t>الأحاديث  للسيوطي: ج13 ص101 و ج17 ص48</a:t>
            </a:r>
            <a:r>
              <a:rPr lang="fa-IR" sz="2800" dirty="0" smtClean="0"/>
              <a:t>؛</a:t>
            </a:r>
            <a:endParaRPr lang="fa-IR" sz="2800" dirty="0"/>
          </a:p>
        </p:txBody>
      </p:sp>
      <p:sp>
        <p:nvSpPr>
          <p:cNvPr id="10" name="Rectangle 9"/>
          <p:cNvSpPr/>
          <p:nvPr/>
        </p:nvSpPr>
        <p:spPr>
          <a:xfrm>
            <a:off x="395536" y="6309320"/>
            <a:ext cx="6034024"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كنز العمال: ج5 ص252، نشر: دار الكتب العلمية ـ بيروت</a:t>
            </a:r>
            <a:endParaRPr lang="en-US" sz="2800" dirty="0"/>
          </a:p>
        </p:txBody>
      </p:sp>
    </p:spTree>
    <p:extLst>
      <p:ext uri="{BB962C8B-B14F-4D97-AF65-F5344CB8AC3E}">
        <p14:creationId xmlns:p14="http://schemas.microsoft.com/office/powerpoint/2010/main" val="41095955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3"/>
          </a:lnRef>
          <a:fillRef idx="2">
            <a:schemeClr val="accent3"/>
          </a:fillRef>
          <a:effectRef idx="1">
            <a:schemeClr val="accent3"/>
          </a:effectRef>
          <a:fontRef idx="minor">
            <a:schemeClr val="dk1"/>
          </a:fontRef>
        </p:style>
        <p:txBody>
          <a:bodyPr>
            <a:noAutofit/>
          </a:bodyPr>
          <a:lstStyle/>
          <a:p>
            <a:r>
              <a:rPr lang="fa-IR" b="1" dirty="0">
                <a:solidFill>
                  <a:srgbClr val="0000FF"/>
                </a:solidFill>
                <a:latin typeface="Arial" pitchFamily="34" charset="0"/>
                <a:cs typeface="Arial" pitchFamily="34" charset="0"/>
              </a:rPr>
              <a:t>ترجمه سعيد بن </a:t>
            </a:r>
            <a:r>
              <a:rPr lang="fa-IR" b="1" dirty="0" smtClean="0">
                <a:solidFill>
                  <a:srgbClr val="0000FF"/>
                </a:solidFill>
                <a:latin typeface="Arial" pitchFamily="34" charset="0"/>
                <a:cs typeface="Arial" pitchFamily="34" charset="0"/>
              </a:rPr>
              <a:t>منصور:</a:t>
            </a:r>
            <a:endParaRPr lang="en-US" b="1" dirty="0">
              <a:solidFill>
                <a:srgbClr val="0000FF"/>
              </a:solidFill>
              <a:latin typeface="Arial" pitchFamily="34" charset="0"/>
              <a:cs typeface="Arial" pitchFamily="34" charset="0"/>
            </a:endParaRPr>
          </a:p>
          <a:p>
            <a:r>
              <a:rPr lang="fa-IR" dirty="0"/>
              <a:t>قال الذهبي: &gt;</a:t>
            </a:r>
            <a:r>
              <a:rPr lang="fa-IR" b="1" dirty="0"/>
              <a:t>سعيد بن منصور، ابن شعبة الحافظ الإمام شيخ الحرم ... وكان ثقة صادقا من أوعية العلم... وقال أبو حاتم الرازي هو ثقة من المتقنين الأثبات ممن جمع وصنف</a:t>
            </a:r>
            <a:r>
              <a:rPr lang="fa-IR" dirty="0"/>
              <a:t>&lt;.</a:t>
            </a:r>
            <a:endParaRPr lang="en-US" dirty="0"/>
          </a:p>
          <a:p>
            <a:endParaRPr lang="fa-IR" dirty="0" smtClean="0"/>
          </a:p>
          <a:p>
            <a:endParaRPr lang="fa-IR" dirty="0"/>
          </a:p>
          <a:p>
            <a:r>
              <a:rPr lang="fa-IR" dirty="0" smtClean="0"/>
              <a:t>وقال </a:t>
            </a:r>
            <a:r>
              <a:rPr lang="fa-IR" dirty="0"/>
              <a:t>في (تذكرة‌ الحفاظ): &gt;</a:t>
            </a:r>
            <a:r>
              <a:rPr lang="fa-IR" b="1" dirty="0"/>
              <a:t>سعيد بن منصور بن شعبة الحافظ الإمام الحجة أبو عثمان المروزي...</a:t>
            </a:r>
            <a:r>
              <a:rPr lang="fa-IR" dirty="0"/>
              <a:t>&lt;.</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صحت روايت ندامت ابوبكر</a:t>
            </a:r>
            <a:endParaRPr lang="en-US" b="1" dirty="0"/>
          </a:p>
        </p:txBody>
      </p:sp>
      <p:sp>
        <p:nvSpPr>
          <p:cNvPr id="6" name="Rectangle 5"/>
          <p:cNvSpPr/>
          <p:nvPr/>
        </p:nvSpPr>
        <p:spPr>
          <a:xfrm>
            <a:off x="35496" y="2852936"/>
            <a:ext cx="901840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سير أعلام النبلاء: ج10 ص586، نشر: مؤسسة الرسالة ـ بيروت، الطبعة: التاسعة، 1413هـ.</a:t>
            </a:r>
            <a:endParaRPr lang="en-US" sz="2800" dirty="0"/>
          </a:p>
        </p:txBody>
      </p:sp>
      <p:sp>
        <p:nvSpPr>
          <p:cNvPr id="7" name="Rectangle 6"/>
          <p:cNvSpPr/>
          <p:nvPr/>
        </p:nvSpPr>
        <p:spPr>
          <a:xfrm>
            <a:off x="323528" y="5301208"/>
            <a:ext cx="814037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تذكرة الحفاظ: ج2 ص416، ناشر: دار الكتب العلمية ـ بيروت، الطبعة: الأولى.</a:t>
            </a:r>
            <a:endParaRPr lang="en-US" sz="2800" dirty="0"/>
          </a:p>
        </p:txBody>
      </p:sp>
      <p:sp>
        <p:nvSpPr>
          <p:cNvPr id="9" name="Right Arrow 8">
            <a:hlinkClick r:id="rId3" action="ppaction://hlinksldjump"/>
          </p:cNvPr>
          <p:cNvSpPr/>
          <p:nvPr/>
        </p:nvSpPr>
        <p:spPr>
          <a:xfrm>
            <a:off x="-36512" y="-5209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4226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3"/>
          </a:lnRef>
          <a:fillRef idx="2">
            <a:schemeClr val="accent3"/>
          </a:fillRef>
          <a:effectRef idx="1">
            <a:schemeClr val="accent3"/>
          </a:effectRef>
          <a:fontRef idx="minor">
            <a:schemeClr val="dk1"/>
          </a:fontRef>
        </p:style>
        <p:txBody>
          <a:bodyPr>
            <a:noAutofit/>
          </a:bodyPr>
          <a:lstStyle/>
          <a:p>
            <a:pPr algn="justLow" rtl="1"/>
            <a:r>
              <a:rPr lang="fa-IR" b="1" dirty="0">
                <a:solidFill>
                  <a:srgbClr val="0000FF"/>
                </a:solidFill>
                <a:latin typeface="Arial" pitchFamily="34" charset="0"/>
                <a:cs typeface="Arial" pitchFamily="34" charset="0"/>
              </a:rPr>
              <a:t>اعتراف ابن تيمية بر ورود به خانه حضرت زهرا  (س) </a:t>
            </a:r>
            <a:r>
              <a:rPr lang="fa-IR" b="1" dirty="0" smtClean="0">
                <a:solidFill>
                  <a:srgbClr val="0000FF"/>
                </a:solidFill>
                <a:latin typeface="Arial" pitchFamily="34" charset="0"/>
                <a:cs typeface="Arial" pitchFamily="34" charset="0"/>
              </a:rPr>
              <a:t>:</a:t>
            </a:r>
          </a:p>
          <a:p>
            <a:r>
              <a:rPr lang="fa-IR" dirty="0"/>
              <a:t>ابن تيميه حراني (728هـ) </a:t>
            </a:r>
            <a:r>
              <a:rPr lang="fa-IR" dirty="0" smtClean="0"/>
              <a:t>: </a:t>
            </a:r>
            <a:r>
              <a:rPr lang="en-US" dirty="0"/>
              <a:t> </a:t>
            </a:r>
            <a:r>
              <a:rPr lang="fa-IR" b="1" dirty="0"/>
              <a:t>وغاية ما يقال إنه كبس البيت لينظر هل فيه شيء من مال الله الذي يقسمه وأن يعطيه لمستحقه ثم رأى أنه لو تركه لهم لجاز فإنه يجوز أن يعطيهم من مال الفيء.</a:t>
            </a:r>
            <a:endParaRPr lang="fa-IR" dirty="0"/>
          </a:p>
          <a:p>
            <a:endParaRPr lang="fa-IR" dirty="0" smtClean="0"/>
          </a:p>
          <a:p>
            <a:endParaRPr lang="fa-IR" dirty="0"/>
          </a:p>
          <a:p>
            <a:r>
              <a:rPr lang="fa-IR" dirty="0"/>
              <a:t> </a:t>
            </a:r>
            <a:endParaRPr lang="en-US" dirty="0"/>
          </a:p>
          <a:p>
            <a:pPr algn="justLow" rtl="1"/>
            <a:endParaRPr lang="en-US" b="1" dirty="0">
              <a:solidFill>
                <a:srgbClr val="0000FF"/>
              </a:solidFill>
              <a:latin typeface="Arial" pitchFamily="34" charset="0"/>
              <a:cs typeface="Arial" pitchFamily="34" charset="0"/>
            </a:endParaRPr>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صحت روايت ندامت ابوبكر</a:t>
            </a:r>
            <a:endParaRPr lang="en-US" b="1" dirty="0"/>
          </a:p>
        </p:txBody>
      </p:sp>
      <p:sp>
        <p:nvSpPr>
          <p:cNvPr id="6" name="Rectangle 5"/>
          <p:cNvSpPr/>
          <p:nvPr/>
        </p:nvSpPr>
        <p:spPr>
          <a:xfrm>
            <a:off x="35496" y="3049796"/>
            <a:ext cx="891782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ar-SA" sz="2800" dirty="0"/>
              <a:t>منهاج السنة النبوية  ج 8   ص 291 ، نشر : مؤسسة قرطبة تحقيق : د. محمد رشاد سالم</a:t>
            </a:r>
            <a:endParaRPr lang="en-US" sz="2800" dirty="0"/>
          </a:p>
        </p:txBody>
      </p:sp>
      <p:sp>
        <p:nvSpPr>
          <p:cNvPr id="9" name="Right Arrow 8">
            <a:hlinkClick r:id="rId3" action="ppaction://hlinksldjump"/>
          </p:cNvPr>
          <p:cNvSpPr/>
          <p:nvPr/>
        </p:nvSpPr>
        <p:spPr>
          <a:xfrm>
            <a:off x="-36512" y="-36328"/>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7476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33375"/>
            <a:ext cx="6172200" cy="1893888"/>
          </a:xfrm>
        </p:spPr>
        <p:txBody>
          <a:bodyPr>
            <a:noAutofit/>
          </a:bodyPr>
          <a:lstStyle/>
          <a:p>
            <a:pPr algn="ctr" rtl="1"/>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rPr>
              <a:t>صديقه شهيده</a:t>
            </a: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sym typeface="Roumouz"/>
              </a:rPr>
              <a:t></a:t>
            </a:r>
            <a: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
            </a:r>
            <a:b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b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سند حقانيت شيعه</a:t>
            </a:r>
            <a:endParaRPr lang="en-US" sz="6600" cap="none" dirty="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7744" y="2636912"/>
            <a:ext cx="5184576" cy="3888432"/>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894849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0000FF"/>
                </a:solidFill>
                <a:latin typeface="Arial" pitchFamily="34" charset="0"/>
                <a:cs typeface="Arial" pitchFamily="34" charset="0"/>
              </a:rPr>
              <a:t>تحريف بعض أهل السنة رواية الندامة:</a:t>
            </a:r>
            <a:endParaRPr lang="en-US" b="1" dirty="0">
              <a:solidFill>
                <a:srgbClr val="0000FF"/>
              </a:solidFill>
              <a:latin typeface="Arial" pitchFamily="34" charset="0"/>
              <a:cs typeface="Arial" pitchFamily="34" charset="0"/>
            </a:endParaRPr>
          </a:p>
          <a:p>
            <a:r>
              <a:rPr lang="fa-IR" dirty="0"/>
              <a:t>قام بعض علماء السنة بتحريف الرواية؛ لحفظ ماء وجه الخليفة، فرواها كالآتي: &gt;</a:t>
            </a:r>
            <a:r>
              <a:rPr lang="ar-SA" b="1" dirty="0"/>
              <a:t>أما إني ما آسي إلا على ثلاث فعلتهن وثلاث لم أفعلهن وثلاث لم أسأل عنهن رسول الله صلى الله عليه وسلم، وددت أني لم </a:t>
            </a:r>
            <a:r>
              <a:rPr lang="ar-SA" b="1" dirty="0">
                <a:solidFill>
                  <a:srgbClr val="FF0000"/>
                </a:solidFill>
              </a:rPr>
              <a:t>أفعل كذا؛ لخلة ذكرها، </a:t>
            </a:r>
            <a:r>
              <a:rPr lang="ar-SA" b="1" dirty="0"/>
              <a:t>قال أبو عبيد: لا أريد ذكرها قال ووددت أني يوم سقيفة بني ساعدة</a:t>
            </a:r>
            <a:r>
              <a:rPr lang="ar-SA" b="1" dirty="0" smtClean="0"/>
              <a:t>...</a:t>
            </a:r>
            <a:r>
              <a:rPr lang="ar-SA" dirty="0" smtClean="0"/>
              <a:t>&lt;.</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تحريف حديث ندامت ابوبكر</a:t>
            </a:r>
            <a:endParaRPr lang="en-US" b="1" dirty="0"/>
          </a:p>
        </p:txBody>
      </p:sp>
      <p:sp>
        <p:nvSpPr>
          <p:cNvPr id="7" name="Rectangle 6"/>
          <p:cNvSpPr/>
          <p:nvPr/>
        </p:nvSpPr>
        <p:spPr>
          <a:xfrm>
            <a:off x="179512" y="3933056"/>
            <a:ext cx="7629012"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كتاب الأموال: ج1 ص174، لأبي عبيد القاسم بن سلام المتوفی 224هـ )</a:t>
            </a:r>
          </a:p>
          <a:p>
            <a:r>
              <a:rPr lang="fa-IR" sz="2800" dirty="0"/>
              <a:t> نشر: دار الفكر. ـ بيروت. تحقيق: خليل محمد هراس، 1408هـ ـ 1988م؛ </a:t>
            </a:r>
          </a:p>
        </p:txBody>
      </p:sp>
      <p:sp>
        <p:nvSpPr>
          <p:cNvPr id="9" name="Rectangle 8"/>
          <p:cNvSpPr/>
          <p:nvPr/>
        </p:nvSpPr>
        <p:spPr>
          <a:xfrm>
            <a:off x="107504" y="5301208"/>
            <a:ext cx="7882286"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معجم ما استعجم </a:t>
            </a:r>
            <a:r>
              <a:rPr lang="ar-SA" sz="2800" dirty="0" smtClean="0"/>
              <a:t>: </a:t>
            </a:r>
            <a:r>
              <a:rPr lang="ar-SA" sz="2800" dirty="0"/>
              <a:t>ج3 ص1076 ـ 1077، </a:t>
            </a:r>
            <a:r>
              <a:rPr lang="fa-IR" sz="2800" dirty="0"/>
              <a:t>ل</a:t>
            </a:r>
            <a:r>
              <a:rPr lang="ar-SA" sz="2800" dirty="0"/>
              <a:t>لبكري </a:t>
            </a:r>
            <a:r>
              <a:rPr lang="ar-SA" sz="2800" dirty="0" smtClean="0"/>
              <a:t>الأندلسي</a:t>
            </a:r>
            <a:r>
              <a:rPr lang="fa-IR" sz="2800" dirty="0" smtClean="0"/>
              <a:t> </a:t>
            </a:r>
            <a:r>
              <a:rPr lang="fa-IR" sz="2800" dirty="0"/>
              <a:t> المتوفی </a:t>
            </a:r>
            <a:r>
              <a:rPr lang="ar-SA" sz="2800" dirty="0"/>
              <a:t>487هـ</a:t>
            </a:r>
            <a:endParaRPr lang="fa-IR" sz="2800" dirty="0" smtClean="0"/>
          </a:p>
          <a:p>
            <a:pPr algn="r" rtl="1"/>
            <a:r>
              <a:rPr lang="ar-SA" sz="2800" dirty="0" smtClean="0"/>
              <a:t>تحقيق</a:t>
            </a:r>
            <a:r>
              <a:rPr lang="ar-SA" sz="2800" dirty="0"/>
              <a:t>: مصطفى السقا، </a:t>
            </a:r>
            <a:r>
              <a:rPr lang="ar-SA" sz="2800" dirty="0" smtClean="0"/>
              <a:t>نشر</a:t>
            </a:r>
            <a:r>
              <a:rPr lang="ar-SA" sz="2800" dirty="0"/>
              <a:t>: عالم الكتب ـ بيروت، الطبعة: الثالثة، 1403هـ.</a:t>
            </a:r>
            <a:endParaRPr lang="en-US" sz="2800" dirty="0"/>
          </a:p>
        </p:txBody>
      </p:sp>
      <p:sp>
        <p:nvSpPr>
          <p:cNvPr id="6" name="Right Arrow 5">
            <a:hlinkClick r:id="rId3" action="ppaction://hlinksldjump"/>
          </p:cNvPr>
          <p:cNvSpPr/>
          <p:nvPr/>
        </p:nvSpPr>
        <p:spPr>
          <a:xfrm>
            <a:off x="-36512" y="-5209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9949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33375"/>
            <a:ext cx="6172200" cy="1893888"/>
          </a:xfrm>
        </p:spPr>
        <p:txBody>
          <a:bodyPr>
            <a:noAutofit/>
          </a:bodyPr>
          <a:lstStyle/>
          <a:p>
            <a:pPr algn="ctr" rtl="1"/>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rPr>
              <a:t>صديقه شهيده</a:t>
            </a: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MCS Shafa E_U normal." pitchFamily="2" charset="-78"/>
                <a:sym typeface="Roumouz"/>
              </a:rPr>
              <a:t></a:t>
            </a:r>
            <a: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
            </a:r>
            <a:br>
              <a:rPr lang="en-US"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br>
            <a:r>
              <a:rPr lang="fa-IR" sz="6600" cap="none" dirty="0" smtClean="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rPr>
              <a:t>سند حقانيت شيعه</a:t>
            </a:r>
            <a:endParaRPr lang="en-US" sz="6600" cap="none" dirty="0">
              <a:ln w="17780" cmpd="sng">
                <a:solidFill>
                  <a:srgbClr val="FF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Sultan Medium" pitchFamily="2" charset="-78"/>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67744" y="2636912"/>
            <a:ext cx="5184576" cy="3888432"/>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30814492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 قال </a:t>
            </a:r>
            <a:r>
              <a:rPr lang="fa-IR" dirty="0" smtClean="0"/>
              <a:t>الذهبي وابن </a:t>
            </a:r>
            <a:r>
              <a:rPr lang="fa-IR" dirty="0"/>
              <a:t>حجر العسقلاني </a:t>
            </a:r>
            <a:r>
              <a:rPr lang="fa-IR" dirty="0" smtClean="0"/>
              <a:t>بعد </a:t>
            </a:r>
            <a:r>
              <a:rPr lang="fa-IR" dirty="0"/>
              <a:t>نقلهما لرواية إقرار أبي بكر بكشف دار فاطمة÷: &gt;</a:t>
            </a:r>
            <a:r>
              <a:rPr lang="fa-IR" b="1" dirty="0"/>
              <a:t>قال البخاري: (عُلْوَانُ بن دَاوُد، ويقال ابن صالح، منكر الحديث)، وقال العقيلي: (له حديث لا يتابع عليه ولا يعرف إلا به)، وقال أبو سعيد بن يونس: (منكر الحديث العقيلي</a:t>
            </a:r>
            <a:r>
              <a:rPr lang="fa-IR" b="1" dirty="0" smtClean="0"/>
              <a:t>)</a:t>
            </a:r>
            <a:r>
              <a:rPr lang="fa-IR" dirty="0" smtClean="0"/>
              <a:t>&lt;.</a:t>
            </a:r>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اشكال سندي به ضعف علوان و پاسخ آن</a:t>
            </a:r>
            <a:endParaRPr lang="en-US" b="1" dirty="0"/>
          </a:p>
        </p:txBody>
      </p:sp>
      <p:sp>
        <p:nvSpPr>
          <p:cNvPr id="6" name="Rectangle 5"/>
          <p:cNvSpPr/>
          <p:nvPr/>
        </p:nvSpPr>
        <p:spPr>
          <a:xfrm>
            <a:off x="179512" y="3050957"/>
            <a:ext cx="8073044"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ميزان الاعتدال في نقد الرجال: ج5 ص135، نشر: دار الكتب العلمية ـ بيروت</a:t>
            </a:r>
            <a:r>
              <a:rPr lang="fa-IR" sz="2800" dirty="0" smtClean="0"/>
              <a:t>،</a:t>
            </a:r>
          </a:p>
          <a:p>
            <a:pPr algn="r" rtl="1"/>
            <a:r>
              <a:rPr lang="fa-IR" sz="2800" dirty="0" smtClean="0"/>
              <a:t> </a:t>
            </a:r>
            <a:r>
              <a:rPr lang="fa-IR" sz="2800" dirty="0"/>
              <a:t>لسان الميزان: ج4 ص189، نشر: مؤسسة الأعلمي للمطبوعات ـ بيروت، </a:t>
            </a:r>
            <a:endParaRPr lang="en-US" sz="2800" dirty="0"/>
          </a:p>
        </p:txBody>
      </p:sp>
    </p:spTree>
    <p:extLst>
      <p:ext uri="{BB962C8B-B14F-4D97-AF65-F5344CB8AC3E}">
        <p14:creationId xmlns:p14="http://schemas.microsoft.com/office/powerpoint/2010/main" val="21629949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0000FF"/>
                </a:solidFill>
                <a:latin typeface="Arial" pitchFamily="34" charset="0"/>
                <a:cs typeface="Arial" pitchFamily="34" charset="0"/>
              </a:rPr>
              <a:t>بطلان تضعيف علوان بن داود لعدم ثبوت النسبة للبخاري:</a:t>
            </a:r>
          </a:p>
          <a:p>
            <a:r>
              <a:rPr lang="fa-IR" dirty="0"/>
              <a:t>مع شدّة تتبعنا لكتب البخاري؛ كالتاريخ الكبير، والكنى، والتاريخ الاوسط، وضعفاء الصغير، لكنا لم نجد الترجمة المذكورة حتى نطمأن بصحة ما حكى عنه، وأول من حكى ذلك عنه هو العقيلي المتوفی 322 في الضعفاء عن آدم بن موسى، قال: &gt;</a:t>
            </a:r>
            <a:r>
              <a:rPr lang="fa-IR" b="1" dirty="0"/>
              <a:t>حدثني آدم بن موسى، قال: سمعت البخاري، قال: (علوان بن داود البجلي، ويقال علوان بن صالح، منكر الحديث)</a:t>
            </a:r>
            <a:r>
              <a:rPr lang="fa-IR" dirty="0"/>
              <a:t>&lt;.</a:t>
            </a:r>
            <a:endParaRPr lang="en-US" dirty="0"/>
          </a:p>
          <a:p>
            <a:endParaRPr lang="fa-IR" dirty="0" smtClean="0"/>
          </a:p>
          <a:p>
            <a:endParaRPr lang="fa-IR" dirty="0" smtClean="0"/>
          </a:p>
          <a:p>
            <a:r>
              <a:rPr lang="fa-IR" dirty="0" smtClean="0"/>
              <a:t>قال </a:t>
            </a:r>
            <a:r>
              <a:rPr lang="fa-IR" dirty="0"/>
              <a:t>الألباني المتوفی 1420هـ عند </a:t>
            </a:r>
            <a:r>
              <a:rPr lang="fa-IR" dirty="0" smtClean="0"/>
              <a:t>تضعيفه لسند رواية لجهالة آدم </a:t>
            </a:r>
            <a:r>
              <a:rPr lang="fa-IR" dirty="0"/>
              <a:t>بن موسى، قال: &gt;</a:t>
            </a:r>
            <a:r>
              <a:rPr lang="fa-IR" b="1" dirty="0"/>
              <a:t>لكن آدم بن موسى لم أجد له ترجمة الآن</a:t>
            </a:r>
            <a:r>
              <a:rPr lang="fa-IR" dirty="0"/>
              <a:t>&lt;.</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اشكال سندي به ضعف علوان و پاسخ آن</a:t>
            </a:r>
            <a:endParaRPr lang="en-US" b="1" dirty="0"/>
          </a:p>
        </p:txBody>
      </p:sp>
      <p:sp>
        <p:nvSpPr>
          <p:cNvPr id="6" name="Rectangle 5"/>
          <p:cNvSpPr/>
          <p:nvPr/>
        </p:nvSpPr>
        <p:spPr>
          <a:xfrm>
            <a:off x="179512" y="3933056"/>
            <a:ext cx="647965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الضعفاء الكبير: ج3 ص419، نشر: دار المكتبة العلمية ـ بيروت</a:t>
            </a:r>
            <a:endParaRPr lang="en-US" sz="2800" dirty="0"/>
          </a:p>
        </p:txBody>
      </p:sp>
      <p:sp>
        <p:nvSpPr>
          <p:cNvPr id="7" name="Rectangle 6"/>
          <p:cNvSpPr/>
          <p:nvPr/>
        </p:nvSpPr>
        <p:spPr>
          <a:xfrm>
            <a:off x="207217" y="6237312"/>
            <a:ext cx="861325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إرواء الغليل: ج5 ص242، تحقيق: </a:t>
            </a:r>
            <a:r>
              <a:rPr lang="ar-SA" sz="2800" dirty="0" smtClean="0"/>
              <a:t>زهير </a:t>
            </a:r>
            <a:r>
              <a:rPr lang="ar-SA" sz="2800" dirty="0"/>
              <a:t>الشاويش، نشر: المكتب الإسلامي ـ بيروت</a:t>
            </a:r>
            <a:endParaRPr lang="en-US" sz="2800" b="1" dirty="0"/>
          </a:p>
        </p:txBody>
      </p:sp>
    </p:spTree>
    <p:extLst>
      <p:ext uri="{BB962C8B-B14F-4D97-AF65-F5344CB8AC3E}">
        <p14:creationId xmlns:p14="http://schemas.microsoft.com/office/powerpoint/2010/main" val="21629949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0000FF"/>
                </a:solidFill>
                <a:latin typeface="Arial" pitchFamily="34" charset="0"/>
                <a:cs typeface="Arial" pitchFamily="34" charset="0"/>
              </a:rPr>
              <a:t>ليس كل (منكر الحديث) ضعيف:</a:t>
            </a:r>
            <a:endParaRPr lang="en-US" b="1" dirty="0">
              <a:solidFill>
                <a:srgbClr val="0000FF"/>
              </a:solidFill>
              <a:latin typeface="Arial" pitchFamily="34" charset="0"/>
              <a:cs typeface="Arial" pitchFamily="34" charset="0"/>
            </a:endParaRPr>
          </a:p>
          <a:p>
            <a:r>
              <a:rPr lang="fa-IR" dirty="0"/>
              <a:t>قال الذهبي ضمن ترجمة أحمد بن عتاب المروزي: &gt;</a:t>
            </a:r>
            <a:r>
              <a:rPr lang="fa-IR" b="1" dirty="0"/>
              <a:t>ما كل من روي المناكير يضعّف</a:t>
            </a:r>
            <a:r>
              <a:rPr lang="fa-IR" dirty="0" smtClean="0"/>
              <a:t>&lt;.</a:t>
            </a:r>
          </a:p>
          <a:p>
            <a:endParaRPr lang="fa-IR" dirty="0"/>
          </a:p>
          <a:p>
            <a:endParaRPr lang="fa-IR" dirty="0" smtClean="0"/>
          </a:p>
          <a:p>
            <a:r>
              <a:rPr lang="fa-IR" dirty="0"/>
              <a:t>وقال ابن حجر العسقلاني ضمن ترجمة الحسين بن فضل البجلي: &gt;</a:t>
            </a:r>
            <a:r>
              <a:rPr lang="fa-IR" b="1" dirty="0"/>
              <a:t>فلو كان كل من روى شيئاً منكراً استحق أن يذكر في الضعفاء لما سلم من المحدثين أحد</a:t>
            </a:r>
            <a:r>
              <a:rPr lang="fa-IR" dirty="0"/>
              <a:t>&lt;.</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اشكال سندي به ضعف علوان و پاسخ آن</a:t>
            </a:r>
            <a:endParaRPr lang="en-US" b="1" dirty="0"/>
          </a:p>
        </p:txBody>
      </p:sp>
      <p:sp>
        <p:nvSpPr>
          <p:cNvPr id="6" name="Rectangle 5"/>
          <p:cNvSpPr/>
          <p:nvPr/>
        </p:nvSpPr>
        <p:spPr>
          <a:xfrm>
            <a:off x="323528" y="2473732"/>
            <a:ext cx="798327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ميزان الاعتدال في نقد الرجال: ج1 ص259، نشر: دار الكتب العلمية ـ </a:t>
            </a:r>
            <a:r>
              <a:rPr lang="ar-SA" sz="2800" dirty="0" smtClean="0"/>
              <a:t>بيروت</a:t>
            </a:r>
            <a:endParaRPr lang="en-US" sz="2800" dirty="0"/>
          </a:p>
        </p:txBody>
      </p:sp>
      <p:sp>
        <p:nvSpPr>
          <p:cNvPr id="7" name="Rectangle 6"/>
          <p:cNvSpPr/>
          <p:nvPr/>
        </p:nvSpPr>
        <p:spPr>
          <a:xfrm>
            <a:off x="179512" y="5138028"/>
            <a:ext cx="727474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لسان الميزان: ج2 ص307، نشر: مؤسسة الأعلمي للمطبوعات ـ بيروت</a:t>
            </a:r>
            <a:endParaRPr lang="en-US" sz="2800" dirty="0"/>
          </a:p>
        </p:txBody>
      </p:sp>
    </p:spTree>
    <p:extLst>
      <p:ext uri="{BB962C8B-B14F-4D97-AF65-F5344CB8AC3E}">
        <p14:creationId xmlns:p14="http://schemas.microsoft.com/office/powerpoint/2010/main" val="1928816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827584" y="188640"/>
            <a:ext cx="7802202" cy="944628"/>
          </a:xfrm>
        </p:spPr>
        <p:style>
          <a:lnRef idx="0">
            <a:schemeClr val="accent6"/>
          </a:lnRef>
          <a:fillRef idx="3">
            <a:schemeClr val="accent6"/>
          </a:fillRef>
          <a:effectRef idx="3">
            <a:schemeClr val="accent6"/>
          </a:effectRef>
          <a:fontRef idx="minor">
            <a:schemeClr val="lt1"/>
          </a:fontRef>
        </p:style>
        <p:txBody>
          <a:bodyPr>
            <a:normAutofit fontScale="90000"/>
          </a:bodyPr>
          <a:lstStyle/>
          <a:p>
            <a:pPr algn="ctr" rtl="1"/>
            <a:r>
              <a:rPr lang="fa-IR" b="1" dirty="0" smtClean="0">
                <a:solidFill>
                  <a:schemeClr val="tx1"/>
                </a:solidFill>
                <a:latin typeface="Arial" panose="020B0604020202020204" pitchFamily="34" charset="0"/>
                <a:cs typeface="Arial" panose="020B0604020202020204" pitchFamily="34" charset="0"/>
              </a:rPr>
              <a:t>ندامت ابوبكر از هجوم به خانه فاطمه  (س) </a:t>
            </a:r>
            <a:endParaRPr lang="en-US" b="1" dirty="0">
              <a:solidFill>
                <a:schemeClr val="tx1"/>
              </a:solidFill>
              <a:latin typeface="Arial" panose="020B0604020202020204" pitchFamily="34" charset="0"/>
              <a:cs typeface="Arial" panose="020B0604020202020204" pitchFamily="34" charset="0"/>
            </a:endParaRPr>
          </a:p>
        </p:txBody>
      </p:sp>
      <p:grpSp>
        <p:nvGrpSpPr>
          <p:cNvPr id="136222" name="Group 30"/>
          <p:cNvGrpSpPr>
            <a:grpSpLocks/>
          </p:cNvGrpSpPr>
          <p:nvPr/>
        </p:nvGrpSpPr>
        <p:grpSpPr bwMode="auto">
          <a:xfrm>
            <a:off x="1314541" y="1303039"/>
            <a:ext cx="7204251" cy="685801"/>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3" action="ppaction://hlinksldjump"/>
            </p:cNvPr>
            <p:cNvSpPr txBox="1">
              <a:spLocks noChangeArrowheads="1"/>
            </p:cNvSpPr>
            <p:nvPr/>
          </p:nvSpPr>
          <p:spPr bwMode="gray">
            <a:xfrm>
              <a:off x="1689" y="1401"/>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ندامت ابوبكر به  نقل ابن زنجويه</a:t>
              </a:r>
              <a:endParaRPr lang="en-US" sz="2800" b="1" dirty="0">
                <a:solidFill>
                  <a:srgbClr val="000000"/>
                </a:solidFill>
                <a:cs typeface="Yagut" pitchFamily="2" charset="-78"/>
              </a:endParaRPr>
            </a:p>
          </p:txBody>
        </p:sp>
        <p:sp>
          <p:nvSpPr>
            <p:cNvPr id="136199" name="Text Box 7"/>
            <p:cNvSpPr txBox="1">
              <a:spLocks noChangeArrowheads="1"/>
            </p:cNvSpPr>
            <p:nvPr/>
          </p:nvSpPr>
          <p:spPr bwMode="gray">
            <a:xfrm>
              <a:off x="4021" y="1417"/>
              <a:ext cx="1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1</a:t>
              </a:r>
              <a:endParaRPr lang="en-US" sz="2400" dirty="0"/>
            </a:p>
          </p:txBody>
        </p:sp>
      </p:grpSp>
      <p:grpSp>
        <p:nvGrpSpPr>
          <p:cNvPr id="136223" name="Group 31"/>
          <p:cNvGrpSpPr>
            <a:grpSpLocks/>
          </p:cNvGrpSpPr>
          <p:nvPr/>
        </p:nvGrpSpPr>
        <p:grpSpPr bwMode="auto">
          <a:xfrm>
            <a:off x="1317711" y="2023353"/>
            <a:ext cx="7259441" cy="685800"/>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4" name="Text Box 12">
              <a:hlinkClick r:id="rId5" action="ppaction://hlinksldjump"/>
            </p:cNvPr>
            <p:cNvSpPr txBox="1">
              <a:spLocks noChangeArrowheads="1"/>
            </p:cNvSpPr>
            <p:nvPr/>
          </p:nvSpPr>
          <p:spPr bwMode="gray">
            <a:xfrm>
              <a:off x="1689" y="1867"/>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ندامت ابوبكر به </a:t>
              </a:r>
              <a:r>
                <a:rPr lang="fa-IR" sz="2800" b="1" dirty="0" smtClean="0">
                  <a:solidFill>
                    <a:srgbClr val="0000FF"/>
                  </a:solidFill>
                  <a:latin typeface="Arial" pitchFamily="34" charset="0"/>
                  <a:cs typeface="Arial" pitchFamily="34" charset="0"/>
                </a:rPr>
                <a:t> نقلهاي متعدد و اسانيد مختلف</a:t>
              </a:r>
              <a:endParaRPr lang="en-US" sz="2800" b="1" dirty="0">
                <a:solidFill>
                  <a:srgbClr val="000000"/>
                </a:solidFill>
                <a:cs typeface="Yagut" pitchFamily="2" charset="-78"/>
              </a:endParaRPr>
            </a:p>
          </p:txBody>
        </p:sp>
        <p:sp>
          <p:nvSpPr>
            <p:cNvPr id="136205" name="Text Box 13"/>
            <p:cNvSpPr txBox="1">
              <a:spLocks noChangeArrowheads="1"/>
            </p:cNvSpPr>
            <p:nvPr/>
          </p:nvSpPr>
          <p:spPr bwMode="gray">
            <a:xfrm>
              <a:off x="3970" y="1911"/>
              <a:ext cx="2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smtClean="0"/>
                <a:t>2</a:t>
              </a:r>
              <a:endParaRPr lang="en-US" sz="2400" dirty="0"/>
            </a:p>
          </p:txBody>
        </p:sp>
      </p:grpSp>
      <p:grpSp>
        <p:nvGrpSpPr>
          <p:cNvPr id="136224" name="Group 32"/>
          <p:cNvGrpSpPr>
            <a:grpSpLocks/>
          </p:cNvGrpSpPr>
          <p:nvPr/>
        </p:nvGrpSpPr>
        <p:grpSpPr bwMode="auto">
          <a:xfrm>
            <a:off x="1317289" y="2743199"/>
            <a:ext cx="7287159" cy="685801"/>
            <a:chOff x="1536" y="2304"/>
            <a:chExt cx="2770" cy="432"/>
          </a:xfrm>
        </p:grpSpPr>
        <p:sp>
          <p:nvSpPr>
            <p:cNvPr id="136207" name="AutoShape 15">
              <a:hlinkClick r:id="rId6" action="ppaction://hlinksldjump"/>
            </p:cNvPr>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9" name="Text Box 17">
              <a:hlinkClick r:id="rId7" action="ppaction://hlinksldjump"/>
            </p:cNvPr>
            <p:cNvSpPr txBox="1">
              <a:spLocks noChangeArrowheads="1"/>
            </p:cNvSpPr>
            <p:nvPr/>
          </p:nvSpPr>
          <p:spPr bwMode="gray">
            <a:xfrm>
              <a:off x="1680" y="2362"/>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صحت روايت ندامت ابوبكر</a:t>
              </a:r>
              <a:endParaRPr lang="en-US" sz="2800" b="1" dirty="0">
                <a:solidFill>
                  <a:srgbClr val="0000FF"/>
                </a:solidFill>
                <a:latin typeface="Arial" pitchFamily="34" charset="0"/>
                <a:cs typeface="Arial" pitchFamily="34" charset="0"/>
              </a:endParaRPr>
            </a:p>
          </p:txBody>
        </p:sp>
        <p:sp>
          <p:nvSpPr>
            <p:cNvPr id="136210" name="Text Box 18"/>
            <p:cNvSpPr txBox="1">
              <a:spLocks noChangeArrowheads="1"/>
            </p:cNvSpPr>
            <p:nvPr/>
          </p:nvSpPr>
          <p:spPr bwMode="gray">
            <a:xfrm>
              <a:off x="4021" y="2366"/>
              <a:ext cx="1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3</a:t>
              </a:r>
              <a:endParaRPr lang="en-US" sz="2400" dirty="0"/>
            </a:p>
          </p:txBody>
        </p:sp>
      </p:grpSp>
      <p:grpSp>
        <p:nvGrpSpPr>
          <p:cNvPr id="136225" name="Group 33"/>
          <p:cNvGrpSpPr>
            <a:grpSpLocks/>
          </p:cNvGrpSpPr>
          <p:nvPr/>
        </p:nvGrpSpPr>
        <p:grpSpPr bwMode="auto">
          <a:xfrm>
            <a:off x="1304229" y="3429000"/>
            <a:ext cx="7286571" cy="685800"/>
            <a:chOff x="1536" y="2822"/>
            <a:chExt cx="2779" cy="432"/>
          </a:xfrm>
        </p:grpSpPr>
        <p:sp>
          <p:nvSpPr>
            <p:cNvPr id="136212"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13"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14" name="Text Box 22">
              <a:hlinkClick r:id="rId8" action="ppaction://hlinksldjump"/>
            </p:cNvPr>
            <p:cNvSpPr txBox="1">
              <a:spLocks noChangeArrowheads="1"/>
            </p:cNvSpPr>
            <p:nvPr/>
          </p:nvSpPr>
          <p:spPr bwMode="gray">
            <a:xfrm>
              <a:off x="1680" y="2900"/>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تحريف حديث ندامت ابوبكر</a:t>
              </a:r>
              <a:endParaRPr lang="en-US" sz="2800" b="1" dirty="0">
                <a:solidFill>
                  <a:srgbClr val="0000FF"/>
                </a:solidFill>
                <a:latin typeface="Arial" pitchFamily="34" charset="0"/>
                <a:cs typeface="Arial" pitchFamily="34" charset="0"/>
              </a:endParaRPr>
            </a:p>
          </p:txBody>
        </p:sp>
        <p:sp>
          <p:nvSpPr>
            <p:cNvPr id="136215" name="Text Box 23"/>
            <p:cNvSpPr txBox="1">
              <a:spLocks noChangeArrowheads="1"/>
            </p:cNvSpPr>
            <p:nvPr/>
          </p:nvSpPr>
          <p:spPr bwMode="gray">
            <a:xfrm>
              <a:off x="4030" y="2894"/>
              <a:ext cx="1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4</a:t>
              </a:r>
              <a:endParaRPr lang="en-US" sz="2400" dirty="0"/>
            </a:p>
          </p:txBody>
        </p:sp>
      </p:grpSp>
      <p:grpSp>
        <p:nvGrpSpPr>
          <p:cNvPr id="27" name="Group 33"/>
          <p:cNvGrpSpPr>
            <a:grpSpLocks/>
          </p:cNvGrpSpPr>
          <p:nvPr/>
        </p:nvGrpSpPr>
        <p:grpSpPr bwMode="auto">
          <a:xfrm>
            <a:off x="1337620" y="4149084"/>
            <a:ext cx="7283731" cy="655744"/>
            <a:chOff x="1536" y="2822"/>
            <a:chExt cx="2779" cy="432"/>
          </a:xfrm>
        </p:grpSpPr>
        <p:sp>
          <p:nvSpPr>
            <p:cNvPr id="28"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9"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0" name="Text Box 22">
              <a:hlinkClick r:id="rId9" action="ppaction://hlinksldjump"/>
            </p:cNvPr>
            <p:cNvSpPr txBox="1">
              <a:spLocks noChangeArrowheads="1"/>
            </p:cNvSpPr>
            <p:nvPr/>
          </p:nvSpPr>
          <p:spPr bwMode="gray">
            <a:xfrm>
              <a:off x="1680" y="2880"/>
              <a:ext cx="2160"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اشكال سندي به ضعف علوان و پاسخ آن</a:t>
              </a:r>
              <a:endParaRPr lang="en-US" sz="2800" b="1" dirty="0">
                <a:solidFill>
                  <a:srgbClr val="0000FF"/>
                </a:solidFill>
                <a:latin typeface="Arial" pitchFamily="34" charset="0"/>
                <a:cs typeface="Arial" pitchFamily="34" charset="0"/>
              </a:endParaRPr>
            </a:p>
          </p:txBody>
        </p:sp>
        <p:sp>
          <p:nvSpPr>
            <p:cNvPr id="31" name="Text Box 23"/>
            <p:cNvSpPr txBox="1">
              <a:spLocks noChangeArrowheads="1"/>
            </p:cNvSpPr>
            <p:nvPr/>
          </p:nvSpPr>
          <p:spPr bwMode="gray">
            <a:xfrm>
              <a:off x="4043" y="2894"/>
              <a:ext cx="147"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5</a:t>
              </a:r>
              <a:endParaRPr lang="en-US" sz="2400" dirty="0"/>
            </a:p>
          </p:txBody>
        </p:sp>
      </p:grpSp>
      <p:grpSp>
        <p:nvGrpSpPr>
          <p:cNvPr id="32" name="Group 33"/>
          <p:cNvGrpSpPr>
            <a:grpSpLocks/>
          </p:cNvGrpSpPr>
          <p:nvPr/>
        </p:nvGrpSpPr>
        <p:grpSpPr bwMode="auto">
          <a:xfrm>
            <a:off x="1329478" y="4797152"/>
            <a:ext cx="7274969" cy="685800"/>
            <a:chOff x="1536" y="2822"/>
            <a:chExt cx="2779" cy="432"/>
          </a:xfrm>
        </p:grpSpPr>
        <p:sp>
          <p:nvSpPr>
            <p:cNvPr id="33" name="AutoShape 20">
              <a:hlinkClick r:id="rId10" action="ppaction://hlinksldjump"/>
            </p:cNvPr>
            <p:cNvSpPr>
              <a:spLocks noChangeArrowheads="1"/>
            </p:cNvSpPr>
            <p:nvPr/>
          </p:nvSpPr>
          <p:spPr bwMode="gray">
            <a:xfrm>
              <a:off x="1536" y="2907"/>
              <a:ext cx="2736" cy="28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4" name="AutoShape 21"/>
            <p:cNvSpPr>
              <a:spLocks noChangeArrowheads="1"/>
            </p:cNvSpPr>
            <p:nvPr/>
          </p:nvSpPr>
          <p:spPr bwMode="gray">
            <a:xfrm>
              <a:off x="3932" y="2822"/>
              <a:ext cx="383" cy="432"/>
            </a:xfrm>
            <a:prstGeom prst="diamond">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5" name="Text Box 22">
              <a:hlinkClick r:id="rId11" action="ppaction://hlinksldjump"/>
            </p:cNvPr>
            <p:cNvSpPr txBox="1">
              <a:spLocks noChangeArrowheads="1"/>
            </p:cNvSpPr>
            <p:nvPr/>
          </p:nvSpPr>
          <p:spPr bwMode="gray">
            <a:xfrm>
              <a:off x="1680" y="2894"/>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نقل روايت بدون ذكر علوان در سند</a:t>
              </a:r>
              <a:endParaRPr lang="en-US" sz="2800" b="1" dirty="0">
                <a:solidFill>
                  <a:srgbClr val="0000FF"/>
                </a:solidFill>
                <a:latin typeface="Arial" pitchFamily="34" charset="0"/>
                <a:cs typeface="Arial" pitchFamily="34" charset="0"/>
              </a:endParaRPr>
            </a:p>
          </p:txBody>
        </p:sp>
        <p:sp>
          <p:nvSpPr>
            <p:cNvPr id="36" name="Text Box 23"/>
            <p:cNvSpPr txBox="1">
              <a:spLocks noChangeArrowheads="1"/>
            </p:cNvSpPr>
            <p:nvPr/>
          </p:nvSpPr>
          <p:spPr bwMode="gray">
            <a:xfrm>
              <a:off x="4043" y="2894"/>
              <a:ext cx="14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6</a:t>
              </a:r>
              <a:endParaRPr lang="en-US" sz="2400" dirty="0"/>
            </a:p>
          </p:txBody>
        </p:sp>
      </p:grpSp>
      <p:grpSp>
        <p:nvGrpSpPr>
          <p:cNvPr id="37" name="Group 32"/>
          <p:cNvGrpSpPr>
            <a:grpSpLocks/>
          </p:cNvGrpSpPr>
          <p:nvPr/>
        </p:nvGrpSpPr>
        <p:grpSpPr bwMode="auto">
          <a:xfrm>
            <a:off x="1317289" y="5517232"/>
            <a:ext cx="7287159" cy="685801"/>
            <a:chOff x="1536" y="2304"/>
            <a:chExt cx="2770" cy="432"/>
          </a:xfrm>
        </p:grpSpPr>
        <p:sp>
          <p:nvSpPr>
            <p:cNvPr id="38"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9"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40" name="Text Box 17">
              <a:hlinkClick r:id="rId12" action="ppaction://hlinksldjump"/>
            </p:cNvPr>
            <p:cNvSpPr txBox="1">
              <a:spLocks noChangeArrowheads="1"/>
            </p:cNvSpPr>
            <p:nvPr/>
          </p:nvSpPr>
          <p:spPr bwMode="gray">
            <a:xfrm>
              <a:off x="1634" y="2352"/>
              <a:ext cx="216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FF"/>
                  </a:solidFill>
                  <a:latin typeface="Arial" pitchFamily="34" charset="0"/>
                  <a:cs typeface="Arial" pitchFamily="34" charset="0"/>
                </a:rPr>
                <a:t>توثيق علوان توسط ابن حبان</a:t>
              </a:r>
              <a:endParaRPr lang="en-US" sz="2800" b="1" dirty="0">
                <a:solidFill>
                  <a:srgbClr val="0000FF"/>
                </a:solidFill>
                <a:latin typeface="Arial" pitchFamily="34" charset="0"/>
                <a:cs typeface="Arial" pitchFamily="34" charset="0"/>
              </a:endParaRPr>
            </a:p>
          </p:txBody>
        </p:sp>
        <p:sp>
          <p:nvSpPr>
            <p:cNvPr id="41" name="Text Box 18"/>
            <p:cNvSpPr txBox="1">
              <a:spLocks noChangeArrowheads="1"/>
            </p:cNvSpPr>
            <p:nvPr/>
          </p:nvSpPr>
          <p:spPr bwMode="gray">
            <a:xfrm>
              <a:off x="4035" y="2366"/>
              <a:ext cx="14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smtClean="0"/>
                <a:t>7</a:t>
              </a:r>
              <a:endParaRPr lang="en-US" sz="2400" dirty="0"/>
            </a:p>
          </p:txBody>
        </p:sp>
      </p:grpSp>
    </p:spTree>
    <p:extLst>
      <p:ext uri="{BB962C8B-B14F-4D97-AF65-F5344CB8AC3E}">
        <p14:creationId xmlns:p14="http://schemas.microsoft.com/office/powerpoint/2010/main" val="2945729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36225"/>
                                        </p:tgtEl>
                                        <p:attrNameLst>
                                          <p:attrName>style.visibility</p:attrName>
                                        </p:attrNameLst>
                                      </p:cBhvr>
                                      <p:to>
                                        <p:strVal val="visible"/>
                                      </p:to>
                                    </p:set>
                                    <p:anim calcmode="lin" valueType="num">
                                      <p:cBhvr additive="base">
                                        <p:cTn id="22" dur="1000" fill="hold"/>
                                        <p:tgtEl>
                                          <p:spTgt spid="136225"/>
                                        </p:tgtEl>
                                        <p:attrNameLst>
                                          <p:attrName>ppt_x</p:attrName>
                                        </p:attrNameLst>
                                      </p:cBhvr>
                                      <p:tavLst>
                                        <p:tav tm="0">
                                          <p:val>
                                            <p:strVal val="1+#ppt_w/2"/>
                                          </p:val>
                                        </p:tav>
                                        <p:tav tm="100000">
                                          <p:val>
                                            <p:strVal val="#ppt_x"/>
                                          </p:val>
                                        </p:tav>
                                      </p:tavLst>
                                    </p:anim>
                                    <p:anim calcmode="lin" valueType="num">
                                      <p:cBhvr additive="base">
                                        <p:cTn id="23" dur="1000" fill="hold"/>
                                        <p:tgtEl>
                                          <p:spTgt spid="1362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1000" fill="hold"/>
                                        <p:tgtEl>
                                          <p:spTgt spid="32"/>
                                        </p:tgtEl>
                                        <p:attrNameLst>
                                          <p:attrName>ppt_x</p:attrName>
                                        </p:attrNameLst>
                                      </p:cBhvr>
                                      <p:tavLst>
                                        <p:tav tm="0">
                                          <p:val>
                                            <p:strVal val="1+#ppt_w/2"/>
                                          </p:val>
                                        </p:tav>
                                        <p:tav tm="100000">
                                          <p:val>
                                            <p:strVal val="#ppt_x"/>
                                          </p:val>
                                        </p:tav>
                                      </p:tavLst>
                                    </p:anim>
                                    <p:anim calcmode="lin" valueType="num">
                                      <p:cBhvr additive="base">
                                        <p:cTn id="33" dur="10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1+#ppt_w/2"/>
                                          </p:val>
                                        </p:tav>
                                        <p:tav tm="100000">
                                          <p:val>
                                            <p:strVal val="#ppt_x"/>
                                          </p:val>
                                        </p:tav>
                                      </p:tavLst>
                                    </p:anim>
                                    <p:anim calcmode="lin" valueType="num">
                                      <p:cBhvr additive="base">
                                        <p:cTn id="38"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en-US" b="1" dirty="0"/>
              <a:t> </a:t>
            </a:r>
            <a:r>
              <a:rPr lang="fa-IR" b="1" dirty="0">
                <a:solidFill>
                  <a:srgbClr val="0000FF"/>
                </a:solidFill>
                <a:latin typeface="Arial" pitchFamily="34" charset="0"/>
                <a:cs typeface="Arial" pitchFamily="34" charset="0"/>
              </a:rPr>
              <a:t>رواية البخاري عن (منكر الحديث):</a:t>
            </a:r>
          </a:p>
          <a:p>
            <a:r>
              <a:rPr lang="fa-IR" b="1" dirty="0">
                <a:solidFill>
                  <a:srgbClr val="FF0000"/>
                </a:solidFill>
                <a:latin typeface="Arial" pitchFamily="34" charset="0"/>
                <a:cs typeface="Arial" pitchFamily="34" charset="0"/>
              </a:rPr>
              <a:t>خالد بن </a:t>
            </a:r>
            <a:r>
              <a:rPr lang="fa-IR" b="1" dirty="0" smtClean="0">
                <a:solidFill>
                  <a:srgbClr val="FF0000"/>
                </a:solidFill>
                <a:latin typeface="Arial" pitchFamily="34" charset="0"/>
                <a:cs typeface="Arial" pitchFamily="34" charset="0"/>
              </a:rPr>
              <a:t>مَخْلَد</a:t>
            </a:r>
            <a:r>
              <a:rPr lang="fa-IR" b="1" dirty="0">
                <a:solidFill>
                  <a:srgbClr val="FF0000"/>
                </a:solidFill>
                <a:latin typeface="Arial" pitchFamily="34" charset="0"/>
                <a:cs typeface="Arial" pitchFamily="34" charset="0"/>
              </a:rPr>
              <a:t>:</a:t>
            </a:r>
          </a:p>
          <a:p>
            <a:r>
              <a:rPr lang="ar-SA" dirty="0" smtClean="0"/>
              <a:t>قال </a:t>
            </a:r>
            <a:r>
              <a:rPr lang="ar-SA" dirty="0"/>
              <a:t>الذهبي في المغنى فى الضعفاء: &gt;</a:t>
            </a:r>
            <a:r>
              <a:rPr lang="ar-SA" b="1" dirty="0"/>
              <a:t>خالد بن </a:t>
            </a:r>
            <a:r>
              <a:rPr lang="fa-IR" b="1" dirty="0"/>
              <a:t>مَخْلَد</a:t>
            </a:r>
            <a:r>
              <a:rPr lang="ar-SA" b="1" dirty="0" smtClean="0"/>
              <a:t> </a:t>
            </a:r>
            <a:r>
              <a:rPr lang="ar-SA" b="1" dirty="0"/>
              <a:t>القطواني من شيوخ البخاري. صدوق إن شاء الله قال أحمد بن حنبل </a:t>
            </a:r>
            <a:r>
              <a:rPr lang="ar-SA" b="1" dirty="0">
                <a:solidFill>
                  <a:srgbClr val="FF0000"/>
                </a:solidFill>
              </a:rPr>
              <a:t>له أحاديث مناكير </a:t>
            </a:r>
            <a:r>
              <a:rPr lang="ar-SA" b="1" dirty="0"/>
              <a:t>وقال ابن سعد </a:t>
            </a:r>
            <a:r>
              <a:rPr lang="ar-SA" b="1" dirty="0">
                <a:solidFill>
                  <a:srgbClr val="FF0000"/>
                </a:solidFill>
              </a:rPr>
              <a:t>منكر الحديث </a:t>
            </a:r>
            <a:r>
              <a:rPr lang="ar-SA" b="1" dirty="0"/>
              <a:t>مفرط التشيع وذكره ابن عدي في الكامل فساق له عشرة أحاديث منكرة وقال الجوزجاني كان شتاما معلنا بسوء مذهبه وقال أبو حاتم يكتب حديثه ولا يحتج به</a:t>
            </a:r>
            <a:r>
              <a:rPr lang="ar-SA" dirty="0"/>
              <a:t>&lt;.</a:t>
            </a:r>
            <a:endParaRPr lang="en-US" dirty="0"/>
          </a:p>
          <a:p>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اشكال سندي به ضعف علوان و پاسخ آن</a:t>
            </a:r>
            <a:endParaRPr lang="en-US" b="1" dirty="0"/>
          </a:p>
        </p:txBody>
      </p:sp>
      <p:sp>
        <p:nvSpPr>
          <p:cNvPr id="6" name="Rectangle 5"/>
          <p:cNvSpPr/>
          <p:nvPr/>
        </p:nvSpPr>
        <p:spPr>
          <a:xfrm>
            <a:off x="179512" y="4561964"/>
            <a:ext cx="680506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المغني في الضعفاء: ج1 ص206، تحقيق: الدكتور نور الدين عتر.</a:t>
            </a:r>
            <a:endParaRPr lang="en-US" sz="2800" dirty="0"/>
          </a:p>
        </p:txBody>
      </p:sp>
    </p:spTree>
    <p:extLst>
      <p:ext uri="{BB962C8B-B14F-4D97-AF65-F5344CB8AC3E}">
        <p14:creationId xmlns:p14="http://schemas.microsoft.com/office/powerpoint/2010/main" val="1928816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FF0000"/>
                </a:solidFill>
                <a:latin typeface="Arial" pitchFamily="34" charset="0"/>
                <a:cs typeface="Arial" pitchFamily="34" charset="0"/>
              </a:rPr>
              <a:t>نعيم بن حماد:</a:t>
            </a:r>
          </a:p>
          <a:p>
            <a:r>
              <a:rPr lang="ar-SA" dirty="0"/>
              <a:t>قال ابن حجر العسقلاني ضمن ترجمة نعيم بن حماد: &gt;</a:t>
            </a:r>
            <a:r>
              <a:rPr lang="ar-SA" b="1" dirty="0"/>
              <a:t>وقرأت بخط الذهبي أن هذا الحديث لا أصل له ولا شاهد تفرد به نعيم وهو منكر الحديث على إمامته. قلت نعيم من شيوخ البخاري</a:t>
            </a:r>
            <a:r>
              <a:rPr lang="ar-SA" dirty="0"/>
              <a:t>&lt;.</a:t>
            </a:r>
            <a:endParaRPr lang="en-US" dirty="0"/>
          </a:p>
          <a:p>
            <a:endParaRPr lang="fa-IR" dirty="0"/>
          </a:p>
          <a:p>
            <a:endParaRPr lang="fa-IR" dirty="0" smtClean="0"/>
          </a:p>
          <a:p>
            <a:r>
              <a:rPr lang="ar-SA" dirty="0" smtClean="0"/>
              <a:t>و </a:t>
            </a:r>
            <a:r>
              <a:rPr lang="ar-SA" dirty="0"/>
              <a:t>قال في (النكت الظراف): &gt;</a:t>
            </a:r>
            <a:r>
              <a:rPr lang="ar-SA" b="1" dirty="0"/>
              <a:t>قلت: قرأت بخط الذهبي: لا أصل له ولا شاهد، ونعيم بن حماد منكر الحديث مع إمامته</a:t>
            </a:r>
            <a:r>
              <a:rPr lang="ar-SA" dirty="0"/>
              <a:t>&lt;.</a:t>
            </a:r>
            <a:endParaRPr lang="en-US" dirty="0"/>
          </a:p>
          <a:p>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اشكال سندي به ضعف علوان و پاسخ آن</a:t>
            </a:r>
            <a:endParaRPr lang="en-US" b="1" dirty="0"/>
          </a:p>
        </p:txBody>
      </p:sp>
      <p:sp>
        <p:nvSpPr>
          <p:cNvPr id="6" name="Rectangle 5"/>
          <p:cNvSpPr/>
          <p:nvPr/>
        </p:nvSpPr>
        <p:spPr>
          <a:xfrm>
            <a:off x="977553" y="2924944"/>
            <a:ext cx="6245620"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ar-SA" sz="2800" dirty="0" smtClean="0"/>
              <a:t>الأمالي </a:t>
            </a:r>
            <a:r>
              <a:rPr lang="ar-SA" sz="2800" dirty="0"/>
              <a:t>المطلقة: ج1 ص147، تحقيق: </a:t>
            </a:r>
            <a:r>
              <a:rPr lang="ar-SA" sz="2800" dirty="0" smtClean="0"/>
              <a:t>حمديبن </a:t>
            </a:r>
            <a:r>
              <a:rPr lang="ar-SA" sz="2800" dirty="0"/>
              <a:t>عبد المجيد </a:t>
            </a:r>
            <a:endParaRPr lang="fa-IR" sz="2800" dirty="0" smtClean="0"/>
          </a:p>
          <a:p>
            <a:pPr algn="just" rtl="1"/>
            <a:r>
              <a:rPr lang="ar-SA" sz="2800" dirty="0" smtClean="0"/>
              <a:t>بن </a:t>
            </a:r>
            <a:r>
              <a:rPr lang="ar-SA" sz="2800" dirty="0"/>
              <a:t>إسماعيل السلفي، ناشر: المكتب الإسلامي ـ بيروت، </a:t>
            </a:r>
            <a:endParaRPr lang="fa-IR" sz="2800" dirty="0"/>
          </a:p>
        </p:txBody>
      </p:sp>
      <p:sp>
        <p:nvSpPr>
          <p:cNvPr id="7" name="Rectangle 6"/>
          <p:cNvSpPr/>
          <p:nvPr/>
        </p:nvSpPr>
        <p:spPr>
          <a:xfrm>
            <a:off x="251520" y="5355213"/>
            <a:ext cx="6872394"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النكت الظراف على الأطراف: ج10 ص173، تحقيق: عبد الصمد </a:t>
            </a:r>
            <a:endParaRPr lang="fa-IR" sz="2800" dirty="0"/>
          </a:p>
          <a:p>
            <a:pPr algn="r" rtl="1"/>
            <a:r>
              <a:rPr lang="ar-SA" sz="2800" dirty="0"/>
              <a:t>شرف الدين، زهير الشاويش، ناشر: المكتب الإسلامي ـ </a:t>
            </a:r>
            <a:r>
              <a:rPr lang="ar-SA" sz="2800" dirty="0" smtClean="0"/>
              <a:t>بيروت</a:t>
            </a:r>
            <a:endParaRPr lang="fa-IR" sz="2800" b="1" dirty="0"/>
          </a:p>
        </p:txBody>
      </p:sp>
    </p:spTree>
    <p:extLst>
      <p:ext uri="{BB962C8B-B14F-4D97-AF65-F5344CB8AC3E}">
        <p14:creationId xmlns:p14="http://schemas.microsoft.com/office/powerpoint/2010/main" val="1928816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FF0000"/>
                </a:solidFill>
                <a:latin typeface="Arial" pitchFamily="34" charset="0"/>
                <a:cs typeface="Arial" pitchFamily="34" charset="0"/>
              </a:rPr>
              <a:t>محمد بن عبد الرحمن الطفاوي:</a:t>
            </a:r>
            <a:endParaRPr lang="en-US" b="1" dirty="0">
              <a:solidFill>
                <a:srgbClr val="FF0000"/>
              </a:solidFill>
              <a:latin typeface="Arial" pitchFamily="34" charset="0"/>
              <a:cs typeface="Arial" pitchFamily="34" charset="0"/>
            </a:endParaRPr>
          </a:p>
          <a:p>
            <a:r>
              <a:rPr lang="ar-SA" dirty="0"/>
              <a:t>قال المزي المتوفی  742 </a:t>
            </a:r>
            <a:r>
              <a:rPr lang="ar-SA" b="1" dirty="0" smtClean="0"/>
              <a:t>خ </a:t>
            </a:r>
            <a:r>
              <a:rPr lang="ar-SA" b="1" dirty="0"/>
              <a:t>د ت س: محمد بن عبد الرحمن الطفاوي، أبو المنذر البَصْرِيّ... و</a:t>
            </a:r>
            <a:r>
              <a:rPr lang="ar-SA" b="1" dirty="0">
                <a:solidFill>
                  <a:srgbClr val="FF0000"/>
                </a:solidFill>
              </a:rPr>
              <a:t>َقَال أبو زُرْعَة: منكر الحديث</a:t>
            </a:r>
            <a:r>
              <a:rPr lang="ar-SA" dirty="0"/>
              <a:t>&lt;.</a:t>
            </a:r>
            <a:endParaRPr lang="en-US" dirty="0"/>
          </a:p>
          <a:p>
            <a:pPr>
              <a:lnSpc>
                <a:spcPct val="30000"/>
              </a:lnSpc>
            </a:pPr>
            <a:endParaRPr lang="fa-IR" dirty="0" smtClean="0"/>
          </a:p>
          <a:p>
            <a:endParaRPr lang="fa-IR" dirty="0"/>
          </a:p>
          <a:p>
            <a:r>
              <a:rPr lang="fa-IR" dirty="0" smtClean="0"/>
              <a:t>والمراد </a:t>
            </a:r>
            <a:r>
              <a:rPr lang="fa-IR" dirty="0"/>
              <a:t>من (خ) البخاري؛ (د) أبو داوود؛ (ت) الترمذي، و (س) النسائي.</a:t>
            </a:r>
            <a:endParaRPr lang="en-US" dirty="0"/>
          </a:p>
          <a:p>
            <a:r>
              <a:rPr lang="fa-IR" dirty="0"/>
              <a:t>وقال </a:t>
            </a:r>
            <a:r>
              <a:rPr lang="ar-SA" dirty="0"/>
              <a:t>أبو وليد الباجي المتوفی  474: &gt;</a:t>
            </a:r>
            <a:r>
              <a:rPr lang="ar-SA" b="1" dirty="0"/>
              <a:t>محمد بن عبد الرحمن أبو المنذر الطفاوي البصري أخرج البخاري في الرقاب والبيوع </a:t>
            </a:r>
            <a:r>
              <a:rPr lang="fa-IR" b="1" dirty="0" smtClean="0"/>
              <a:t>... </a:t>
            </a:r>
            <a:r>
              <a:rPr lang="ar-SA" b="1" dirty="0" smtClean="0"/>
              <a:t>عنه </a:t>
            </a:r>
            <a:r>
              <a:rPr lang="fa-IR" b="1" dirty="0" smtClean="0"/>
              <a:t>... </a:t>
            </a:r>
            <a:r>
              <a:rPr lang="ar-SA" b="1" dirty="0" smtClean="0"/>
              <a:t>قال </a:t>
            </a:r>
            <a:r>
              <a:rPr lang="ar-SA" b="1" dirty="0"/>
              <a:t>أبو حاتم الرازي ليس به بأس صدوق صالح إلا أنه يهم أحيانا </a:t>
            </a:r>
            <a:r>
              <a:rPr lang="ar-SA" b="1" dirty="0">
                <a:solidFill>
                  <a:srgbClr val="FF0000"/>
                </a:solidFill>
              </a:rPr>
              <a:t>وقال أبو زرعة الرازي هو منكر الحديث</a:t>
            </a:r>
            <a:r>
              <a:rPr lang="ar-SA" dirty="0">
                <a:solidFill>
                  <a:srgbClr val="FF0000"/>
                </a:solidFill>
              </a:rPr>
              <a:t>&lt;.</a:t>
            </a:r>
            <a:endParaRPr lang="en-US" dirty="0">
              <a:solidFill>
                <a:srgbClr val="FF0000"/>
              </a:solidFill>
            </a:endParaRPr>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اشكال سندي به ضعف علوان و پاسخ آن</a:t>
            </a:r>
            <a:endParaRPr lang="en-US" b="1" dirty="0"/>
          </a:p>
        </p:txBody>
      </p:sp>
      <p:sp>
        <p:nvSpPr>
          <p:cNvPr id="6" name="Rectangle 5"/>
          <p:cNvSpPr/>
          <p:nvPr/>
        </p:nvSpPr>
        <p:spPr>
          <a:xfrm>
            <a:off x="-51150" y="2545740"/>
            <a:ext cx="915965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تهذيب الكمال: ج25 ص652 تحقيق د. بشار عواد معروف، نشر: مؤسسة الرسالة ـ بيروت</a:t>
            </a:r>
            <a:endParaRPr lang="en-US" sz="2800" dirty="0"/>
          </a:p>
        </p:txBody>
      </p:sp>
      <p:sp>
        <p:nvSpPr>
          <p:cNvPr id="7" name="Rectangle 6"/>
          <p:cNvSpPr/>
          <p:nvPr/>
        </p:nvSpPr>
        <p:spPr>
          <a:xfrm>
            <a:off x="152891" y="5821030"/>
            <a:ext cx="7659469"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التعديل والتجريح لمن خرج له البخاري في الجامع الصحيح: ج2 ص533</a:t>
            </a:r>
            <a:endParaRPr lang="fa-IR" sz="2800" dirty="0"/>
          </a:p>
          <a:p>
            <a:pPr algn="r" rtl="1"/>
            <a:r>
              <a:rPr lang="ar-SA" sz="2800" dirty="0"/>
              <a:t>، رقم:533، نشر: دار اللواء للنشر والتوزيع ـ الرياض، ط1، 1406هـ.</a:t>
            </a:r>
            <a:endParaRPr lang="en-US" sz="2800" dirty="0"/>
          </a:p>
        </p:txBody>
      </p:sp>
    </p:spTree>
    <p:extLst>
      <p:ext uri="{BB962C8B-B14F-4D97-AF65-F5344CB8AC3E}">
        <p14:creationId xmlns:p14="http://schemas.microsoft.com/office/powerpoint/2010/main" val="1928816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solidFill>
                  <a:srgbClr val="FF0000"/>
                </a:solidFill>
                <a:latin typeface="Arial" pitchFamily="34" charset="0"/>
                <a:cs typeface="Arial" pitchFamily="34" charset="0"/>
              </a:rPr>
              <a:t>حسان بن حسان البصري:</a:t>
            </a:r>
            <a:endParaRPr lang="en-US" b="1" dirty="0">
              <a:solidFill>
                <a:srgbClr val="FF0000"/>
              </a:solidFill>
              <a:latin typeface="Arial" pitchFamily="34" charset="0"/>
              <a:cs typeface="Arial" pitchFamily="34" charset="0"/>
            </a:endParaRPr>
          </a:p>
          <a:p>
            <a:r>
              <a:rPr lang="fa-IR" dirty="0"/>
              <a:t>قال ابن حجر:</a:t>
            </a:r>
            <a:r>
              <a:rPr lang="fa-IR" b="1" dirty="0"/>
              <a:t> &gt;خ البخاري حسان بن </a:t>
            </a:r>
            <a:r>
              <a:rPr lang="fa-IR" b="1" dirty="0" smtClean="0"/>
              <a:t>حسان </a:t>
            </a:r>
            <a:r>
              <a:rPr lang="fa-IR" b="1" dirty="0"/>
              <a:t>البصري أبو علي بن أبي عباد نزيل مكة روى عن شعبة وعبد الله بن بكر... وعنه البخاري وأبو زرعة وعلي بن الحسن </a:t>
            </a:r>
            <a:r>
              <a:rPr lang="fa-IR" b="1" dirty="0" smtClean="0"/>
              <a:t>الهسنجاني ... </a:t>
            </a:r>
            <a:r>
              <a:rPr lang="fa-IR" b="1" dirty="0">
                <a:solidFill>
                  <a:srgbClr val="FF0000"/>
                </a:solidFill>
              </a:rPr>
              <a:t>قال أبو حاتم منكر الحديث </a:t>
            </a:r>
            <a:r>
              <a:rPr lang="fa-IR" b="1" dirty="0"/>
              <a:t>وقال البخاري كان المقري يثني عليه توفي سنة 213&lt;.</a:t>
            </a:r>
            <a:endParaRPr lang="en-US" dirty="0"/>
          </a:p>
          <a:p>
            <a:pPr algn="justLow" rtl="1"/>
            <a:endParaRPr lang="fa-IR" dirty="0" smtClean="0"/>
          </a:p>
          <a:p>
            <a:r>
              <a:rPr lang="fa-IR" b="1" dirty="0">
                <a:solidFill>
                  <a:srgbClr val="FF0000"/>
                </a:solidFill>
                <a:latin typeface="Arial" pitchFamily="34" charset="0"/>
                <a:cs typeface="Arial" pitchFamily="34" charset="0"/>
              </a:rPr>
              <a:t>الحسن بن </a:t>
            </a:r>
            <a:r>
              <a:rPr lang="fa-IR" b="1" dirty="0" smtClean="0">
                <a:solidFill>
                  <a:srgbClr val="FF0000"/>
                </a:solidFill>
                <a:latin typeface="Arial" pitchFamily="34" charset="0"/>
                <a:cs typeface="Arial" pitchFamily="34" charset="0"/>
              </a:rPr>
              <a:t>بشر:</a:t>
            </a:r>
            <a:endParaRPr lang="en-US" b="1" dirty="0">
              <a:solidFill>
                <a:srgbClr val="FF0000"/>
              </a:solidFill>
              <a:latin typeface="Arial" pitchFamily="34" charset="0"/>
              <a:cs typeface="Arial" pitchFamily="34" charset="0"/>
            </a:endParaRPr>
          </a:p>
          <a:p>
            <a:r>
              <a:rPr lang="ar-SA" dirty="0"/>
              <a:t>قال </a:t>
            </a:r>
            <a:r>
              <a:rPr lang="ar-SA" dirty="0" smtClean="0"/>
              <a:t>ا</a:t>
            </a:r>
            <a:r>
              <a:rPr lang="fa-IR" dirty="0" smtClean="0"/>
              <a:t>بن حجر</a:t>
            </a:r>
            <a:r>
              <a:rPr lang="ar-SA" dirty="0" smtClean="0"/>
              <a:t>: </a:t>
            </a:r>
            <a:r>
              <a:rPr lang="ar-SA" dirty="0"/>
              <a:t>&gt;</a:t>
            </a:r>
            <a:r>
              <a:rPr lang="ar-SA" b="1" dirty="0"/>
              <a:t>خ ت س البخاري والترمذي والنسائي الحسن بن بشر بن سلم بن المسيب الهمداني البجلي أبو علي الكوفي </a:t>
            </a:r>
            <a:r>
              <a:rPr lang="ar-SA" b="1" dirty="0" smtClean="0"/>
              <a:t>... </a:t>
            </a:r>
            <a:r>
              <a:rPr lang="ar-SA" b="1" dirty="0"/>
              <a:t>وقال أبو حاتم صدوق وقال النسائي ليس بالقوي</a:t>
            </a:r>
            <a:r>
              <a:rPr lang="ar-SA" b="1" dirty="0">
                <a:solidFill>
                  <a:srgbClr val="FF0000"/>
                </a:solidFill>
              </a:rPr>
              <a:t> وقال بن خراش منكر الحديث</a:t>
            </a:r>
            <a:r>
              <a:rPr lang="ar-SA" dirty="0"/>
              <a:t>&lt;.</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اشكال سندي به ضعف علوان و پاسخ آن</a:t>
            </a:r>
            <a:endParaRPr lang="en-US" b="1" dirty="0"/>
          </a:p>
        </p:txBody>
      </p:sp>
      <p:sp>
        <p:nvSpPr>
          <p:cNvPr id="6" name="Rectangle 5"/>
          <p:cNvSpPr/>
          <p:nvPr/>
        </p:nvSpPr>
        <p:spPr>
          <a:xfrm>
            <a:off x="230421" y="3422178"/>
            <a:ext cx="815800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تهذيب التهذيب: ج2 ص217، ناشر: دار الفكر ـ بيروت، الطبعة: الأولى، </a:t>
            </a:r>
            <a:r>
              <a:rPr lang="ar-SA" sz="2800" dirty="0" smtClean="0"/>
              <a:t>1404</a:t>
            </a:r>
            <a:endParaRPr lang="en-US" sz="2800" dirty="0"/>
          </a:p>
        </p:txBody>
      </p:sp>
      <p:sp>
        <p:nvSpPr>
          <p:cNvPr id="7" name="Rectangle 6"/>
          <p:cNvSpPr/>
          <p:nvPr/>
        </p:nvSpPr>
        <p:spPr>
          <a:xfrm>
            <a:off x="323528" y="6237312"/>
            <a:ext cx="697017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تهذيب التهذيب: ج2 ص223، رقم: 473، ناشر: دار الفكر ـ بيروت</a:t>
            </a:r>
            <a:endParaRPr lang="en-US" sz="2800" dirty="0"/>
          </a:p>
        </p:txBody>
      </p:sp>
      <p:sp>
        <p:nvSpPr>
          <p:cNvPr id="9" name="Right Arrow 8">
            <a:hlinkClick r:id="rId3" action="ppaction://hlinksldjump"/>
          </p:cNvPr>
          <p:cNvSpPr/>
          <p:nvPr/>
        </p:nvSpPr>
        <p:spPr>
          <a:xfrm>
            <a:off x="-36512" y="-5209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816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834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t>قال البلاذري المتوفی 279: حدثني حفص بن عمر، ثنا الهيثم بن عدي عن يونس بن يزيد الأيلي عن الزهري أن عبد الرحمن بن عوف قال: دخلت على أبي بكر في مرضه... .</a:t>
            </a:r>
            <a:r>
              <a:rPr lang="fa-IR" b="1" baseline="30000" dirty="0"/>
              <a:t> </a:t>
            </a:r>
            <a:endParaRPr lang="en-US" dirty="0"/>
          </a:p>
          <a:p>
            <a:pPr>
              <a:lnSpc>
                <a:spcPct val="70000"/>
              </a:lnSpc>
            </a:pPr>
            <a:endParaRPr lang="fa-IR" b="1" dirty="0" smtClean="0"/>
          </a:p>
          <a:p>
            <a:r>
              <a:rPr lang="fa-IR" b="1" dirty="0" smtClean="0"/>
              <a:t>قال </a:t>
            </a:r>
            <a:r>
              <a:rPr lang="fa-IR" b="1" dirty="0"/>
              <a:t>ابن عساكر المتوفی571:‌ أخبرنا أبو البركات عبد الله بن محمد </a:t>
            </a:r>
            <a:r>
              <a:rPr lang="fa-IR" b="1" dirty="0" smtClean="0"/>
              <a:t>... وأم </a:t>
            </a:r>
            <a:r>
              <a:rPr lang="fa-IR" b="1" dirty="0"/>
              <a:t>المؤيد </a:t>
            </a:r>
            <a:r>
              <a:rPr lang="fa-IR" b="1" dirty="0" smtClean="0"/>
              <a:t>... بنت </a:t>
            </a:r>
            <a:r>
              <a:rPr lang="fa-IR" b="1" dirty="0"/>
              <a:t>أبي </a:t>
            </a:r>
            <a:r>
              <a:rPr lang="fa-IR" b="1" dirty="0" smtClean="0"/>
              <a:t>حرب ... قالا </a:t>
            </a:r>
            <a:r>
              <a:rPr lang="fa-IR" b="1" dirty="0"/>
              <a:t>أنا أبو القاسم الفضل بن أبي حرب الجرجاني أنبأ أبو بكر أحمد بن الحسن نا أبو العباس أحمد بن يعقوب نا الحسن بن مكرم بن حسان البزار أبو علي ببغداد حدثني أبو الهيثم خالد بن القاسم قال حدثنا ليث بن سعد عن صالح بن كيسان عن حميد بن عبد الرحمن بن عوف عن أبيه... </a:t>
            </a:r>
            <a:endParaRPr lang="en-US" dirty="0"/>
          </a:p>
          <a:p>
            <a:pPr algn="justLow" rtl="1"/>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a:t>نقل </a:t>
            </a:r>
            <a:r>
              <a:rPr lang="fa-IR" dirty="0" smtClean="0"/>
              <a:t>روايت بدون ذكر علوان در سند</a:t>
            </a:r>
            <a:endParaRPr lang="en-US" dirty="0"/>
          </a:p>
        </p:txBody>
      </p:sp>
      <p:sp>
        <p:nvSpPr>
          <p:cNvPr id="6" name="Rectangle 5"/>
          <p:cNvSpPr/>
          <p:nvPr/>
        </p:nvSpPr>
        <p:spPr>
          <a:xfrm>
            <a:off x="179512" y="1916832"/>
            <a:ext cx="352853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أنساب الأشراف، ج 3، ص 406.</a:t>
            </a:r>
            <a:endParaRPr lang="en-US" sz="2800" dirty="0"/>
          </a:p>
        </p:txBody>
      </p:sp>
      <p:sp>
        <p:nvSpPr>
          <p:cNvPr id="7" name="Rectangle 6"/>
          <p:cNvSpPr/>
          <p:nvPr/>
        </p:nvSpPr>
        <p:spPr>
          <a:xfrm>
            <a:off x="179512" y="6021288"/>
            <a:ext cx="752000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تاريخ مدينة دمشق  ج 30   ص 417 ، نشر : دار الفكر - بيروت - </a:t>
            </a:r>
            <a:r>
              <a:rPr lang="ar-SA" sz="2800" dirty="0" smtClean="0"/>
              <a:t>1995</a:t>
            </a:r>
            <a:endParaRPr lang="en-US" sz="2800" dirty="0"/>
          </a:p>
        </p:txBody>
      </p:sp>
      <p:sp>
        <p:nvSpPr>
          <p:cNvPr id="9" name="Right Arrow 8">
            <a:hlinkClick r:id="rId3" action="ppaction://hlinksldjump"/>
          </p:cNvPr>
          <p:cNvSpPr/>
          <p:nvPr/>
        </p:nvSpPr>
        <p:spPr>
          <a:xfrm>
            <a:off x="-36512" y="-5209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364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3097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754852"/>
            <a:ext cx="9110988" cy="6075861"/>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من الادلة على وثاقة علوان هو توثيق ابن </a:t>
            </a:r>
            <a:r>
              <a:rPr lang="fa-IR" dirty="0" smtClean="0"/>
              <a:t>حبان المتوفی 354 </a:t>
            </a:r>
            <a:r>
              <a:rPr lang="fa-IR" dirty="0"/>
              <a:t>له، قال: &gt;</a:t>
            </a:r>
            <a:r>
              <a:rPr lang="ar-SA" b="1" dirty="0"/>
              <a:t>علوان بن داود البجلي من أهل الكوفة يروى عن مالك بن مغول روى عنه عمر بن عثمان الحمصي</a:t>
            </a:r>
            <a:r>
              <a:rPr lang="ar-SA" dirty="0" smtClean="0"/>
              <a:t>&lt;.</a:t>
            </a:r>
            <a:endParaRPr lang="en-US" dirty="0"/>
          </a:p>
          <a:p>
            <a:pPr algn="justLow" rtl="1"/>
            <a:endParaRPr lang="fa-IR" dirty="0" smtClean="0"/>
          </a:p>
          <a:p>
            <a:endParaRPr lang="fa-IR" b="1" dirty="0" smtClean="0">
              <a:solidFill>
                <a:srgbClr val="0000FF"/>
              </a:solidFill>
              <a:latin typeface="Arial" pitchFamily="34" charset="0"/>
              <a:cs typeface="Arial" pitchFamily="34" charset="0"/>
            </a:endParaRPr>
          </a:p>
          <a:p>
            <a:r>
              <a:rPr lang="fa-IR" b="1" dirty="0" smtClean="0">
                <a:solidFill>
                  <a:srgbClr val="0000FF"/>
                </a:solidFill>
                <a:latin typeface="Arial" pitchFamily="34" charset="0"/>
                <a:cs typeface="Arial" pitchFamily="34" charset="0"/>
              </a:rPr>
              <a:t>تأييد </a:t>
            </a:r>
            <a:r>
              <a:rPr lang="fa-IR" b="1" dirty="0">
                <a:solidFill>
                  <a:srgbClr val="0000FF"/>
                </a:solidFill>
                <a:latin typeface="Arial" pitchFamily="34" charset="0"/>
                <a:cs typeface="Arial" pitchFamily="34" charset="0"/>
              </a:rPr>
              <a:t>المزي وابن حجر لتوثيقات ابن </a:t>
            </a:r>
            <a:r>
              <a:rPr lang="fa-IR" b="1" dirty="0" smtClean="0">
                <a:solidFill>
                  <a:srgbClr val="0000FF"/>
                </a:solidFill>
                <a:latin typeface="Arial" pitchFamily="34" charset="0"/>
                <a:cs typeface="Arial" pitchFamily="34" charset="0"/>
              </a:rPr>
              <a:t>حبان:</a:t>
            </a:r>
            <a:endParaRPr lang="en-US" b="1" dirty="0">
              <a:solidFill>
                <a:srgbClr val="0000FF"/>
              </a:solidFill>
              <a:latin typeface="Arial" pitchFamily="34" charset="0"/>
              <a:cs typeface="Arial" pitchFamily="34" charset="0"/>
            </a:endParaRPr>
          </a:p>
          <a:p>
            <a:r>
              <a:rPr lang="fa-IR" dirty="0"/>
              <a:t>قال شعيب الارنؤوط </a:t>
            </a:r>
            <a:r>
              <a:rPr lang="fa-IR" dirty="0" smtClean="0"/>
              <a:t>: </a:t>
            </a:r>
            <a:r>
              <a:rPr lang="fa-IR" dirty="0"/>
              <a:t>&gt;</a:t>
            </a:r>
            <a:r>
              <a:rPr lang="fa-IR" b="1" dirty="0"/>
              <a:t>من هنا برزت أهمية توثيق ابن حبان، ولأهميتها فقد اعتمد الحافظ المزي على كتاب </a:t>
            </a:r>
            <a:r>
              <a:rPr lang="fa-IR" b="1" dirty="0" smtClean="0"/>
              <a:t>«الثقات» </a:t>
            </a:r>
            <a:r>
              <a:rPr lang="fa-IR" b="1" dirty="0"/>
              <a:t>له، والتزم في «</a:t>
            </a:r>
            <a:r>
              <a:rPr lang="fa-IR" b="1" dirty="0" smtClean="0"/>
              <a:t>تهذيب الكمال» إذا </a:t>
            </a:r>
            <a:r>
              <a:rPr lang="fa-IR" b="1" dirty="0"/>
              <a:t>كان </a:t>
            </a:r>
            <a:r>
              <a:rPr lang="fa-IR" b="1" dirty="0" smtClean="0"/>
              <a:t>الراوي </a:t>
            </a:r>
            <a:r>
              <a:rPr lang="fa-IR" b="1" dirty="0"/>
              <a:t>ممن له ذكر في </a:t>
            </a:r>
            <a:r>
              <a:rPr lang="fa-IR" b="1" dirty="0" smtClean="0"/>
              <a:t>«الثقات» </a:t>
            </a:r>
            <a:r>
              <a:rPr lang="fa-IR" b="1" dirty="0"/>
              <a:t>أن يقول: ذكره ابن حبان في </a:t>
            </a:r>
            <a:r>
              <a:rPr lang="fa-IR" b="1" dirty="0" smtClean="0"/>
              <a:t>«الثقات»، </a:t>
            </a:r>
            <a:r>
              <a:rPr lang="fa-IR" b="1" dirty="0"/>
              <a:t>وتابعه الحافظ ابن حجر في </a:t>
            </a:r>
            <a:r>
              <a:rPr lang="fa-IR" b="1" dirty="0" smtClean="0"/>
              <a:t>«تهذيب التهذيب».</a:t>
            </a:r>
            <a:endParaRPr lang="en-US" dirty="0"/>
          </a:p>
        </p:txBody>
      </p:sp>
      <p:sp>
        <p:nvSpPr>
          <p:cNvPr id="2" name="Title 1"/>
          <p:cNvSpPr>
            <a:spLocks noGrp="1"/>
          </p:cNvSpPr>
          <p:nvPr>
            <p:ph type="title"/>
          </p:nvPr>
        </p:nvSpPr>
        <p:spPr>
          <a:xfrm>
            <a:off x="-19770" y="-73781"/>
            <a:ext cx="9181505" cy="838485"/>
          </a:xfrm>
        </p:spPr>
        <p:style>
          <a:lnRef idx="0">
            <a:schemeClr val="accent4"/>
          </a:lnRef>
          <a:fillRef idx="3">
            <a:schemeClr val="accent4"/>
          </a:fillRef>
          <a:effectRef idx="3">
            <a:schemeClr val="accent4"/>
          </a:effectRef>
          <a:fontRef idx="minor">
            <a:schemeClr val="lt1"/>
          </a:fontRef>
        </p:style>
        <p:txBody>
          <a:bodyPr>
            <a:normAutofit/>
          </a:bodyPr>
          <a:lstStyle/>
          <a:p>
            <a:r>
              <a:rPr lang="fa-IR" dirty="0" smtClean="0"/>
              <a:t>توثيق علوان توسط ابن حبان</a:t>
            </a:r>
            <a:endParaRPr lang="en-US" b="1" dirty="0"/>
          </a:p>
        </p:txBody>
      </p:sp>
      <p:sp>
        <p:nvSpPr>
          <p:cNvPr id="6" name="Rectangle 5"/>
          <p:cNvSpPr/>
          <p:nvPr/>
        </p:nvSpPr>
        <p:spPr>
          <a:xfrm>
            <a:off x="179512" y="2348880"/>
            <a:ext cx="781496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fa-IR" sz="2800" dirty="0"/>
              <a:t>الثقات: ج</a:t>
            </a:r>
            <a:r>
              <a:rPr lang="ar-SA" sz="2800" dirty="0"/>
              <a:t>8 ص526</a:t>
            </a:r>
            <a:r>
              <a:rPr lang="fa-IR" sz="2800" dirty="0"/>
              <a:t>، رقم: </a:t>
            </a:r>
            <a:r>
              <a:rPr lang="ar-SA" sz="2800" dirty="0"/>
              <a:t>14829، </a:t>
            </a:r>
            <a:r>
              <a:rPr lang="fa-IR" sz="2800" dirty="0" smtClean="0"/>
              <a:t>نشر</a:t>
            </a:r>
            <a:r>
              <a:rPr lang="fa-IR" sz="2800" dirty="0"/>
              <a:t>: دار الفكر، الطبعة: الأولى، 1395هـ</a:t>
            </a:r>
            <a:endParaRPr lang="en-US" sz="2800" dirty="0">
              <a:solidFill>
                <a:schemeClr val="tx1"/>
              </a:solidFill>
              <a:cs typeface="Taher" pitchFamily="2" charset="-78"/>
            </a:endParaRPr>
          </a:p>
        </p:txBody>
      </p:sp>
      <p:sp>
        <p:nvSpPr>
          <p:cNvPr id="7" name="Rectangle 6"/>
          <p:cNvSpPr/>
          <p:nvPr/>
        </p:nvSpPr>
        <p:spPr>
          <a:xfrm>
            <a:off x="251520" y="6218148"/>
            <a:ext cx="638027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رك: مقدمة ابن الصلاح ص22، طبعة الدكتور نور الدين عتر.</a:t>
            </a:r>
            <a:endParaRPr lang="en-US" sz="2800" dirty="0"/>
          </a:p>
        </p:txBody>
      </p:sp>
    </p:spTree>
    <p:extLst>
      <p:ext uri="{BB962C8B-B14F-4D97-AF65-F5344CB8AC3E}">
        <p14:creationId xmlns:p14="http://schemas.microsoft.com/office/powerpoint/2010/main" val="21629949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207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t>روی الطبري عن </a:t>
            </a:r>
            <a:r>
              <a:rPr lang="fa-IR" b="1" dirty="0" smtClean="0"/>
              <a:t>ح </a:t>
            </a:r>
            <a:r>
              <a:rPr lang="fa-IR" b="1" dirty="0"/>
              <a:t>عبد الرحمن بن عَوْفٍ </a:t>
            </a:r>
            <a:r>
              <a:rPr lang="fa-IR" b="1" dirty="0" smtClean="0"/>
              <a:t>قال </a:t>
            </a:r>
            <a:r>
              <a:rPr lang="fa-IR" b="1" dirty="0"/>
              <a:t>دَخَلْتُ على أبي بَكْرٍ رضي اللَّهُ عنه أَعُودُهُ في مَرَضِهِ الذي تُوُفِّيَ فيه فَسَلَّمْتُ عليه وَسَأَلْتُهُ كَيْفَ </a:t>
            </a:r>
            <a:r>
              <a:rPr lang="fa-IR" b="1" dirty="0" smtClean="0"/>
              <a:t>أَصْبَحْتَ؟...  </a:t>
            </a:r>
            <a:r>
              <a:rPr lang="fa-IR" b="1" dirty="0"/>
              <a:t>فقال أَمَا </a:t>
            </a:r>
            <a:r>
              <a:rPr lang="fa-IR" b="1" dirty="0" smtClean="0"/>
              <a:t>إنّي </a:t>
            </a:r>
            <a:r>
              <a:rPr lang="fa-IR" b="1" dirty="0"/>
              <a:t>على ما تَرَى وَجِعٌ وَجَعَلْتُمْ لي شُغُلا مع وَجَعِي جَعَلْتُ لَكُمْ عَهْدًا من بَعْدِي وَاخْتَرْتُ لَكُمْ خَيْرَكُمْ في نَفْسِي </a:t>
            </a:r>
            <a:r>
              <a:rPr lang="fa-IR" b="1" dirty="0">
                <a:solidFill>
                  <a:srgbClr val="FF0000"/>
                </a:solidFill>
              </a:rPr>
              <a:t>فَكُلُّكُمْ وَرِمَ لِذَلِكَ أَنْفُهُ رَجَاءَ أَنْ يَكُونَ الأَمْرُ له </a:t>
            </a:r>
            <a:r>
              <a:rPr lang="fa-IR" b="1" dirty="0"/>
              <a:t>... أَمَا اني لا آسي على شَيْءٍ الا على ثَلاثٍ فَعَلْتُهُنَّ وَدِدْتُ أَنِّي لم أَفْعَلْهُنَّ وَثَلاثٍ لم أفْعَلْهُنَّ وَدِدْتُ أَنِّي فَعَلْتُهُنَّ وَثَلاثٍ وَدِدْتُ أَنِّي سَأَلْتُ رَسُولَ اللَّهِ صلى اللَّهُ عليه وسلم عَنْهُنَّ فَأَمَّا الثَّلاثُ اللاتِي وَدِدْتُ أَنِّي لم أَفْعَلْهُنَّ </a:t>
            </a:r>
            <a:r>
              <a:rPr lang="fa-IR" b="1" dirty="0">
                <a:solidFill>
                  <a:srgbClr val="FF0000"/>
                </a:solidFill>
              </a:rPr>
              <a:t>فَوَدِدْتُ أَنِّي لم أَكُنْ كَشَفْتُ بَيْتَ فَاطِمَةَ وَتَرَكْتُهُ وَأَنْ أَغْلِقَ عَلَيَّ الْحَرْبَ </a:t>
            </a:r>
            <a:r>
              <a:rPr lang="fa-IR" b="1" dirty="0"/>
              <a:t>وَوَدِدْتُ أَنِّي يوم سَقِيفَةَ بني سَاعِدَةَ كنت </a:t>
            </a:r>
            <a:r>
              <a:rPr lang="fa-IR" b="1" dirty="0">
                <a:solidFill>
                  <a:srgbClr val="FF0000"/>
                </a:solidFill>
              </a:rPr>
              <a:t>قَذَفْتُ الأَمْرَ في عُنُقِ أَحَدِ الرَّجُلَيْنِ أبي عُبَيْدَةَ أو عُمَرَ </a:t>
            </a:r>
            <a:r>
              <a:rPr lang="fa-IR" b="1" dirty="0"/>
              <a:t>فَكَانَ أَمِيرَ الْمُؤْمِنِينَ وَكُنْتُ وَزِيرًا. وَوَدِدْتُ اني حَيْثُ كنت وَجَّهْتُ خَالِدَ بن الْوَلِيدِ إلى أَهْلِ الرِّدَّةِ أَقَمْتُ بِذِي الْقَصَّةِ فَإِنْ ظَفِرَ الْمُسْلِمُونَ ظَفِرُوا والا كنت رِدْءًا أو مَدَدًا </a:t>
            </a:r>
            <a:endParaRPr lang="en-US" dirty="0"/>
          </a:p>
          <a:p>
            <a:endParaRPr lang="en-US" dirty="0"/>
          </a:p>
          <a:p>
            <a:pPr algn="justLow" rtl="1"/>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pPr rtl="1"/>
            <a:r>
              <a:rPr lang="fa-IR" b="1" dirty="0" smtClean="0"/>
              <a:t>روايت كامل ندامت ابوبكر از </a:t>
            </a:r>
            <a:r>
              <a:rPr lang="fa-IR" dirty="0"/>
              <a:t>9</a:t>
            </a:r>
            <a:r>
              <a:rPr lang="fa-IR" b="1" dirty="0" smtClean="0"/>
              <a:t> چيز</a:t>
            </a:r>
            <a:endParaRPr lang="en-US" b="1" dirty="0"/>
          </a:p>
        </p:txBody>
      </p:sp>
    </p:spTree>
    <p:extLst>
      <p:ext uri="{BB962C8B-B14F-4D97-AF65-F5344CB8AC3E}">
        <p14:creationId xmlns:p14="http://schemas.microsoft.com/office/powerpoint/2010/main" val="39520573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75656" y="1988840"/>
            <a:ext cx="6048672" cy="4144419"/>
          </a:xfrm>
          <a:prstGeom prst="rect">
            <a:avLst/>
          </a:prstGeom>
          <a:solidFill>
            <a:srgbClr val="FFFFFF">
              <a:shade val="85000"/>
            </a:srgbClr>
          </a:solidFill>
          <a:ln w="190500" cap="sq">
            <a:solidFill>
              <a:schemeClr val="accent3">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117075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smtClean="0"/>
              <a:t>قال العلامة الأميني: </a:t>
            </a:r>
            <a:r>
              <a:rPr lang="fa-IR" b="1" dirty="0"/>
              <a:t>ثم إن الخليفة النادم لماذا تمنى التسلل عن الأمر يوم السقيفة ؟ وقذفه في عنق أحد الرجلين : أبي عبيدة أو عمر ؟ أكان ندمه عن حق وقع ؟ فالحق لا ندم فيه . و إن كان عن باطل سبق ؟ فهو يهدم أساس الخلافة الراشدة .</a:t>
            </a:r>
            <a:endParaRPr lang="en-US" dirty="0"/>
          </a:p>
          <a:p>
            <a:r>
              <a:rPr lang="fa-IR" b="1" dirty="0"/>
              <a:t>ثم الذي وده من قذفه إلى عنق أحد الرجلين فإنا لا نعرف وجها لتخصيصهما بالقذف وفي الصحابة أعاظم وذو وفضائل لا يبلغ الرجلان شأو أي منهم </a:t>
            </a:r>
            <a:r>
              <a:rPr lang="fa-IR" b="1" dirty="0" smtClean="0"/>
              <a:t>...</a:t>
            </a:r>
          </a:p>
          <a:p>
            <a:r>
              <a:rPr lang="fa-IR" dirty="0"/>
              <a:t>قال ابن شبّة النمير المتوفى 262: </a:t>
            </a:r>
            <a:r>
              <a:rPr lang="fa-IR" b="1" dirty="0"/>
              <a:t>قال عمر بن الخطاب لابن عباس: إنّ أحراهم إن وليها أن يحملهم على كتاب اللّه  وسنّة نبيّهم صاحبك،  يعني عليّا.</a:t>
            </a:r>
            <a:endParaRPr lang="en-US" dirty="0"/>
          </a:p>
          <a:p>
            <a:r>
              <a:rPr lang="fa-IR" b="1" dirty="0" smtClean="0"/>
              <a:t> </a:t>
            </a:r>
            <a:endParaRPr lang="en-US" b="1"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dirty="0"/>
              <a:t>روايت كامل ندامت ابوبكر از 9 چيز</a:t>
            </a:r>
            <a:endParaRPr lang="en-US" b="1" dirty="0"/>
          </a:p>
        </p:txBody>
      </p:sp>
      <p:sp>
        <p:nvSpPr>
          <p:cNvPr id="9" name="Rectangle 8"/>
          <p:cNvSpPr/>
          <p:nvPr/>
        </p:nvSpPr>
        <p:spPr>
          <a:xfrm>
            <a:off x="160696" y="3676556"/>
            <a:ext cx="2323072"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ar-SA" sz="2800" dirty="0"/>
              <a:t>الغدير  ج 7 ص 173</a:t>
            </a:r>
            <a:endParaRPr lang="en-US" sz="2800" dirty="0"/>
          </a:p>
        </p:txBody>
      </p:sp>
      <p:sp>
        <p:nvSpPr>
          <p:cNvPr id="6" name="Rectangle 5"/>
          <p:cNvSpPr/>
          <p:nvPr/>
        </p:nvSpPr>
        <p:spPr>
          <a:xfrm>
            <a:off x="179512" y="5444858"/>
            <a:ext cx="389561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تاريخ المدينة المنورة ج 3 ص 883.</a:t>
            </a:r>
            <a:endParaRPr lang="en-US" sz="2800" dirty="0"/>
          </a:p>
        </p:txBody>
      </p:sp>
    </p:spTree>
    <p:extLst>
      <p:ext uri="{BB962C8B-B14F-4D97-AF65-F5344CB8AC3E}">
        <p14:creationId xmlns:p14="http://schemas.microsoft.com/office/powerpoint/2010/main" val="39520573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dirty="0"/>
              <a:t>وفى رواية الحاكم النيسابوري قال رسول الله (ص) : </a:t>
            </a:r>
            <a:r>
              <a:rPr lang="fa-IR" b="1" dirty="0"/>
              <a:t>«وان وليتموها عليّا فهاد مهتد يقيمكم على صراط مستقيم». هذا حديث صحيح على شرط الشيخين ولم‏يخرجاه.</a:t>
            </a:r>
            <a:r>
              <a:rPr lang="fa-IR" dirty="0"/>
              <a:t> </a:t>
            </a:r>
            <a:endParaRPr lang="fa-IR" dirty="0" smtClean="0"/>
          </a:p>
          <a:p>
            <a:r>
              <a:rPr lang="fa-IR" b="1" dirty="0"/>
              <a:t>وفي رواية: إن تستخلفوا علياً وما أراكم فاعلين تجدوه هادياً مهدياً. </a:t>
            </a:r>
            <a:endParaRPr lang="en-US" dirty="0"/>
          </a:p>
          <a:p>
            <a:endParaRPr lang="fa-IR" dirty="0" smtClean="0"/>
          </a:p>
          <a:p>
            <a:endParaRPr lang="fa-IR" dirty="0"/>
          </a:p>
          <a:p>
            <a:r>
              <a:rPr lang="ar-LB" dirty="0" smtClean="0"/>
              <a:t>ذكره </a:t>
            </a:r>
            <a:r>
              <a:rPr lang="ar-LB" dirty="0"/>
              <a:t>الألباني في سلسلته الصحيحة. </a:t>
            </a:r>
            <a:endParaRPr lang="fa-IR" dirty="0" smtClean="0"/>
          </a:p>
          <a:p>
            <a:endParaRPr lang="fa-IR" dirty="0" smtClean="0"/>
          </a:p>
          <a:p>
            <a:r>
              <a:rPr lang="fa-IR" dirty="0" smtClean="0"/>
              <a:t>وفي </a:t>
            </a:r>
            <a:r>
              <a:rPr lang="fa-IR" dirty="0"/>
              <a:t>رواية‌ أحمد بن حنبل قال (ص) :</a:t>
            </a:r>
            <a:r>
              <a:rPr lang="fa-IR" b="1" dirty="0"/>
              <a:t> إن تؤمروا علياً ولا أراكم فاعلين تجدوه هادياً مهدياً</a:t>
            </a:r>
            <a:r>
              <a:rPr lang="fa-IR" dirty="0"/>
              <a:t> . </a:t>
            </a:r>
            <a:endParaRPr lang="en-US" dirty="0"/>
          </a:p>
          <a:p>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dirty="0"/>
              <a:t>روايت كامل ندامت ابوبكر از 9 چيز</a:t>
            </a:r>
            <a:endParaRPr lang="en-US" b="1" dirty="0"/>
          </a:p>
        </p:txBody>
      </p:sp>
      <p:sp>
        <p:nvSpPr>
          <p:cNvPr id="9" name="Rectangle 8"/>
          <p:cNvSpPr/>
          <p:nvPr/>
        </p:nvSpPr>
        <p:spPr>
          <a:xfrm>
            <a:off x="251520" y="1628800"/>
            <a:ext cx="291458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المستدرك ، ج  3 ص142.</a:t>
            </a:r>
            <a:endParaRPr lang="en-US" sz="2800" dirty="0"/>
          </a:p>
        </p:txBody>
      </p:sp>
      <p:sp>
        <p:nvSpPr>
          <p:cNvPr id="6" name="Rectangle 5"/>
          <p:cNvSpPr/>
          <p:nvPr/>
        </p:nvSpPr>
        <p:spPr>
          <a:xfrm>
            <a:off x="230393" y="2924944"/>
            <a:ext cx="635783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just" rtl="1"/>
            <a:r>
              <a:rPr lang="fa-IR" sz="2800" b="1" dirty="0" smtClean="0"/>
              <a:t> </a:t>
            </a:r>
            <a:r>
              <a:rPr lang="fa-IR" sz="2800" b="1" dirty="0"/>
              <a:t>كنز العمال، ج11 ص630 </a:t>
            </a:r>
            <a:r>
              <a:rPr lang="fa-IR" sz="2800" b="1" dirty="0" smtClean="0"/>
              <a:t> شواهد </a:t>
            </a:r>
            <a:r>
              <a:rPr lang="fa-IR" sz="2800" b="1" dirty="0"/>
              <a:t>التنزيل، ج1 ص83.</a:t>
            </a:r>
            <a:endParaRPr lang="en-US" sz="2800" dirty="0">
              <a:solidFill>
                <a:schemeClr val="tx1"/>
              </a:solidFill>
              <a:cs typeface="Taher" pitchFamily="2" charset="-78"/>
            </a:endParaRPr>
          </a:p>
        </p:txBody>
      </p:sp>
      <p:sp>
        <p:nvSpPr>
          <p:cNvPr id="7" name="Rectangle 6"/>
          <p:cNvSpPr/>
          <p:nvPr/>
        </p:nvSpPr>
        <p:spPr>
          <a:xfrm>
            <a:off x="107504" y="4437112"/>
            <a:ext cx="440537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سلسلة الأحاديث الصحيحة، ج4 ص331.</a:t>
            </a:r>
            <a:endParaRPr lang="en-US" sz="2800" dirty="0"/>
          </a:p>
        </p:txBody>
      </p:sp>
      <p:sp>
        <p:nvSpPr>
          <p:cNvPr id="10" name="Rectangle 9"/>
          <p:cNvSpPr/>
          <p:nvPr/>
        </p:nvSpPr>
        <p:spPr>
          <a:xfrm>
            <a:off x="259904" y="5930116"/>
            <a:ext cx="292580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مسند أحمد، ج1 ص109.</a:t>
            </a:r>
            <a:r>
              <a:rPr lang="fa-IR" sz="2800" b="1" dirty="0"/>
              <a:t> </a:t>
            </a:r>
            <a:endParaRPr lang="en-US" sz="2800" dirty="0"/>
          </a:p>
        </p:txBody>
      </p:sp>
    </p:spTree>
    <p:extLst>
      <p:ext uri="{BB962C8B-B14F-4D97-AF65-F5344CB8AC3E}">
        <p14:creationId xmlns:p14="http://schemas.microsoft.com/office/powerpoint/2010/main" val="39520573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b="1" dirty="0"/>
              <a:t>وَأَمَّا اللاتِي وَدِدْتُ أَنِّي فَعَلْتُهَا فَوَدِدْتُ أَنِّي يوم أُتِيتُ بِالأَشْعَثِ أَسِيرًا ضَرَبْتُ عُنُقَهُ فإنه يُخَيَّلُ إليَّ أَنَّهُ لا يَكُونُ شَرَّ إلاّ طَارَ </a:t>
            </a:r>
            <a:r>
              <a:rPr lang="fa-IR" b="1" dirty="0" smtClean="0"/>
              <a:t>إليه. </a:t>
            </a:r>
          </a:p>
          <a:p>
            <a:r>
              <a:rPr lang="fa-IR" b="1" dirty="0" smtClean="0"/>
              <a:t>وَوَدِدْتُ </a:t>
            </a:r>
            <a:r>
              <a:rPr lang="fa-IR" b="1" dirty="0"/>
              <a:t>أَنِّي يوم أُتِيتُ بِالْفَجَاةِ السُّلَمِيَّ لم أَكُنْ أَحْرِقُهُ وَقَتَلْتُهُ سَرِيحًا أو أطْلَقْتُهُ </a:t>
            </a:r>
            <a:r>
              <a:rPr lang="fa-IR" b="1" dirty="0" smtClean="0"/>
              <a:t>نَجِيحًا.</a:t>
            </a:r>
          </a:p>
          <a:p>
            <a:r>
              <a:rPr lang="fa-IR" b="1" dirty="0" smtClean="0"/>
              <a:t>وَوَدِدْتُ </a:t>
            </a:r>
            <a:r>
              <a:rPr lang="fa-IR" b="1" dirty="0"/>
              <a:t>أَنِّي حَيْثُ وَجَّهْتُ خَالِدَ بن الْوَلِيدِ إلى الشَّامِ وَجَّهْتُ عُمَرَ إلى الْعِرَاقِ فَأَكُونُ قد بَسَطْتُ يَدَيْ يَمِينِي وَشِمَالِي في سَبِيلِ اللَّهِ عز وجل وَأَمَّا الثَّلاثُ اللاتِي وَدِدْتُ أَنِّي سَأَلْتُ رَسُولَ اللَّهِ صلى اللَّهُ عليه وسلم عَنْهُنَّ فَوَدِدْتُ أَنِّي كنت سَأَلْتُهُ فِيمَنْ هذا الأَمْرُ فَلا يُنَازِعُهُ أَهْلُهُ وَوَدِدْتُ أَنِّي كنت سَأَلْتُهُ هل لِلأَنْصَارِ في هذا الأَمْرِ سَبَبٌ وَوَدِدْتُ أَنِّي سَأَلْتُهُ عَنِ العمه وَبِنْتِ الأَخِ فإن في نَفْسِي مِنْهُمَا </a:t>
            </a:r>
            <a:r>
              <a:rPr lang="fa-IR" b="1" dirty="0" smtClean="0"/>
              <a:t>حَاجَةً.</a:t>
            </a:r>
            <a:endParaRPr lang="en-US" dirty="0"/>
          </a:p>
          <a:p>
            <a:pPr algn="justLow" rtl="1"/>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dirty="0"/>
              <a:t>روايت كامل ندامت ابوبكر از 9 چيز</a:t>
            </a:r>
            <a:endParaRPr lang="en-US" b="1" dirty="0"/>
          </a:p>
        </p:txBody>
      </p:sp>
      <p:sp>
        <p:nvSpPr>
          <p:cNvPr id="7" name="Rectangle 6"/>
          <p:cNvSpPr/>
          <p:nvPr/>
        </p:nvSpPr>
        <p:spPr>
          <a:xfrm>
            <a:off x="192557" y="5877272"/>
            <a:ext cx="6035627"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ar-SA" sz="2800" dirty="0"/>
              <a:t>المعجم الكبير  ج 1   ص 62 ، نشر : مكتبة الزهراء 1983 </a:t>
            </a:r>
            <a:endParaRPr lang="fa-IR" sz="2800" dirty="0" smtClean="0"/>
          </a:p>
          <a:p>
            <a:pPr algn="r" rtl="1"/>
            <a:r>
              <a:rPr lang="ar-SA" sz="2800" dirty="0" smtClean="0"/>
              <a:t>، </a:t>
            </a:r>
            <a:r>
              <a:rPr lang="ar-SA" sz="2800" dirty="0"/>
              <a:t>تحقيق : حمدي بن عبدالمجيد السلفي</a:t>
            </a:r>
            <a:endParaRPr lang="en-US" sz="2800" dirty="0"/>
          </a:p>
        </p:txBody>
      </p:sp>
    </p:spTree>
    <p:extLst>
      <p:ext uri="{BB962C8B-B14F-4D97-AF65-F5344CB8AC3E}">
        <p14:creationId xmlns:p14="http://schemas.microsoft.com/office/powerpoint/2010/main" val="39520573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pPr algn="justLow" rtl="1">
              <a:lnSpc>
                <a:spcPct val="120000"/>
              </a:lnSpc>
            </a:pPr>
            <a:r>
              <a:rPr lang="fa-IR" sz="2800" b="1" dirty="0">
                <a:solidFill>
                  <a:srgbClr val="0000FF"/>
                </a:solidFill>
                <a:latin typeface="Arial" pitchFamily="34" charset="0"/>
                <a:cs typeface="Arial" pitchFamily="34" charset="0"/>
              </a:rPr>
              <a:t>قصة الأشعث التي ندم الخليفة عليها:</a:t>
            </a:r>
          </a:p>
          <a:p>
            <a:pPr>
              <a:lnSpc>
                <a:spcPct val="120000"/>
              </a:lnSpc>
            </a:pPr>
            <a:r>
              <a:rPr lang="fa-IR" dirty="0"/>
              <a:t>قال الطبراني:</a:t>
            </a:r>
            <a:r>
              <a:rPr lang="fa-IR" b="1" dirty="0"/>
              <a:t> لَمَّا قُدِمَ بِالأَشْعَثِ بن قَيْسٍ أَسِيرًا على أبي بَكْرٍ الصِّدِّيقِ رضي اللَّهُ عنه أَطْلَقَ وِثَاقَهُ وَزَوَّجَهُ أُخْتَهُ فَاخْتَرَطَ سَيْفَهُ دَخَلَ سُوقَ الإِبِلِ فَجَعَلَ لا يَرَى جَمَلا وَلا نَاقَةً إِلا عَرْقَبَهُ وَصَاحَ </a:t>
            </a:r>
            <a:r>
              <a:rPr lang="fa-IR" b="1" dirty="0" smtClean="0"/>
              <a:t>الناس: كَفَرَ </a:t>
            </a:r>
            <a:r>
              <a:rPr lang="fa-IR" b="1" dirty="0"/>
              <a:t>الأَشْعَثُ فلما فَرَغَ طَرَحَ سَيْفَهُ وقال إني وَاللَّهِ ما كَفَرْتُ وَلَكِنْ زَوَّجَنِي هذا الرَّجُلُ أُخْتَهُ وَلَوْ كنا في بِلادِنَا كانت لنا وَلِيمَةٌ غير هذه يا أَهْلَ الْمَدِينَةِ انْحَرُوا وَكُلُوا وَيَا أَصْحَابَ الإِبِلِ تَعَالَوْا خُذُوا شَرْوَاهَا.</a:t>
            </a:r>
            <a:endParaRPr lang="en-US" dirty="0"/>
          </a:p>
          <a:p>
            <a:pPr algn="justLow" rtl="1">
              <a:lnSpc>
                <a:spcPct val="120000"/>
              </a:lnSpc>
            </a:pPr>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dirty="0"/>
              <a:t>روايت كامل ندامت ابوبكر از 9 چيز</a:t>
            </a:r>
            <a:endParaRPr lang="en-US" b="1" dirty="0"/>
          </a:p>
        </p:txBody>
      </p:sp>
      <p:sp>
        <p:nvSpPr>
          <p:cNvPr id="6" name="Rectangle 5"/>
          <p:cNvSpPr/>
          <p:nvPr/>
        </p:nvSpPr>
        <p:spPr>
          <a:xfrm>
            <a:off x="204032" y="4923165"/>
            <a:ext cx="5880136"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المعجم الكبير  ج 1   ص 237 ، نشر : مكتبة الزهراء</a:t>
            </a:r>
            <a:endParaRPr lang="en-US" sz="2800" dirty="0"/>
          </a:p>
          <a:p>
            <a:r>
              <a:rPr lang="ar-SA" sz="2800" dirty="0"/>
              <a:t>سير أعلام النبلاء  ج 2   ص 39، الإصابة  ج 1 ص 239.</a:t>
            </a:r>
            <a:endParaRPr lang="en-US" sz="2800" dirty="0"/>
          </a:p>
        </p:txBody>
      </p:sp>
    </p:spTree>
    <p:extLst>
      <p:ext uri="{BB962C8B-B14F-4D97-AF65-F5344CB8AC3E}">
        <p14:creationId xmlns:p14="http://schemas.microsoft.com/office/powerpoint/2010/main" val="39520573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r>
              <a:rPr lang="fa-IR" sz="2800" b="1" dirty="0" smtClean="0">
                <a:solidFill>
                  <a:srgbClr val="0000FF"/>
                </a:solidFill>
                <a:latin typeface="Arial" pitchFamily="34" charset="0"/>
                <a:cs typeface="Arial" pitchFamily="34" charset="0"/>
              </a:rPr>
              <a:t>قصة </a:t>
            </a:r>
            <a:r>
              <a:rPr lang="fa-IR" sz="2800" b="1" dirty="0">
                <a:solidFill>
                  <a:srgbClr val="0000FF"/>
                </a:solidFill>
                <a:latin typeface="Arial" pitchFamily="34" charset="0"/>
                <a:cs typeface="Arial" pitchFamily="34" charset="0"/>
              </a:rPr>
              <a:t>الْفَجَاةِ السُّلَمِيّ </a:t>
            </a:r>
            <a:r>
              <a:rPr lang="en-US" sz="2800" dirty="0">
                <a:solidFill>
                  <a:srgbClr val="0000FF"/>
                </a:solidFill>
                <a:latin typeface="Arial" pitchFamily="34" charset="0"/>
                <a:cs typeface="Arial" pitchFamily="34" charset="0"/>
              </a:rPr>
              <a:t>:</a:t>
            </a:r>
            <a:endParaRPr lang="fa-IR" sz="2800" dirty="0" smtClean="0">
              <a:solidFill>
                <a:srgbClr val="0000FF"/>
              </a:solidFill>
              <a:latin typeface="Arial" pitchFamily="34" charset="0"/>
              <a:cs typeface="Arial" pitchFamily="34" charset="0"/>
            </a:endParaRPr>
          </a:p>
          <a:p>
            <a:r>
              <a:rPr lang="fa-IR" b="1" dirty="0"/>
              <a:t>وقد عدوا من أصناف المرتدين </a:t>
            </a:r>
            <a:r>
              <a:rPr lang="fa-IR" b="1" dirty="0" smtClean="0"/>
              <a:t>الْفَجَاةِ </a:t>
            </a:r>
            <a:r>
              <a:rPr lang="fa-IR" b="1" dirty="0"/>
              <a:t>السُّلَمِيّ حيث وفد على أبي بكر رضي الله عنه وذكر أنه يريد قتال المرتدين فأمده أبو بكر بالسلاح والرواحل ، فاستعرض السلمي المسلم والكافر ، يقتل من لقى منهم ويأخذ ماله ، فوصل الخبر إلى أبي بكر رضي الله عنه فجهز جيشا لقتاله ، فلما أحس السلمي بالجيش قال لأمير الجيش : أنت أمير أبي بكر وأنا أميره ولم أكفر ، فقال أمير الجيش إن كنت صادقا فألق السلاح فألقاه فبعث به قائد الجيش إلى أبي بكر فأمر بتحريقه بالنار وهو حي.</a:t>
            </a:r>
            <a:endParaRPr lang="en-US" dirty="0"/>
          </a:p>
          <a:p>
            <a:pPr algn="justLow" rtl="1"/>
            <a:endParaRPr lang="en-US"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dirty="0"/>
              <a:t>روايت كامل ندامت ابوبكر از 9 چيز</a:t>
            </a:r>
            <a:endParaRPr lang="en-US" b="1" dirty="0"/>
          </a:p>
        </p:txBody>
      </p:sp>
      <p:sp>
        <p:nvSpPr>
          <p:cNvPr id="7" name="Rectangle 6"/>
          <p:cNvSpPr/>
          <p:nvPr/>
        </p:nvSpPr>
        <p:spPr>
          <a:xfrm>
            <a:off x="168408" y="4923165"/>
            <a:ext cx="339548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smtClean="0"/>
              <a:t>فراجع: </a:t>
            </a:r>
            <a:r>
              <a:rPr lang="ar-SA" sz="2800" dirty="0"/>
              <a:t>أسد الغابة  ج 3 ص </a:t>
            </a:r>
            <a:r>
              <a:rPr lang="ar-SA" sz="2800" dirty="0" smtClean="0"/>
              <a:t>51</a:t>
            </a:r>
            <a:r>
              <a:rPr lang="fa-IR" sz="2800" dirty="0" smtClean="0"/>
              <a:t> </a:t>
            </a:r>
            <a:endParaRPr lang="en-US" sz="2800" dirty="0"/>
          </a:p>
        </p:txBody>
      </p:sp>
      <p:sp>
        <p:nvSpPr>
          <p:cNvPr id="5" name="Right Arrow 4">
            <a:hlinkClick r:id="rId3" action="ppaction://hlinksldjump"/>
          </p:cNvPr>
          <p:cNvSpPr/>
          <p:nvPr/>
        </p:nvSpPr>
        <p:spPr>
          <a:xfrm>
            <a:off x="-36512" y="36097"/>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573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33375"/>
            <a:ext cx="6911975" cy="1749425"/>
          </a:xfrm>
        </p:spPr>
        <p:txBody>
          <a:bodyPr>
            <a:normAutofit/>
          </a:bodyPr>
          <a:lstStyle/>
          <a:p>
            <a:pPr algn="ctr" rtl="1"/>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نظر علماء اهل سنت در هجوم به خانه حضرت زهرا (س) </a:t>
            </a:r>
            <a:endParaRPr lang="en-US" sz="5400" b="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5472608" cy="3854297"/>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89428328"/>
      </p:ext>
    </p:extLst>
  </p:cSld>
  <p:clrMapOvr>
    <a:masterClrMapping/>
  </p:clrMapOvr>
  <p:transition spd="slow">
    <p:push/>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506" y="594118"/>
            <a:ext cx="9110988" cy="6322566"/>
          </a:xfrm>
        </p:spPr>
        <p:style>
          <a:lnRef idx="1">
            <a:schemeClr val="accent5"/>
          </a:lnRef>
          <a:fillRef idx="2">
            <a:schemeClr val="accent5"/>
          </a:fillRef>
          <a:effectRef idx="1">
            <a:schemeClr val="accent5"/>
          </a:effectRef>
          <a:fontRef idx="minor">
            <a:schemeClr val="dk1"/>
          </a:fontRef>
        </p:style>
        <p:txBody>
          <a:bodyPr>
            <a:noAutofit/>
          </a:bodyPr>
          <a:lstStyle/>
          <a:p>
            <a:endParaRPr lang="en-US" b="1" dirty="0"/>
          </a:p>
        </p:txBody>
      </p:sp>
      <p:sp>
        <p:nvSpPr>
          <p:cNvPr id="2" name="Title 1"/>
          <p:cNvSpPr>
            <a:spLocks noGrp="1"/>
          </p:cNvSpPr>
          <p:nvPr>
            <p:ph type="title"/>
          </p:nvPr>
        </p:nvSpPr>
        <p:spPr>
          <a:xfrm>
            <a:off x="-19770" y="-27384"/>
            <a:ext cx="9181505" cy="629966"/>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dirty="0"/>
              <a:t>روايت كامل ندامت ابوبكر از 9 چيز</a:t>
            </a:r>
            <a:endParaRPr lang="en-US" b="1" dirty="0"/>
          </a:p>
        </p:txBody>
      </p:sp>
      <p:sp>
        <p:nvSpPr>
          <p:cNvPr id="9" name="Rectangle 8"/>
          <p:cNvSpPr/>
          <p:nvPr/>
        </p:nvSpPr>
        <p:spPr>
          <a:xfrm>
            <a:off x="160696" y="3676556"/>
            <a:ext cx="2323072" cy="47565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ar-SA" sz="2800" dirty="0"/>
              <a:t>الغدير  ج 7 ص 173</a:t>
            </a:r>
            <a:endParaRPr lang="en-US" sz="2800" dirty="0"/>
          </a:p>
        </p:txBody>
      </p:sp>
      <p:sp>
        <p:nvSpPr>
          <p:cNvPr id="6" name="Rectangle 5"/>
          <p:cNvSpPr/>
          <p:nvPr/>
        </p:nvSpPr>
        <p:spPr>
          <a:xfrm>
            <a:off x="179512" y="5444858"/>
            <a:ext cx="389561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ar-SA" sz="2800" dirty="0"/>
              <a:t>تاريخ المدينة المنورة ج 3 ص 883.</a:t>
            </a:r>
            <a:endParaRPr lang="en-US" sz="2800" dirty="0"/>
          </a:p>
        </p:txBody>
      </p:sp>
    </p:spTree>
    <p:extLst>
      <p:ext uri="{BB962C8B-B14F-4D97-AF65-F5344CB8AC3E}">
        <p14:creationId xmlns:p14="http://schemas.microsoft.com/office/powerpoint/2010/main" val="10210658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33375"/>
            <a:ext cx="6911975" cy="1749425"/>
          </a:xfrm>
        </p:spPr>
        <p:txBody>
          <a:bodyPr>
            <a:normAutofit/>
          </a:bodyPr>
          <a:lstStyle/>
          <a:p>
            <a:pPr algn="ctr" rtl="1"/>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شبهات وهابيت پيرامون حضرت زهرا (س)</a:t>
            </a:r>
            <a:endParaRPr lang="en-US" sz="5400" b="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5472608" cy="3854297"/>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748663069"/>
      </p:ext>
    </p:extLst>
  </p:cSld>
  <p:clrMapOvr>
    <a:masterClrMapping/>
  </p:clrMapOvr>
  <p:transition spd="slow">
    <p:push/>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8460432"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2">
                    <a:lumMod val="40000"/>
                    <a:lumOff val="60000"/>
                  </a:schemeClr>
                </a:solidFill>
              </a:ln>
              <a:solidFill>
                <a:schemeClr val="tx2">
                  <a:lumMod val="40000"/>
                  <a:lumOff val="60000"/>
                </a:schemeClr>
              </a:solidFill>
              <a:effectLst/>
              <a:latin typeface="Arial" charset="0"/>
            </a:endParaRPr>
          </a:p>
        </p:txBody>
      </p:sp>
      <p:grpSp>
        <p:nvGrpSpPr>
          <p:cNvPr id="58" name="Group 59"/>
          <p:cNvGrpSpPr>
            <a:grpSpLocks/>
          </p:cNvGrpSpPr>
          <p:nvPr/>
        </p:nvGrpSpPr>
        <p:grpSpPr bwMode="auto">
          <a:xfrm rot="10800000" flipV="1">
            <a:off x="6200914" y="404664"/>
            <a:ext cx="5353823"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1" name="Text Box 42"/>
            <p:cNvSpPr txBox="1">
              <a:spLocks noChangeArrowheads="1"/>
            </p:cNvSpPr>
            <p:nvPr/>
          </p:nvSpPr>
          <p:spPr bwMode="auto">
            <a:xfrm>
              <a:off x="747" y="2081"/>
              <a:ext cx="1191"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a-IR" sz="3600" b="1" dirty="0" smtClean="0">
                  <a:solidFill>
                    <a:srgbClr val="7030A0"/>
                  </a:solidFill>
                  <a:effectLst>
                    <a:outerShdw blurRad="38100" dist="38100" dir="2700000" algn="tl">
                      <a:srgbClr val="000000"/>
                    </a:outerShdw>
                  </a:effectLst>
                  <a:cs typeface="Sultan bold" pitchFamily="2" charset="-78"/>
                </a:rPr>
                <a:t>وهابيت و حديث فاطمه بضعة مني</a:t>
              </a:r>
              <a:endParaRPr lang="en-US" sz="3600" b="1" dirty="0">
                <a:solidFill>
                  <a:srgbClr val="7030A0"/>
                </a:solidFill>
                <a:effectLst>
                  <a:outerShdw blurRad="38100" dist="38100" dir="2700000" algn="tl">
                    <a:srgbClr val="000000"/>
                  </a:outerShdw>
                </a:effectLst>
                <a:cs typeface="Sultan bold" pitchFamily="2" charset="-78"/>
              </a:endParaRPr>
            </a:p>
          </p:txBody>
        </p:sp>
        <p:sp>
          <p:nvSpPr>
            <p:cNvPr id="96" name="Text Box 44"/>
            <p:cNvSpPr txBox="1">
              <a:spLocks noChangeArrowheads="1"/>
            </p:cNvSpPr>
            <p:nvPr/>
          </p:nvSpPr>
          <p:spPr bwMode="auto">
            <a:xfrm>
              <a:off x="2060" y="2146"/>
              <a:ext cx="9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b="1" dirty="0">
                <a:solidFill>
                  <a:srgbClr val="000000"/>
                </a:solidFill>
              </a:endParaRPr>
            </a:p>
          </p:txBody>
        </p:sp>
        <p:sp>
          <p:nvSpPr>
            <p:cNvPr id="74" name="Oval 40"/>
            <p:cNvSpPr>
              <a:spLocks noChangeArrowheads="1"/>
            </p:cNvSpPr>
            <p:nvPr/>
          </p:nvSpPr>
          <p:spPr bwMode="gray">
            <a:xfrm>
              <a:off x="1709" y="3335"/>
              <a:ext cx="159" cy="160"/>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8" y="6051457"/>
            <a:ext cx="787071" cy="787071"/>
          </a:xfrm>
          <a:prstGeom prst="rect">
            <a:avLst/>
          </a:prstGeom>
        </p:spPr>
      </p:pic>
      <p:sp>
        <p:nvSpPr>
          <p:cNvPr id="40" name="Oval 37"/>
          <p:cNvSpPr>
            <a:spLocks noChangeArrowheads="1"/>
          </p:cNvSpPr>
          <p:nvPr/>
        </p:nvSpPr>
        <p:spPr bwMode="gray">
          <a:xfrm rot="10800000" flipV="1">
            <a:off x="6444208" y="147859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1" name="Oval 39"/>
          <p:cNvSpPr>
            <a:spLocks noChangeArrowheads="1"/>
          </p:cNvSpPr>
          <p:nvPr/>
        </p:nvSpPr>
        <p:spPr bwMode="gray">
          <a:xfrm rot="10800000" flipV="1">
            <a:off x="6510489" y="1550599"/>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1</a:t>
            </a:r>
            <a:endParaRPr lang="en-US" dirty="0"/>
          </a:p>
        </p:txBody>
      </p:sp>
      <p:sp>
        <p:nvSpPr>
          <p:cNvPr id="42" name="Oval 37"/>
          <p:cNvSpPr>
            <a:spLocks noChangeArrowheads="1"/>
          </p:cNvSpPr>
          <p:nvPr/>
        </p:nvSpPr>
        <p:spPr bwMode="gray">
          <a:xfrm rot="10800000" flipV="1">
            <a:off x="6052084" y="270272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3" name="Oval 39"/>
          <p:cNvSpPr>
            <a:spLocks noChangeArrowheads="1"/>
          </p:cNvSpPr>
          <p:nvPr/>
        </p:nvSpPr>
        <p:spPr bwMode="gray">
          <a:xfrm rot="10800000" flipV="1">
            <a:off x="6118365" y="2774735"/>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2</a:t>
            </a:r>
            <a:endParaRPr lang="en-US" dirty="0"/>
          </a:p>
        </p:txBody>
      </p:sp>
      <p:sp>
        <p:nvSpPr>
          <p:cNvPr id="44" name="Oval 37"/>
          <p:cNvSpPr>
            <a:spLocks noChangeArrowheads="1"/>
          </p:cNvSpPr>
          <p:nvPr/>
        </p:nvSpPr>
        <p:spPr bwMode="gray">
          <a:xfrm rot="10800000" flipV="1">
            <a:off x="6198082" y="401491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5" name="Oval 39"/>
          <p:cNvSpPr>
            <a:spLocks noChangeArrowheads="1"/>
          </p:cNvSpPr>
          <p:nvPr/>
        </p:nvSpPr>
        <p:spPr bwMode="gray">
          <a:xfrm rot="10800000" flipV="1">
            <a:off x="6264363" y="4086920"/>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smtClean="0"/>
              <a:t>3</a:t>
            </a:r>
            <a:endParaRPr lang="en-US" dirty="0"/>
          </a:p>
        </p:txBody>
      </p:sp>
      <p:sp>
        <p:nvSpPr>
          <p:cNvPr id="25" name="AutoShape 28">
            <a:hlinkClick r:id="rId5" action="ppaction://hlinksldjump"/>
          </p:cNvPr>
          <p:cNvSpPr>
            <a:spLocks noChangeArrowheads="1"/>
          </p:cNvSpPr>
          <p:nvPr/>
        </p:nvSpPr>
        <p:spPr bwMode="gray">
          <a:xfrm rot="10800000" flipV="1">
            <a:off x="611560" y="1428828"/>
            <a:ext cx="5775837" cy="726810"/>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justLow" rtl="1"/>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شبهه ابن تيميه در حديث بضعة مني</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26" name="AutoShape 28">
            <a:hlinkClick r:id="rId6" action="ppaction://hlinksldjump"/>
          </p:cNvPr>
          <p:cNvSpPr>
            <a:spLocks noChangeArrowheads="1"/>
          </p:cNvSpPr>
          <p:nvPr/>
        </p:nvSpPr>
        <p:spPr bwMode="gray">
          <a:xfrm rot="10800000" flipV="1">
            <a:off x="236323" y="2652964"/>
            <a:ext cx="5775837" cy="726810"/>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justLow" rtl="1"/>
            <a:r>
              <a:rPr lang="fa-IR" sz="3200" b="1" spc="50" dirty="0" smtClean="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ذكر حديث بدون ذكر خواستگاري</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27" name="AutoShape 28">
            <a:hlinkClick r:id="rId7" action="ppaction://hlinksldjump"/>
          </p:cNvPr>
          <p:cNvSpPr>
            <a:spLocks noChangeArrowheads="1"/>
          </p:cNvSpPr>
          <p:nvPr/>
        </p:nvSpPr>
        <p:spPr bwMode="gray">
          <a:xfrm rot="10800000" flipV="1">
            <a:off x="380339" y="4021116"/>
            <a:ext cx="5775837" cy="726810"/>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نقد افسانه خواستگاري دختر ابو جهل</a:t>
            </a:r>
            <a:endParaRPr lang="en-US"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3795372754"/>
      </p:ext>
    </p:extLst>
  </p:cSld>
  <p:clrMapOvr>
    <a:masterClrMapping/>
  </p:clrMapOvr>
  <p:transition spd="slow">
    <p:wheel spokes="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33375"/>
            <a:ext cx="6911975" cy="1749425"/>
          </a:xfrm>
        </p:spPr>
        <p:txBody>
          <a:bodyPr>
            <a:normAutofit/>
          </a:bodyPr>
          <a:lstStyle/>
          <a:p>
            <a:pPr algn="ctr" rtl="1"/>
            <a:r>
              <a:rPr lang="fa-IR" sz="5400" cap="none" dirty="0" smtClean="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rPr>
              <a:t>شبهه ابن تيميه در حديث فاطمه بضعة مني </a:t>
            </a:r>
            <a:endParaRPr lang="en-US" sz="5400" b="0" cap="none" dirty="0">
              <a:ln w="19050">
                <a:solidFill>
                  <a:srgbClr val="FF0000"/>
                </a:solidFill>
                <a:prstDash val="solid"/>
              </a:ln>
              <a:solidFill>
                <a:schemeClr val="accent3"/>
              </a:solidFill>
              <a:effectLst>
                <a:outerShdw blurRad="50000" dist="50800" dir="7500000" algn="tl">
                  <a:srgbClr val="000000">
                    <a:shade val="5000"/>
                    <a:alpha val="35000"/>
                  </a:srgbClr>
                </a:outerShdw>
              </a:effectLst>
              <a:cs typeface="Yagut"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2896"/>
            <a:ext cx="5472608" cy="3854297"/>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341347732"/>
      </p:ext>
    </p:extLst>
  </p:cSld>
  <p:clrMapOvr>
    <a:masterClrMapping/>
  </p:clrMapOvr>
  <p:transition spd="slow">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Waveform">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Sultan Medium"/>
      </a:majorFont>
      <a:minorFont>
        <a:latin typeface="Cambria"/>
        <a:ea typeface=""/>
        <a:cs typeface="Tahe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16913</Words>
  <Application>Microsoft Office PowerPoint</Application>
  <PresentationFormat>On-screen Show (4:3)</PresentationFormat>
  <Paragraphs>1100</Paragraphs>
  <Slides>173</Slides>
  <Notes>156</Notes>
  <HiddenSlides>0</HiddenSlides>
  <MMClips>0</MMClips>
  <ScaleCrop>false</ScaleCrop>
  <HeadingPairs>
    <vt:vector size="6" baseType="variant">
      <vt:variant>
        <vt:lpstr>Fonts Used</vt:lpstr>
      </vt:variant>
      <vt:variant>
        <vt:i4>23</vt:i4>
      </vt:variant>
      <vt:variant>
        <vt:lpstr>Theme</vt:lpstr>
      </vt:variant>
      <vt:variant>
        <vt:i4>2</vt:i4>
      </vt:variant>
      <vt:variant>
        <vt:lpstr>Slide Titles</vt:lpstr>
      </vt:variant>
      <vt:variant>
        <vt:i4>173</vt:i4>
      </vt:variant>
    </vt:vector>
  </HeadingPairs>
  <TitlesOfParts>
    <vt:vector size="198" baseType="lpstr">
      <vt:lpstr>0 Badr</vt:lpstr>
      <vt:lpstr>A Nahar-Bold</vt:lpstr>
      <vt:lpstr>Arial</vt:lpstr>
      <vt:lpstr>Calibri</vt:lpstr>
      <vt:lpstr>Cambria</vt:lpstr>
      <vt:lpstr>Homa</vt:lpstr>
      <vt:lpstr>IranNastaliq</vt:lpstr>
      <vt:lpstr>MCS Shafa E_U normal.</vt:lpstr>
      <vt:lpstr>Roumouz</vt:lpstr>
      <vt:lpstr>Roumouz1</vt:lpstr>
      <vt:lpstr>Roumouz2</vt:lpstr>
      <vt:lpstr>Sultan bold</vt:lpstr>
      <vt:lpstr>Sultan Medium</vt:lpstr>
      <vt:lpstr>Symbol</vt:lpstr>
      <vt:lpstr>Taher</vt:lpstr>
      <vt:lpstr>Tahoma</vt:lpstr>
      <vt:lpstr>Times New Roman</vt:lpstr>
      <vt:lpstr>Titr</vt:lpstr>
      <vt:lpstr>Verdana</vt:lpstr>
      <vt:lpstr>Wingdings</vt:lpstr>
      <vt:lpstr>Wingdings 2</vt:lpstr>
      <vt:lpstr>Yagut</vt:lpstr>
      <vt:lpstr>بدر</vt:lpstr>
      <vt:lpstr>Waveform</vt:lpstr>
      <vt:lpstr>Solstice</vt:lpstr>
      <vt:lpstr>رزش و جايگاه پاسخگويي به شبهات</vt:lpstr>
      <vt:lpstr>PowerPoint Presentation</vt:lpstr>
      <vt:lpstr>PowerPoint Presentation</vt:lpstr>
      <vt:lpstr>PowerPoint Presentation</vt:lpstr>
      <vt:lpstr>PowerPoint Presentation</vt:lpstr>
      <vt:lpstr>PowerPoint Presentation</vt:lpstr>
      <vt:lpstr>PowerPoint Presentation</vt:lpstr>
      <vt:lpstr>ندامت ابوبكر از هجوم به خانه فاطمه  (س) </vt:lpstr>
      <vt:lpstr>PowerPoint Presentation</vt:lpstr>
      <vt:lpstr>خلقت نوري فاطمه زهرا (س) </vt:lpstr>
      <vt:lpstr>خلقت نوري فاطمه زهرا (س) </vt:lpstr>
      <vt:lpstr>فاطمه زهرا  (س) الگوي امامان (ع)</vt:lpstr>
      <vt:lpstr>نزول جبرئيل و اخبار از آينده</vt:lpstr>
      <vt:lpstr>نزول ملائكه وبشارت به او</vt:lpstr>
      <vt:lpstr>PowerPoint Presentation</vt:lpstr>
      <vt:lpstr>سازش بامشكلات زندگي  </vt:lpstr>
      <vt:lpstr>رعايت حقوق همسر</vt:lpstr>
      <vt:lpstr>رعايت حقوق همسر</vt:lpstr>
      <vt:lpstr>PowerPoint Presentation</vt:lpstr>
      <vt:lpstr>زن بي كفو و همتاي جهان هستي</vt:lpstr>
      <vt:lpstr>PowerPoint Presentation</vt:lpstr>
      <vt:lpstr> رد خواستگاري فاطمة (س)  توسط عمر و ابوبكر  </vt:lpstr>
      <vt:lpstr>اعتراض مردم به تزويج فاطمه  (س) به علي  (ع) </vt:lpstr>
      <vt:lpstr>PowerPoint Presentation</vt:lpstr>
      <vt:lpstr>آگاهي از امور غيبي</vt:lpstr>
      <vt:lpstr>شبهه وهابيت در علم غيب ائمه  (ع) </vt:lpstr>
      <vt:lpstr>پيامبران علم غيب داشتند</vt:lpstr>
      <vt:lpstr>پيروان ابوبكر و عمر و ديگر صحابه علم داشتند</vt:lpstr>
      <vt:lpstr>PowerPoint Presentation</vt:lpstr>
      <vt:lpstr>PowerPoint Presentation</vt:lpstr>
      <vt:lpstr>فاطمه زهرا  (س) سرور زنان عالم</vt:lpstr>
      <vt:lpstr>فاطمه  (س) روح و جان پيامبر (ص) </vt:lpstr>
      <vt:lpstr>فاطمه زهرا  (س) پاره تن پيامبر (ص) </vt:lpstr>
      <vt:lpstr>فاطمه زهرا  (س) پاره تن پيامبر (ص) </vt:lpstr>
      <vt:lpstr>فاطمه زهرا  (س) پاره تن پيامبر (ص) </vt:lpstr>
      <vt:lpstr>صديقه شهيده سند حقانيت شيعه</vt:lpstr>
      <vt:lpstr>برخورداي از احترام ويژه پيامبر</vt:lpstr>
      <vt:lpstr>خشم فاطمه  خشم رسول خدا</vt:lpstr>
      <vt:lpstr>غضب و رضاي فاطمه برابر با غضب و رضاي حق</vt:lpstr>
      <vt:lpstr>حكم به خشم آوردن فاطمه از ديدگاه علماي اهل سنت</vt:lpstr>
      <vt:lpstr>هر كس فاطمه را بيازارد پيامبر را آزرده</vt:lpstr>
      <vt:lpstr>PowerPoint Presentation</vt:lpstr>
      <vt:lpstr>صديقه شهيده سند حقانيت شيعه</vt:lpstr>
      <vt:lpstr>او و همسرش محبوبترين انسان نزد پيامبر</vt:lpstr>
      <vt:lpstr>فاطمه افضل از عائشه و خلفاء اربعه</vt:lpstr>
      <vt:lpstr>PowerPoint Presentation</vt:lpstr>
      <vt:lpstr>PowerPoint Presentation</vt:lpstr>
      <vt:lpstr>شبهه ابن تيميه در هجوم به خانه زهرا (س) </vt:lpstr>
      <vt:lpstr>PowerPoint Presentation</vt:lpstr>
      <vt:lpstr>تهديد به احراق بيت فاطمه به نقل طبري</vt:lpstr>
      <vt:lpstr>صديقه شهيده سند حقانيت شيعه</vt:lpstr>
      <vt:lpstr>بررسي سند روايت</vt:lpstr>
      <vt:lpstr>تهديد به احراق به نقل ابن ابي شيبة</vt:lpstr>
      <vt:lpstr>ترجمه روايت ابن ابي شيبة</vt:lpstr>
      <vt:lpstr>بررسي سند روايت  ابن ابي شيبة </vt:lpstr>
      <vt:lpstr>تهديد به احراق به نقل بلاذري</vt:lpstr>
      <vt:lpstr>بررسي سند روايت</vt:lpstr>
      <vt:lpstr>اشعار هجوم  سيد محمد مهدي قزويني</vt:lpstr>
      <vt:lpstr>ندامت ابوبكر از هجوم به خانه فاطمه  (س) </vt:lpstr>
      <vt:lpstr>ندامت ابو بكر از حمله به خانه زهرا (س) </vt:lpstr>
      <vt:lpstr>ندامت ابوبكر به  نقلهاي متعدد و اسانيد مختلف</vt:lpstr>
      <vt:lpstr>ندامت ابوبكر به  نقلهاي متعدد و اسانيد مختلف</vt:lpstr>
      <vt:lpstr>ندامت ابوبكر به  نقلهاي متعدد و اسانيد مختلف</vt:lpstr>
      <vt:lpstr>ندامت ابوبكر به  نقلهاي متعدد و اسانيد مختلف</vt:lpstr>
      <vt:lpstr>ندامت ابوبكر به  نقلهاي متعدد و اسانيد مختلف</vt:lpstr>
      <vt:lpstr>ندامت ابوبكر به نقلهاي متعدد واسانيد مختلف</vt:lpstr>
      <vt:lpstr>صديقه شهيده سند حقانيت شيعه</vt:lpstr>
      <vt:lpstr>صحت روايت ندامت ابوبكر</vt:lpstr>
      <vt:lpstr>صحت روايت ندامت ابوبكر</vt:lpstr>
      <vt:lpstr>صحت روايت ندامت ابوبكر</vt:lpstr>
      <vt:lpstr>صحت روايت ندامت ابوبكر</vt:lpstr>
      <vt:lpstr>صحت روايت ندامت ابوبكر</vt:lpstr>
      <vt:lpstr>صحت روايت ندامت ابوبكر</vt:lpstr>
      <vt:lpstr>صديقه شهيده سند حقانيت شيعه</vt:lpstr>
      <vt:lpstr>تحريف حديث ندامت ابوبكر</vt:lpstr>
      <vt:lpstr>صديقه شهيده سند حقانيت شيعه</vt:lpstr>
      <vt:lpstr>اشكال سندي به ضعف علوان و پاسخ آن</vt:lpstr>
      <vt:lpstr>اشكال سندي به ضعف علوان و پاسخ آن</vt:lpstr>
      <vt:lpstr>اشكال سندي به ضعف علوان و پاسخ آن</vt:lpstr>
      <vt:lpstr>اشكال سندي به ضعف علوان و پاسخ آن</vt:lpstr>
      <vt:lpstr>اشكال سندي به ضعف علوان و پاسخ آن</vt:lpstr>
      <vt:lpstr>اشكال سندي به ضعف علوان و پاسخ آن</vt:lpstr>
      <vt:lpstr>اشكال سندي به ضعف علوان و پاسخ آن</vt:lpstr>
      <vt:lpstr>PowerPoint Presentation</vt:lpstr>
      <vt:lpstr>نقل روايت بدون ذكر علوان در سند</vt:lpstr>
      <vt:lpstr>PowerPoint Presentation</vt:lpstr>
      <vt:lpstr>توثيق علوان توسط ابن حبان</vt:lpstr>
      <vt:lpstr>PowerPoint Presentation</vt:lpstr>
      <vt:lpstr>روايت كامل ندامت ابوبكر از 9 چيز</vt:lpstr>
      <vt:lpstr>روايت كامل ندامت ابوبكر از 9 چيز</vt:lpstr>
      <vt:lpstr>روايت كامل ندامت ابوبكر از 9 چيز</vt:lpstr>
      <vt:lpstr>روايت كامل ندامت ابوبكر از 9 چيز</vt:lpstr>
      <vt:lpstr>روايت كامل ندامت ابوبكر از 9 چيز</vt:lpstr>
      <vt:lpstr>روايت كامل ندامت ابوبكر از 9 چيز</vt:lpstr>
      <vt:lpstr>نظر علماء اهل سنت در هجوم به خانه حضرت زهرا (س) </vt:lpstr>
      <vt:lpstr>روايت كامل ندامت ابوبكر از 9 چيز</vt:lpstr>
      <vt:lpstr>شبهات وهابيت پيرامون حضرت زهرا (س)</vt:lpstr>
      <vt:lpstr>PowerPoint Presentation</vt:lpstr>
      <vt:lpstr>شبهه ابن تيميه در حديث فاطمه بضعة مني </vt:lpstr>
      <vt:lpstr>شبهه ابن تيميه در حديث بضعة النبي (ص) </vt:lpstr>
      <vt:lpstr>شبهه ابن تيميه در حديث بضعة النبي (ص) </vt:lpstr>
      <vt:lpstr>نقل حديث بدون ذكر خواستگاري و نظر علماء اهل سنت درحديث</vt:lpstr>
      <vt:lpstr>غضب و رضاي فاطمه برابر با غضب و رضاي حق</vt:lpstr>
      <vt:lpstr>هر كس فاطمه را بيازارد پيامبر را آزرده</vt:lpstr>
      <vt:lpstr>PowerPoint Presentation</vt:lpstr>
      <vt:lpstr>نقد افسانه خواستگاري  دختر ابو جهل</vt:lpstr>
      <vt:lpstr>PowerPoint Presentation</vt:lpstr>
      <vt:lpstr>عدم تناسب سِنّي مسور بن مخرمه، با اين قضيه </vt:lpstr>
      <vt:lpstr>مسور بن مخرمه، در صف دشمنان اهل بيت (ع)</vt:lpstr>
      <vt:lpstr>مسور فاقد عقل سالم  (لخت عريان جلوي اصحاب)</vt:lpstr>
      <vt:lpstr>روايت، مخالف با نص قرآن است</vt:lpstr>
      <vt:lpstr>حديث مخالف قرآن مردود است</vt:lpstr>
      <vt:lpstr>عدم امكان اين خواستگاري از منظر تاريخي</vt:lpstr>
      <vt:lpstr>تناقض روايت با ازدواج عثمان، با دختر دشمن خدا</vt:lpstr>
      <vt:lpstr>تناقض روايت با ازدواج عثمان، با دختر دشمن خدا</vt:lpstr>
      <vt:lpstr>روايت تنقيص مقام و جايگاه پيامبر اكرم (ص)  است</vt:lpstr>
      <vt:lpstr>روايت تنقيص مقام و جايگاه پيامبر اكرم (ص)  است</vt:lpstr>
      <vt:lpstr>شهادت حضرت زهرا (س)  حقيقت يا افسانه</vt:lpstr>
      <vt:lpstr>جويني  و شهادت حضرت زهرا (س) </vt:lpstr>
      <vt:lpstr>ترجمه و شرح حال جويني</vt:lpstr>
      <vt:lpstr>خانه هاي مدينه در نداشت</vt:lpstr>
      <vt:lpstr>PowerPoint Presentation</vt:lpstr>
      <vt:lpstr>شبهه وهابيون: خانه هاي مدينه در نداشت</vt:lpstr>
      <vt:lpstr>تحليل روايت مورد استدلال وهابيون</vt:lpstr>
      <vt:lpstr>تحليل روايت مورد استدلال وهابيون</vt:lpstr>
      <vt:lpstr>درب خانه مسلمانان در كتاب و سنت:</vt:lpstr>
      <vt:lpstr>درب خانه مسلمانان در كتاب و سنت:</vt:lpstr>
      <vt:lpstr>درب خانه مسلمانان در كتاب و سنت:</vt:lpstr>
      <vt:lpstr>درب خانه مسلمانان در كتاب و سنت:</vt:lpstr>
      <vt:lpstr>درب خانه مسلمانان در كتاب و سنت:</vt:lpstr>
      <vt:lpstr>درب خانه مسلمانان در كتاب و سنت:</vt:lpstr>
      <vt:lpstr>درب خانه مسلمانان در كتاب و سنت:</vt:lpstr>
      <vt:lpstr>درب خانه مسلمانان در كتاب و سنت:</vt:lpstr>
      <vt:lpstr>درب خانه مسلمانان در كتاب و سنت:</vt:lpstr>
      <vt:lpstr>چرا با وجود علي (ع) فاطمه زهرا (س) به پشت در رفت </vt:lpstr>
      <vt:lpstr>1 – فاطمه زهرا سلام الله عليها پشت در نشسته بود</vt:lpstr>
      <vt:lpstr>2 - حرمت دخول به خانه بدون اذن صاحب آن</vt:lpstr>
      <vt:lpstr>3- رعايت حرمت خانه نبوت</vt:lpstr>
      <vt:lpstr>3- رعايت حرمت خانه نبوت</vt:lpstr>
      <vt:lpstr>4 - رعايت احترام پيامبر اكرم </vt:lpstr>
      <vt:lpstr>5 - برگشتن مردم با شنيدن ناله فاطمه (س) </vt:lpstr>
      <vt:lpstr>6- باز كردن همسران رسول خدا (ص)  دَر براي نامحرم</vt:lpstr>
      <vt:lpstr>6- باز كردن همسران رسول خدا (ص)  دَر براي نامحرم</vt:lpstr>
      <vt:lpstr>PowerPoint Presentation</vt:lpstr>
      <vt:lpstr>عكس العمل تند اميرمؤمنان در برابر عمر و يادآوري وصيت رسول خدا</vt:lpstr>
      <vt:lpstr>PowerPoint Presentation</vt:lpstr>
      <vt:lpstr>PowerPoint Presentation</vt:lpstr>
      <vt:lpstr>اميرمؤمنانتابع فرمان رسول خدا</vt:lpstr>
      <vt:lpstr>چرا رسول خدااز زنان مسلمان دفاع نكرد؟</vt:lpstr>
      <vt:lpstr>PowerPoint Presentation</vt:lpstr>
      <vt:lpstr>PowerPoint Presentation</vt:lpstr>
      <vt:lpstr>چرا عثمان از زن خودش دفاع نكرد؟</vt:lpstr>
      <vt:lpstr>PowerPoint Presentation</vt:lpstr>
      <vt:lpstr>PowerPoint Presentation</vt:lpstr>
      <vt:lpstr>PowerPoint Presentation</vt:lpstr>
      <vt:lpstr>PowerPoint Presentation</vt:lpstr>
      <vt:lpstr>چرا حضرت ابراهيماز همسرش دفاع نكرد؟</vt:lpstr>
      <vt:lpstr>PowerPoint Presentation</vt:lpstr>
      <vt:lpstr>PowerPoint Presentation</vt:lpstr>
      <vt:lpstr>PowerPoint Presentation</vt:lpstr>
      <vt:lpstr>PowerPoint Presentation</vt:lpstr>
      <vt:lpstr>كلمه شهادت بدعت!‌تقويم ها وفات مي نوشتند</vt:lpstr>
      <vt:lpstr>تحليل و پاسخ سخن وهابيون</vt:lpstr>
      <vt:lpstr>شهادت حضرت زهرا (س)  در كلمات ائمه</vt:lpstr>
      <vt:lpstr>شهادت حضرت زهرا (س)  در كلمات ائمه</vt:lpstr>
      <vt:lpstr>تصحيح الشيخ جواد التبريزي الرواية</vt:lpstr>
      <vt:lpstr>أقوال فقهاء  في شهادة فاطمة (س) :</vt:lpstr>
      <vt:lpstr>أقوال فقهاء  في شهادة فاطمة (س) :</vt:lpstr>
      <vt:lpstr>آيت الله العظمي فاضل لنكراني در شهادت حضرت زهرا</vt:lpstr>
      <vt:lpstr>رأي  آية الله العظمي المكارم الشيرازي:</vt:lpstr>
      <vt:lpstr>جويني و شهادت حضرت زهرا </vt:lpstr>
      <vt:lpstr>جويني و شهادت حضرت زهرا </vt:lpstr>
      <vt:lpstr>ترجمه و شرح حال جويني</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2010-07-23T17:16:04Z</dcterms:created>
  <dcterms:modified xsi:type="dcterms:W3CDTF">2014-03-02T08:57:28Z</dcterms:modified>
</cp:coreProperties>
</file>